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9"/>
  </p:notesMasterIdLst>
  <p:sldIdLst>
    <p:sldId id="256" r:id="rId2"/>
    <p:sldId id="257" r:id="rId3"/>
    <p:sldId id="289" r:id="rId4"/>
    <p:sldId id="258" r:id="rId5"/>
    <p:sldId id="259" r:id="rId6"/>
    <p:sldId id="260" r:id="rId7"/>
    <p:sldId id="263" r:id="rId8"/>
    <p:sldId id="261" r:id="rId9"/>
    <p:sldId id="280" r:id="rId10"/>
    <p:sldId id="279" r:id="rId11"/>
    <p:sldId id="282" r:id="rId12"/>
    <p:sldId id="285" r:id="rId13"/>
    <p:sldId id="281" r:id="rId14"/>
    <p:sldId id="283" r:id="rId15"/>
    <p:sldId id="278" r:id="rId16"/>
    <p:sldId id="271" r:id="rId17"/>
    <p:sldId id="287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24" autoAdjust="0"/>
  </p:normalViewPr>
  <p:slideViewPr>
    <p:cSldViewPr>
      <p:cViewPr varScale="1">
        <p:scale>
          <a:sx n="97" d="100"/>
          <a:sy n="97" d="100"/>
        </p:scale>
        <p:origin x="80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98"/>
    </p:cViewPr>
  </p:sorterViewPr>
  <p:notesViewPr>
    <p:cSldViewPr>
      <p:cViewPr varScale="1">
        <p:scale>
          <a:sx n="52" d="100"/>
          <a:sy n="52" d="100"/>
        </p:scale>
        <p:origin x="-229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ia B" userId="d532f0b43089a5a0" providerId="LiveId" clId="{288F97F0-2EBF-412A-82E3-A100AD967538}"/>
    <pc:docChg chg="modSld">
      <pc:chgData name="Minia B" userId="d532f0b43089a5a0" providerId="LiveId" clId="{288F97F0-2EBF-412A-82E3-A100AD967538}" dt="2023-10-03T10:01:53.157" v="0" actId="20577"/>
      <pc:docMkLst>
        <pc:docMk/>
      </pc:docMkLst>
      <pc:sldChg chg="modSp mod">
        <pc:chgData name="Minia B" userId="d532f0b43089a5a0" providerId="LiveId" clId="{288F97F0-2EBF-412A-82E3-A100AD967538}" dt="2023-10-03T10:01:53.157" v="0" actId="20577"/>
        <pc:sldMkLst>
          <pc:docMk/>
          <pc:sldMk cId="3717905651" sldId="256"/>
        </pc:sldMkLst>
        <pc:spChg chg="mod">
          <ac:chgData name="Minia B" userId="d532f0b43089a5a0" providerId="LiveId" clId="{288F97F0-2EBF-412A-82E3-A100AD967538}" dt="2023-10-03T10:01:53.157" v="0" actId="20577"/>
          <ac:spMkLst>
            <pc:docMk/>
            <pc:sldMk cId="3717905651" sldId="256"/>
            <ac:spMk id="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03/10/2023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03/10/2023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nvenios.juridicas.com/convenios-sectores.php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xpinterweb.mites.gob.es/mapas/consultaAvanzad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nvenios.juridicas.com/convenios-sectores.php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xpinterweb.mites.gob.es/mapas/consultaAvanzad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5.png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torialtulibro.es/tulibrodefp/logi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xpinterweb.mites.gob.es/mapas/consultaAvanzada" TargetMode="External"/><Relationship Id="rId5" Type="http://schemas.openxmlformats.org/officeDocument/2006/relationships/hyperlink" Target="http://convenios.juridicas.com/convenios-sectores.php" TargetMode="Externa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6.png"/><Relationship Id="rId7" Type="http://schemas.openxmlformats.org/officeDocument/2006/relationships/slide" Target="slide10.xml"/><Relationship Id="rId12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5" Type="http://schemas.openxmlformats.org/officeDocument/2006/relationships/slide" Target="slide8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nvenios.juridicas.com/convenios-sectores.php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xpinterweb.mites.gob.es/mapas/consultaAvanzad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nvenios.juridicas.com/convenios-sectores.php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xpinterweb.mites.gob.es/mapas/consultaAvanza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44" y="1659173"/>
            <a:ext cx="7237413" cy="3829204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429816" y="2286669"/>
            <a:ext cx="5602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accent2"/>
                </a:solidFill>
              </a:rPr>
              <a:t>Unidad               </a:t>
            </a:r>
          </a:p>
          <a:p>
            <a:r>
              <a:rPr lang="es-ES_tradnl" sz="5400" dirty="0">
                <a:solidFill>
                  <a:schemeClr val="accent2"/>
                </a:solidFill>
              </a:rPr>
              <a:t>EL CONTRATO DE TRABAJO</a:t>
            </a:r>
            <a:endParaRPr lang="es-ES" sz="5400" dirty="0">
              <a:solidFill>
                <a:schemeClr val="accent2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59" y="262101"/>
            <a:ext cx="1298628" cy="67095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97" y="907851"/>
            <a:ext cx="648990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0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7099" y="0"/>
            <a:ext cx="8793644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8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MODALIDADES DE CONTRATO</a:t>
            </a:r>
            <a:r>
              <a:rPr lang="es-ES_tradnl" sz="8600" b="1" dirty="0"/>
              <a:t>: contratos temporales</a:t>
            </a:r>
            <a:endParaRPr lang="es-ES_tradnl" sz="6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31862" y="872776"/>
            <a:ext cx="3744416" cy="4992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Circunstancias de la producción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50732" y="1435527"/>
            <a:ext cx="430667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Objeto</a:t>
            </a:r>
          </a:p>
          <a:p>
            <a:pPr lvl="0" algn="just"/>
            <a:endParaRPr lang="es-ES_tradnl" sz="900" b="1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Incremento ocasional e imprevisible de tareas (desajuste en el empleo)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Sustituir por vacaciones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Incremento ocasional y previsible</a:t>
            </a:r>
          </a:p>
          <a:p>
            <a:pPr lvl="1" algn="just"/>
            <a:endParaRPr lang="es-ES_tradnl" sz="9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Duración</a:t>
            </a:r>
            <a:r>
              <a:rPr lang="es-ES_tradnl" sz="1600" dirty="0">
                <a:solidFill>
                  <a:prstClr val="black"/>
                </a:solidFill>
              </a:rPr>
              <a:t> </a:t>
            </a:r>
          </a:p>
          <a:p>
            <a:pPr algn="just"/>
            <a:endParaRPr lang="es-ES_tradnl" sz="900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Si es imprevisible, máximo 6 meses (convenio puede ampliar a 1 año)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Si es previsible, máximo 90 días naturales al año, no siendo continuos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s-ES_tradnl" sz="9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Indemnización  al finalizar el contrato</a:t>
            </a:r>
          </a:p>
          <a:p>
            <a:pPr lvl="1" algn="just"/>
            <a:endParaRPr lang="es-ES_tradnl" sz="16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12 días por año trabajado, convenio puede mejorarla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Contratos inferiores a 30 días recargo de 24,78€ en </a:t>
            </a:r>
            <a:r>
              <a:rPr lang="es-ES_tradnl" sz="1600" dirty="0" err="1">
                <a:solidFill>
                  <a:prstClr val="black"/>
                </a:solidFill>
                <a:sym typeface="Wingdings" panose="05000000000000000000" pitchFamily="2" charset="2"/>
              </a:rPr>
              <a:t>Seg</a:t>
            </a: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. Social para 2022</a:t>
            </a:r>
            <a:endParaRPr lang="es-ES" sz="1600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4629448" y="1772816"/>
            <a:ext cx="36004" cy="391129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>
            <a:hlinkClick r:id="rId3"/>
          </p:cNvPr>
          <p:cNvSpPr/>
          <p:nvPr/>
        </p:nvSpPr>
        <p:spPr>
          <a:xfrm>
            <a:off x="3370260" y="6278366"/>
            <a:ext cx="2403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solidFill>
                  <a:srgbClr val="C00000"/>
                </a:solidFill>
                <a:hlinkClick r:id="rId4"/>
              </a:rPr>
              <a:t>Busca en tu convenio</a:t>
            </a:r>
            <a:endParaRPr lang="es-ES_tradnl" sz="1400" b="1" dirty="0">
              <a:solidFill>
                <a:srgbClr val="C00000"/>
              </a:solidFill>
            </a:endParaRPr>
          </a:p>
        </p:txBody>
      </p:sp>
      <p:sp>
        <p:nvSpPr>
          <p:cNvPr id="24" name="2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7 CuadroTexto">
            <a:extLst>
              <a:ext uri="{FF2B5EF4-FFF2-40B4-BE49-F238E27FC236}">
                <a16:creationId xmlns:a16="http://schemas.microsoft.com/office/drawing/2014/main" id="{4F57DCA4-79D5-4F5D-8F11-B1920E6FD5EE}"/>
              </a:ext>
            </a:extLst>
          </p:cNvPr>
          <p:cNvSpPr txBox="1"/>
          <p:nvPr/>
        </p:nvSpPr>
        <p:spPr>
          <a:xfrm>
            <a:off x="4955831" y="864430"/>
            <a:ext cx="3744416" cy="4992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Sustitución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18 Rectángulo">
            <a:extLst>
              <a:ext uri="{FF2B5EF4-FFF2-40B4-BE49-F238E27FC236}">
                <a16:creationId xmlns:a16="http://schemas.microsoft.com/office/drawing/2014/main" id="{82D96C32-1F15-41F0-9840-D9538082352D}"/>
              </a:ext>
            </a:extLst>
          </p:cNvPr>
          <p:cNvSpPr/>
          <p:nvPr/>
        </p:nvSpPr>
        <p:spPr>
          <a:xfrm>
            <a:off x="4837493" y="1772816"/>
            <a:ext cx="411977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Objeto</a:t>
            </a:r>
          </a:p>
          <a:p>
            <a:pPr lvl="0" algn="just"/>
            <a:endParaRPr lang="es-ES_tradnl" sz="900" b="1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Sustituir a otro trabajador que tiene puesto reservado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Para completar la jornada reducida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Mientras se selecciona una vacante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s-ES_tradnl" sz="9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Duración</a:t>
            </a:r>
            <a:r>
              <a:rPr lang="es-ES_tradnl" sz="1600" dirty="0">
                <a:solidFill>
                  <a:prstClr val="black"/>
                </a:solidFill>
              </a:rPr>
              <a:t> </a:t>
            </a:r>
            <a:r>
              <a:rPr lang="es-ES_tradnl" sz="1600" b="1" dirty="0">
                <a:solidFill>
                  <a:prstClr val="black"/>
                </a:solidFill>
              </a:rPr>
              <a:t>e indemnización</a:t>
            </a:r>
            <a:endParaRPr lang="es-ES_tradnl" sz="1600" dirty="0">
              <a:solidFill>
                <a:prstClr val="black"/>
              </a:solidFill>
            </a:endParaRPr>
          </a:p>
          <a:p>
            <a:pPr algn="just"/>
            <a:endParaRPr lang="es-ES_tradnl" sz="900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sustitución cuando se reincorpore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Se permite que comience 15 días de la sustitución para formarse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selección vacante máx. de 3 meses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No tiene indemnización al finalizar</a:t>
            </a:r>
          </a:p>
        </p:txBody>
      </p:sp>
    </p:spTree>
    <p:extLst>
      <p:ext uri="{BB962C8B-B14F-4D97-AF65-F5344CB8AC3E}">
        <p14:creationId xmlns:p14="http://schemas.microsoft.com/office/powerpoint/2010/main" val="279570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7099" y="0"/>
            <a:ext cx="8793644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8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MODALIDADES DE CONTRATO</a:t>
            </a:r>
            <a:r>
              <a:rPr lang="es-ES_tradnl" sz="8600" b="1" dirty="0"/>
              <a:t>: contrato indefinido</a:t>
            </a:r>
            <a:endParaRPr lang="es-ES_tradnl" sz="6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47559" y="916558"/>
            <a:ext cx="6603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anose="05000000000000000000" pitchFamily="2" charset="2"/>
              </a:rPr>
              <a:t>Por un encadenamiento de contratos temporales por circunstancias de la producción puede adquirir la condición de fijo en la empresa</a:t>
            </a:r>
          </a:p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anose="05000000000000000000" pitchFamily="2" charset="2"/>
              </a:rPr>
              <a:t>Si todos los contratos suman más de 18 meses en un periodo de 24 meses (no cuenta contratos de sustitución y formativos)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95536" y="993502"/>
            <a:ext cx="1790674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Encadenamiento de contratos temporales</a:t>
            </a:r>
            <a:endParaRPr lang="es-ES" b="1" dirty="0"/>
          </a:p>
        </p:txBody>
      </p:sp>
      <p:sp>
        <p:nvSpPr>
          <p:cNvPr id="13" name="12 CuadroTexto">
            <a:hlinkClick r:id="rId3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6" name="15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7" name="10 CuadroTexto">
            <a:extLst>
              <a:ext uri="{FF2B5EF4-FFF2-40B4-BE49-F238E27FC236}">
                <a16:creationId xmlns:a16="http://schemas.microsoft.com/office/drawing/2014/main" id="{17404525-177C-4702-8BC0-5676C1FB380B}"/>
              </a:ext>
            </a:extLst>
          </p:cNvPr>
          <p:cNvSpPr txBox="1"/>
          <p:nvPr/>
        </p:nvSpPr>
        <p:spPr>
          <a:xfrm>
            <a:off x="2566369" y="2182585"/>
            <a:ext cx="3775104" cy="4183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Fijo – discontinuo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" name="13 Rectángulo">
            <a:extLst>
              <a:ext uri="{FF2B5EF4-FFF2-40B4-BE49-F238E27FC236}">
                <a16:creationId xmlns:a16="http://schemas.microsoft.com/office/drawing/2014/main" id="{265209CA-114B-4779-8E6D-EF4A6BFC01C9}"/>
              </a:ext>
            </a:extLst>
          </p:cNvPr>
          <p:cNvSpPr/>
          <p:nvPr/>
        </p:nvSpPr>
        <p:spPr>
          <a:xfrm>
            <a:off x="437774" y="2721591"/>
            <a:ext cx="81666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s-ES_tradnl" sz="1600" dirty="0">
                <a:solidFill>
                  <a:prstClr val="black"/>
                </a:solidFill>
              </a:rPr>
              <a:t>Se alternan periodos de trabajo y de no trabajo en una actividad por: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1- Trabajos estacionales o de temporada que se repite de forma cíclica a lo largo de los años, sin fecha cierta de vuelta al año siguiente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2- Trabajos no estacionales pero intermitentes con periodos de ejecución ciertos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3- Prestación de servicios en la ejecución de contratas, las cuales son previsibles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4- Entre las </a:t>
            </a:r>
            <a:r>
              <a:rPr lang="es-ES_tradnl" sz="1600" dirty="0" err="1">
                <a:solidFill>
                  <a:prstClr val="black"/>
                </a:solidFill>
              </a:rPr>
              <a:t>ETTs</a:t>
            </a:r>
            <a:r>
              <a:rPr lang="es-ES_tradnl" sz="1600" dirty="0">
                <a:solidFill>
                  <a:prstClr val="black"/>
                </a:solidFill>
              </a:rPr>
              <a:t> y trabajadores cedidos a las empresas</a:t>
            </a:r>
          </a:p>
          <a:p>
            <a:pPr lvl="1" algn="just"/>
            <a:endParaRPr lang="es-ES_tradnl" sz="1600" dirty="0">
              <a:solidFill>
                <a:prstClr val="black"/>
              </a:solidFill>
            </a:endParaRPr>
          </a:p>
          <a:p>
            <a:pPr lvl="1" algn="just"/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Hay obligación de llamamiento: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Por antigüedad cuando se reanude la actividad sino se entiende como despedido, incluso aunque esté de baja por IT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Llamamiento por escrito, con antelación suficiente, acredite las condiciones de vuelta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El tiempo entre llamamientos computa para la antigüedad</a:t>
            </a:r>
          </a:p>
        </p:txBody>
      </p:sp>
    </p:spTree>
    <p:extLst>
      <p:ext uri="{BB962C8B-B14F-4D97-AF65-F5344CB8AC3E}">
        <p14:creationId xmlns:p14="http://schemas.microsoft.com/office/powerpoint/2010/main" val="2694242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7098" y="0"/>
            <a:ext cx="9086901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8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MODALIDADES DE CONTRATO</a:t>
            </a:r>
            <a:r>
              <a:rPr lang="es-ES_tradnl" sz="8600" b="1" dirty="0"/>
              <a:t>: contratos indefinido</a:t>
            </a:r>
            <a:endParaRPr lang="es-ES_tradnl" sz="6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40804" y="822329"/>
            <a:ext cx="3775104" cy="4183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Indefinido ordinario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15516" y="2772192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Bonificaciones a la cuota de seguridad social que paga la empresa</a:t>
            </a:r>
          </a:p>
          <a:p>
            <a:pPr algn="just"/>
            <a:endParaRPr lang="es-ES_tradnl" sz="900" b="1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transformar en indefinidos contratos en prácticas, relevo, sustitución por anticipo de la jubilación, o para la formación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contratar parados de larga duración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contratar víctimas de violencia de género, terrorismo o trata de seres humanos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contratar personas con discapacidad (tanto indefinidas como temporales)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contratar excluidos sociales en empresas de inserción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contratar fijos discontinuos en la hostelería en los meses de febrero, marzo o noviembre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contratar mayores de 65 o 67 años</a:t>
            </a:r>
          </a:p>
          <a:p>
            <a:pPr lvl="1" algn="just"/>
            <a:endParaRPr lang="es-ES_tradnl" sz="16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Bonificaciones en caso de contratos temporales (solo estos contratos temporales):</a:t>
            </a:r>
          </a:p>
          <a:p>
            <a:pPr algn="just"/>
            <a:endParaRPr lang="es-ES_tradnl" sz="900" b="1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  <a:latin typeface="+mj-lt"/>
              </a:rPr>
              <a:t>Con victimas de violencia de género, excluidos sociales y personas con discapacidad</a:t>
            </a:r>
            <a:endParaRPr lang="es-ES_tradnl" sz="1600" dirty="0">
              <a:solidFill>
                <a:prstClr val="black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40803" y="1412776"/>
            <a:ext cx="7831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600" i="1" dirty="0">
                <a:sym typeface="Wingdings" panose="05000000000000000000" pitchFamily="2" charset="2"/>
              </a:rPr>
              <a:t>Lo puede realizar cualquier empresa con cualquier tipo de trabajador tanto a tiempo parcial como completo.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40803" y="2216070"/>
            <a:ext cx="3775104" cy="4183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Contratos indefinidos bonificados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78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7098" y="0"/>
            <a:ext cx="9086901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8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MODALIDADES DE CONTRATO</a:t>
            </a:r>
            <a:r>
              <a:rPr lang="es-ES_tradnl" sz="8600" b="1" dirty="0"/>
              <a:t>: contratos a tiempo parcial</a:t>
            </a:r>
            <a:endParaRPr lang="es-ES_tradnl" sz="6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94992" y="1395461"/>
            <a:ext cx="3600400" cy="342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A tiempo parcial común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64848" y="2204864"/>
            <a:ext cx="8032294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_tradnl" sz="900" b="1" dirty="0">
              <a:solidFill>
                <a:prstClr val="black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Puede ser indefinido o temporal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Todas las modalidades excepto contrato para la formación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No pueden realizar horas extraordinarias sino las horas complementarias</a:t>
            </a:r>
          </a:p>
          <a:p>
            <a:pPr lvl="1" algn="just"/>
            <a:endParaRPr lang="es-ES_tradnl" sz="900" dirty="0">
              <a:solidFill>
                <a:prstClr val="black"/>
              </a:solidFill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Características horas complementarias</a:t>
            </a:r>
          </a:p>
          <a:p>
            <a:pPr marL="0" lvl="1" algn="just"/>
            <a:endParaRPr lang="es-ES_tradnl" sz="900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Pactarse por escrito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Trabajadores indefinidos o temporales, cuya jornada sea al menos 10 horas/semana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Hasta el 30 % de la jornada (salvo convenio amplíe hasta el 60%)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Puede pactarse añadir horas complementarias voluntarias, hasta el 15%, solo para indefinidos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Preavisará al trabajador con 3 días de antelación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Se realizan según pacto de horas complementarias o el convenio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Se pagan como ordinarias y cotizan a la seguridad social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Trabajador puede renunciar si lleva un año desde el pacto alegando motivos</a:t>
            </a:r>
            <a:endParaRPr lang="es-ES" sz="16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600546" y="1229891"/>
            <a:ext cx="4291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600" i="1" dirty="0">
                <a:sym typeface="Wingdings" panose="05000000000000000000" pitchFamily="2" charset="2"/>
              </a:rPr>
              <a:t>Número de horas al día, a la semana, al mes o al año inferior a las correspondientes por convenio a tiempo completo</a:t>
            </a:r>
          </a:p>
        </p:txBody>
      </p:sp>
      <p:sp>
        <p:nvSpPr>
          <p:cNvPr id="24" name="2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7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7098" y="0"/>
            <a:ext cx="9086901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8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MODALIDADES DE CONTRATO</a:t>
            </a:r>
            <a:r>
              <a:rPr lang="es-ES_tradnl" sz="8600" b="1" dirty="0"/>
              <a:t>: contratos a tiempo parcial</a:t>
            </a:r>
            <a:endParaRPr lang="es-ES_tradnl" sz="6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64848" y="1273210"/>
            <a:ext cx="3600400" cy="342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De relevo y de jubilación parcial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64848" y="2153221"/>
            <a:ext cx="80322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_tradnl" sz="900" b="1" dirty="0">
              <a:solidFill>
                <a:prstClr val="black"/>
              </a:solidFill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Jornada y duración</a:t>
            </a:r>
          </a:p>
          <a:p>
            <a:pPr marL="0" lvl="1" algn="just"/>
            <a:endParaRPr lang="es-ES_tradnl" sz="900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Reduce su jornada entre un 25 % y un 50 %. Si contrato es indefinido y a tiempo completo puede reducirse hasta un 75%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Duración del contrato: mínimo hasta la jubilación completa. Si el contrato es indefinido debe mantenerse al menos 2 años después.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Edad acceso a la jubilación parcial: se incrementará hasta los 65 años en el 2027 (ver jubilación tema 11)</a:t>
            </a:r>
          </a:p>
          <a:p>
            <a:pPr lvl="0" algn="just"/>
            <a:endParaRPr lang="es-ES_tradnl" sz="900" b="1" dirty="0">
              <a:solidFill>
                <a:prstClr val="black"/>
              </a:solidFill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Indemnización</a:t>
            </a:r>
          </a:p>
          <a:p>
            <a:pPr marL="0" lvl="1" algn="just"/>
            <a:endParaRPr lang="es-ES_tradnl" sz="900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Indemnización como contrato circunstancias de la producción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Salvo el contrato de relevo se convierta en indefinido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283969" y="1229891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i="1" dirty="0">
                <a:sym typeface="Wingdings" panose="05000000000000000000" pitchFamily="2" charset="2"/>
              </a:rPr>
              <a:t>El objeto del contrato es darle el relevo a otro que se va a jubilar a tiempo parcial</a:t>
            </a:r>
          </a:p>
          <a:p>
            <a:pPr algn="ctr"/>
            <a:r>
              <a:rPr lang="es-ES_tradnl" sz="1600" i="1" dirty="0">
                <a:sym typeface="Wingdings" panose="05000000000000000000" pitchFamily="2" charset="2"/>
              </a:rPr>
              <a:t>(dos contratos: de relevo y de jubilación parcial)</a:t>
            </a:r>
          </a:p>
        </p:txBody>
      </p:sp>
      <p:sp>
        <p:nvSpPr>
          <p:cNvPr id="7" name="6 Rectángulo">
            <a:hlinkClick r:id="rId3"/>
          </p:cNvPr>
          <p:cNvSpPr/>
          <p:nvPr/>
        </p:nvSpPr>
        <p:spPr>
          <a:xfrm>
            <a:off x="708414" y="5656147"/>
            <a:ext cx="2403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solidFill>
                  <a:srgbClr val="C00000"/>
                </a:solidFill>
                <a:hlinkClick r:id="rId4"/>
              </a:rPr>
              <a:t>Busca en tu convenio</a:t>
            </a:r>
            <a:endParaRPr lang="es-ES_tradnl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67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 redondeado"/>
          <p:cNvSpPr/>
          <p:nvPr/>
        </p:nvSpPr>
        <p:spPr>
          <a:xfrm>
            <a:off x="240880" y="1671866"/>
            <a:ext cx="3448133" cy="362787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ETT – empresa usuaria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260123" y="3001963"/>
            <a:ext cx="2884717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ETT - trabajador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Las empresas de trabajo temporal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12798" y="764704"/>
            <a:ext cx="86667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sz="1600" dirty="0">
                <a:solidFill>
                  <a:prstClr val="black"/>
                </a:solidFill>
              </a:rPr>
              <a:t>Son empresas que contratan a trabajadores para cederlos temporalmente a otras empresas llamadas empresas usuarias, donde realmente se realiza la prestación de trabajo</a:t>
            </a:r>
          </a:p>
        </p:txBody>
      </p:sp>
      <p:sp>
        <p:nvSpPr>
          <p:cNvPr id="49" name="48 Rectángulo redondeado"/>
          <p:cNvSpPr/>
          <p:nvPr/>
        </p:nvSpPr>
        <p:spPr>
          <a:xfrm>
            <a:off x="284029" y="4858820"/>
            <a:ext cx="4071534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empresa usuaria - trabajador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358599" y="2048947"/>
            <a:ext cx="80457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Contrato mercantil entre dos empresas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Trabajadores contratados temporalmente y también para la formación y en prácticas</a:t>
            </a:r>
          </a:p>
        </p:txBody>
      </p:sp>
      <p:sp>
        <p:nvSpPr>
          <p:cNvPr id="66" name="65 Rectángulo"/>
          <p:cNvSpPr/>
          <p:nvPr/>
        </p:nvSpPr>
        <p:spPr>
          <a:xfrm>
            <a:off x="352599" y="5264090"/>
            <a:ext cx="85269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  Dirección y control, pero sanciona la ETT</a:t>
            </a:r>
            <a:endParaRPr lang="es-ES_tradnl" sz="1600" b="1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Informar sobre los riesgos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Usar el transporte, sus instalaciones y acudir a los representantes</a:t>
            </a:r>
          </a:p>
        </p:txBody>
      </p:sp>
      <p:sp>
        <p:nvSpPr>
          <p:cNvPr id="68" name="67 Rectángulo"/>
          <p:cNvSpPr/>
          <p:nvPr/>
        </p:nvSpPr>
        <p:spPr>
          <a:xfrm>
            <a:off x="326671" y="3362003"/>
            <a:ext cx="87193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  Contrato de trabajo por escrito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ETT responsable de pagar salarios y seguridad social e indemnización de 12 días por cada año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Dar formación de materia en prevención de riesgos laborales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Derecho a cobrar misma cantidad que otro trabajador de la empresa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El trabajador no paga nada a la ETT</a:t>
            </a:r>
          </a:p>
        </p:txBody>
      </p:sp>
    </p:spTree>
    <p:extLst>
      <p:ext uri="{BB962C8B-B14F-4D97-AF65-F5344CB8AC3E}">
        <p14:creationId xmlns:p14="http://schemas.microsoft.com/office/powerpoint/2010/main" val="2469691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Nuevas formas flexibles de organización del trabajo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92050"/>
              </p:ext>
            </p:extLst>
          </p:nvPr>
        </p:nvGraphicFramePr>
        <p:xfrm>
          <a:off x="232567" y="2420888"/>
          <a:ext cx="8601591" cy="304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0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Requisitos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Características del contrato mercantil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dirty="0"/>
                        <a:t>Al</a:t>
                      </a:r>
                      <a:r>
                        <a:rPr lang="es-ES_tradnl" sz="1600" baseline="0" dirty="0"/>
                        <a:t> menos u</a:t>
                      </a:r>
                      <a:r>
                        <a:rPr lang="es-ES_tradnl" sz="1600" dirty="0"/>
                        <a:t>n 75 % de sus</a:t>
                      </a:r>
                      <a:r>
                        <a:rPr lang="es-ES_tradnl" sz="1600" baseline="0" dirty="0"/>
                        <a:t> ingresos de esa empresa principal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No tener contratados a otros trabajadores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No contratar ni subcontratar esa actividad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No ejercer profesión con otros socios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No ejercer actividad mezclada con los trabajadores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No ser titular de locales abiertos al público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Infraestructura y materiales propios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Correr con el riesgo de la actividad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dirty="0"/>
                        <a:t>Autónomo puede interrumpir temporalmente la actividad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Interrupción anual de la actividad (vacaciones) 18 días hábiles al año, descansos semanales y los festivos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600" baseline="0" dirty="0"/>
                        <a:t>Extinción del contrato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_tradnl" sz="1600" baseline="0" dirty="0"/>
                        <a:t>Incumplimiento grave del contrato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ES_tradnl" sz="1600" baseline="0" dirty="0"/>
                        <a:t>Si no existe causa justa, empresario pagará indemnización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18 Rectángulo"/>
          <p:cNvSpPr/>
          <p:nvPr/>
        </p:nvSpPr>
        <p:spPr>
          <a:xfrm>
            <a:off x="1420868" y="799674"/>
            <a:ext cx="608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b="1" dirty="0">
                <a:solidFill>
                  <a:prstClr val="black"/>
                </a:solidFill>
              </a:rPr>
              <a:t>Autónomo económicamente dependiente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88211" y="1268760"/>
            <a:ext cx="8776277" cy="58477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/>
              <a:t>Es aquel que trabaja principalmente para una sola empresa y que por tanto tiene una gran dependencia económica de ésta, limitándose la “autonomía” que posee en un principio de autónomo.</a:t>
            </a:r>
          </a:p>
        </p:txBody>
      </p:sp>
    </p:spTree>
    <p:extLst>
      <p:ext uri="{BB962C8B-B14F-4D97-AF65-F5344CB8AC3E}">
        <p14:creationId xmlns:p14="http://schemas.microsoft.com/office/powerpoint/2010/main" val="2758975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Nuevas formas flexibles de organización del trabajo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11915"/>
              </p:ext>
            </p:extLst>
          </p:nvPr>
        </p:nvGraphicFramePr>
        <p:xfrm>
          <a:off x="1412377" y="2251101"/>
          <a:ext cx="6527430" cy="343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1835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Características del teletrabajo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5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800" baseline="0" dirty="0"/>
                        <a:t>Contrato laboral por escrito, ha de ser pactado por ambas partes, por lo que es reversible ese pacto (plazo de preaviso)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1800" baseline="0" dirty="0"/>
                        <a:t>Debe trabajar desde su domicilio al menos el 30% de la jornada en un periodo de referencia de 3 meses, salvo formativos que la parte presencial debe ser al menos del 50%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S_tradnl" sz="1800" baseline="0" dirty="0"/>
                        <a:t>Se realizará un inventario de los medios y equipos que aporta el trabajador, valorándose los mismos y pagando una compensación económica por su desgaste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S_tradnl" sz="1800" baseline="0" dirty="0"/>
                        <a:t>Se debe establecer el horario, tanto en el domicilio como presencial en su caso, así como las reglas de disponibilidad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18 Rectángulo"/>
          <p:cNvSpPr/>
          <p:nvPr/>
        </p:nvSpPr>
        <p:spPr>
          <a:xfrm>
            <a:off x="1528554" y="763019"/>
            <a:ext cx="60868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sz="2000" b="1" dirty="0">
                <a:solidFill>
                  <a:prstClr val="black"/>
                </a:solidFill>
              </a:rPr>
              <a:t>El teletrabajo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83860" y="1277512"/>
            <a:ext cx="8776277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/>
              <a:t>Es aquel trabajo que se realiza de forma preponderante en el domicilio del trabajador o el lugar elegido por éste, de forma alternativa a su presencia en el centro de trabajo, utilizándose las tecnologías de la información y la comunicación (TIC)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56868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580995" y="2031175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El contrato de trabajo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616098" y="3333404"/>
            <a:ext cx="607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Las empresas de trabajo temporal</a:t>
            </a:r>
          </a:p>
        </p:txBody>
      </p:sp>
      <p:sp>
        <p:nvSpPr>
          <p:cNvPr id="10" name="9 Rectángulo">
            <a:hlinkClick r:id="rId4" action="ppaction://hlinksldjump"/>
          </p:cNvPr>
          <p:cNvSpPr/>
          <p:nvPr/>
        </p:nvSpPr>
        <p:spPr>
          <a:xfrm>
            <a:off x="616098" y="2685332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Modalidades de contrato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40023" y="2352725"/>
            <a:ext cx="351794" cy="442037"/>
          </a:xfrm>
          <a:prstGeom prst="rect">
            <a:avLst/>
          </a:prstGeom>
        </p:spPr>
      </p:pic>
      <p:sp>
        <p:nvSpPr>
          <p:cNvPr id="18" name="17 Rectángulo">
            <a:hlinkClick r:id="rId6" action="ppaction://hlinksldjump"/>
          </p:cNvPr>
          <p:cNvSpPr/>
          <p:nvPr/>
        </p:nvSpPr>
        <p:spPr>
          <a:xfrm>
            <a:off x="644180" y="3981476"/>
            <a:ext cx="824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Nuevas formas flexibles de organización del trabajo</a:t>
            </a:r>
          </a:p>
        </p:txBody>
      </p:sp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BD1AC-2EBF-44D1-B0D1-F59DCD732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s-ES" dirty="0">
                <a:solidFill>
                  <a:srgbClr val="92D050"/>
                </a:solidFill>
              </a:rPr>
              <a:t>RECUERDA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79A394-C202-402E-A66F-0D05BA4A8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592288"/>
          </a:xfrm>
        </p:spPr>
        <p:txBody>
          <a:bodyPr/>
          <a:lstStyle/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PUEDES ACCEDER 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VÍDEOS Y ENLACES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EL AULA DIGITAL DE FOL</a:t>
            </a:r>
          </a:p>
          <a:p>
            <a:r>
              <a:rPr lang="es-ES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AQUÍ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5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El contrato de trabajo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77601" y="1007875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u="sng" dirty="0">
                <a:solidFill>
                  <a:prstClr val="black"/>
                </a:solidFill>
              </a:rPr>
              <a:t>Acuerdo entre trabajador y empresario</a:t>
            </a:r>
            <a:r>
              <a:rPr lang="es-ES_tradnl" dirty="0">
                <a:solidFill>
                  <a:prstClr val="black"/>
                </a:solidFill>
              </a:rPr>
              <a:t> por el cual el trabajador se compromete a prestar determinados servicios por cuenta ajena a cambio de una retribución.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21" name="20 Flecha derecha"/>
          <p:cNvSpPr/>
          <p:nvPr/>
        </p:nvSpPr>
        <p:spPr>
          <a:xfrm rot="20052770">
            <a:off x="1974533" y="2454177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2473641" y="2204864"/>
            <a:ext cx="6400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El trabajador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_tradnl" dirty="0">
                <a:solidFill>
                  <a:prstClr val="black"/>
                </a:solidFill>
              </a:rPr>
              <a:t>&gt;18 años y menor emancipado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_tradnl" dirty="0">
                <a:solidFill>
                  <a:prstClr val="black"/>
                </a:solidFill>
              </a:rPr>
              <a:t>&gt; 16 años con autorización de padres o tutores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_tradnl" dirty="0">
                <a:solidFill>
                  <a:prstClr val="black"/>
                </a:solidFill>
              </a:rPr>
              <a:t>&lt; 16 años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no pueden, salvo espectáculos públicos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Ciudadanos de la UE / extracomunitarios</a:t>
            </a:r>
          </a:p>
          <a:p>
            <a:pPr lvl="1"/>
            <a:endParaRPr lang="es-ES_tradnl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prstClr val="black"/>
                </a:solidFill>
              </a:rPr>
              <a:t>El empresario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_tradnl" dirty="0">
                <a:solidFill>
                  <a:prstClr val="black"/>
                </a:solidFill>
              </a:rPr>
              <a:t>Mayor de edad o menor emancipado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_tradnl" dirty="0">
                <a:solidFill>
                  <a:prstClr val="black"/>
                </a:solidFill>
              </a:rPr>
              <a:t>Si es extracomunitario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permiso de la Administración laboral</a:t>
            </a:r>
          </a:p>
        </p:txBody>
      </p:sp>
      <p:sp>
        <p:nvSpPr>
          <p:cNvPr id="27" name="26 Flecha derecha"/>
          <p:cNvSpPr/>
          <p:nvPr/>
        </p:nvSpPr>
        <p:spPr>
          <a:xfrm rot="1872011">
            <a:off x="2019842" y="3982639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07911" y="2746568"/>
            <a:ext cx="164473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Capacidad para celebrar un contrato</a:t>
            </a:r>
          </a:p>
          <a:p>
            <a:pPr algn="ctr"/>
            <a:r>
              <a:rPr lang="es-ES_tradnl" b="1" dirty="0"/>
              <a:t>(requisitos)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52487" y="730522"/>
            <a:ext cx="452682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ELEMENTOS  </a:t>
            </a:r>
            <a:r>
              <a:rPr lang="es-ES_tradnl" dirty="0"/>
              <a:t>del contrato de trabajo</a:t>
            </a:r>
            <a:endParaRPr lang="es-ES" dirty="0"/>
          </a:p>
        </p:txBody>
      </p:sp>
      <p:sp>
        <p:nvSpPr>
          <p:cNvPr id="10" name="9 Flecha derecha"/>
          <p:cNvSpPr/>
          <p:nvPr/>
        </p:nvSpPr>
        <p:spPr>
          <a:xfrm>
            <a:off x="371604" y="1792842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962800" y="1674950"/>
            <a:ext cx="1370443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Sustanciales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El contrato de trabajo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2" name="31 Flecha derecha"/>
          <p:cNvSpPr/>
          <p:nvPr/>
        </p:nvSpPr>
        <p:spPr>
          <a:xfrm>
            <a:off x="371604" y="2744921"/>
            <a:ext cx="495961" cy="18596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438402" y="1300689"/>
            <a:ext cx="63100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</a:rPr>
              <a:t>Consentimiento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Mutuo acuerdo</a:t>
            </a:r>
          </a:p>
          <a:p>
            <a:pPr marL="28575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Objeto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 Posible y lícito (legal)</a:t>
            </a:r>
            <a:endParaRPr lang="es-ES_tradnl" b="1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Causa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Prestar un servicio determinado a cambio de dinero</a:t>
            </a:r>
            <a:endParaRPr lang="es-ES_tradnl" b="1" dirty="0">
              <a:solidFill>
                <a:prstClr val="black"/>
              </a:solidFill>
              <a:sym typeface="Wingdings" panose="05000000000000000000" pitchFamily="2" charset="2"/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371603" y="3488440"/>
            <a:ext cx="495961" cy="18596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Flecha derecha"/>
          <p:cNvSpPr/>
          <p:nvPr/>
        </p:nvSpPr>
        <p:spPr>
          <a:xfrm>
            <a:off x="379699" y="5634273"/>
            <a:ext cx="495961" cy="18596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962798" y="3424986"/>
            <a:ext cx="2441507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 del contrato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962799" y="2653235"/>
            <a:ext cx="2097033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del contrato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947113" y="5524788"/>
            <a:ext cx="228828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Duración del contrato</a:t>
            </a:r>
            <a:endParaRPr lang="es-E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131031" y="2330717"/>
            <a:ext cx="54426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Escrito o de forma verbal 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Presunción si no es escrito  es indefinido a tiempo completo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860060" y="3900270"/>
            <a:ext cx="7848872" cy="147732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Lugar y fecha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Identificación partes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Categoría profesional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Lugar de trabajo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Jornada y horario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Duración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Retribución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Vacaciones anuales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Preaviso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Convenio colectivo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Cláusulas voluntarias: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Periodo de prueba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Horas extras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No trabajar en la competencia después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3305819" y="5372724"/>
            <a:ext cx="5066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Indefinido o temporal</a:t>
            </a:r>
          </a:p>
          <a:p>
            <a:pPr marL="285750" lvl="0" indent="-285750">
              <a:buFontTx/>
              <a:buChar char="-"/>
            </a:pPr>
            <a:r>
              <a:rPr lang="es-ES_tradnl" dirty="0">
                <a:solidFill>
                  <a:prstClr val="black"/>
                </a:solidFill>
              </a:rPr>
              <a:t>Presunciones de indefinido a tiempo completo</a:t>
            </a:r>
          </a:p>
        </p:txBody>
      </p:sp>
    </p:spTree>
    <p:extLst>
      <p:ext uri="{BB962C8B-B14F-4D97-AF65-F5344CB8AC3E}">
        <p14:creationId xmlns:p14="http://schemas.microsoft.com/office/powerpoint/2010/main" val="252902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El contrato de trabajo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954119" y="888680"/>
            <a:ext cx="266398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Periodo de prueba</a:t>
            </a:r>
            <a:endParaRPr lang="es-ES" dirty="0"/>
          </a:p>
        </p:txBody>
      </p:sp>
      <p:sp>
        <p:nvSpPr>
          <p:cNvPr id="36" name="35 Rectángulo redondeado"/>
          <p:cNvSpPr/>
          <p:nvPr/>
        </p:nvSpPr>
        <p:spPr>
          <a:xfrm>
            <a:off x="571621" y="1610078"/>
            <a:ext cx="1549393" cy="34661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Pacto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553782" y="2946082"/>
            <a:ext cx="1549393" cy="34661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Duración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83994" y="4523839"/>
            <a:ext cx="1549393" cy="34661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2170676" y="1460220"/>
            <a:ext cx="6274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Pactado en contrato, antes de comenzar a trabajar</a:t>
            </a:r>
          </a:p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s-ES_tradnl" b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No puede pactarse si trabajador ha sido contratado antes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2142076" y="2382780"/>
            <a:ext cx="68944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Reflejada en convenio colectivo /Estatuto trabajadores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Contrato obtención práctica profesional: 1 mes, sea medio o superior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Contratos temporales menos de 6 meses: máximo 1 mes.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Se puede pactar interrumpirse en caso de baja laboral, nacimiento hijo/a, violencia género, riesgo durante el embarazo o lactancia.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2174339" y="4251770"/>
            <a:ext cx="62745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Mismos derechos</a:t>
            </a:r>
          </a:p>
          <a:p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 No indemnización por despido, y sin preaviso y sin alegar motivo alguno (excepto durante el embarazo que deberá justificarse)</a:t>
            </a:r>
          </a:p>
        </p:txBody>
      </p:sp>
      <p:sp>
        <p:nvSpPr>
          <p:cNvPr id="42" name="41 Rectángulo">
            <a:hlinkClick r:id="rId5"/>
          </p:cNvPr>
          <p:cNvSpPr/>
          <p:nvPr/>
        </p:nvSpPr>
        <p:spPr>
          <a:xfrm>
            <a:off x="518394" y="5620476"/>
            <a:ext cx="322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Busca tu convenio colectivo</a:t>
            </a:r>
            <a:endParaRPr lang="es-ES_tradnl" sz="1600" b="1" dirty="0">
              <a:solidFill>
                <a:srgbClr val="C00000"/>
              </a:solidFill>
            </a:endParaRPr>
          </a:p>
          <a:p>
            <a:pPr algn="ctr"/>
            <a:endParaRPr lang="es-ES_tradnl" sz="1600" b="1" dirty="0">
              <a:solidFill>
                <a:srgbClr val="C00000"/>
              </a:solidFill>
            </a:endParaRP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195892" y="5795392"/>
            <a:ext cx="287793" cy="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Modalidades de contratos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458690"/>
              </p:ext>
            </p:extLst>
          </p:nvPr>
        </p:nvGraphicFramePr>
        <p:xfrm>
          <a:off x="683568" y="1124744"/>
          <a:ext cx="6936432" cy="338062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134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Contratos Formativos</a:t>
                      </a:r>
                      <a:endParaRPr lang="es-ES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0" i="0" dirty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Formación en alternancia</a:t>
                      </a:r>
                      <a:endParaRPr lang="es-E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3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0" i="0" dirty="0">
                          <a:hlinkClick r:id="rId6" action="ppaction://hlinksldjump"/>
                        </a:rPr>
                        <a:t>Obtención práctica profesional</a:t>
                      </a:r>
                      <a:endParaRPr lang="es-ES" b="0" i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134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Contratos Temporales</a:t>
                      </a:r>
                      <a:endParaRPr lang="es-ES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hlinkClick r:id="rId7" action="ppaction://hlinksldjump"/>
                        </a:rPr>
                        <a:t>Circunstancias de la producción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134">
                <a:tc vMerge="1">
                  <a:txBody>
                    <a:bodyPr/>
                    <a:lstStyle/>
                    <a:p>
                      <a:pPr algn="ctr"/>
                      <a:endParaRPr lang="es-ES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hlinkClick r:id="rId7" action="ppaction://hlinksldjump"/>
                        </a:rPr>
                        <a:t>Sustitución</a:t>
                      </a:r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34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Contratos a</a:t>
                      </a:r>
                      <a:r>
                        <a:rPr lang="es-ES_tradnl" b="1" i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Tiempo Parcial</a:t>
                      </a:r>
                      <a:endParaRPr lang="es-ES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0" i="0" dirty="0">
                          <a:hlinkClick r:id="rId8" action="ppaction://hlinksldjump"/>
                        </a:rPr>
                        <a:t>A tiempo parcial común</a:t>
                      </a:r>
                      <a:endParaRPr lang="es-ES" b="0" i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134">
                <a:tc vMerge="1">
                  <a:txBody>
                    <a:bodyPr/>
                    <a:lstStyle/>
                    <a:p>
                      <a:pPr algn="ctr"/>
                      <a:endParaRPr lang="es-ES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0" i="0" dirty="0">
                          <a:hlinkClick r:id="rId9" action="ppaction://hlinksldjump"/>
                        </a:rPr>
                        <a:t>Relevo</a:t>
                      </a:r>
                      <a:endParaRPr lang="es-ES" b="0" i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871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Contratos</a:t>
                      </a:r>
                      <a:r>
                        <a:rPr lang="es-ES_tradnl" b="1" i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Indefinidos</a:t>
                      </a:r>
                      <a:endParaRPr lang="es-ES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hlinkClick r:id="rId10" action="ppaction://hlinksldjump"/>
                        </a:rPr>
                        <a:t>Indefinido Ordinario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871">
                <a:tc vMerge="1">
                  <a:txBody>
                    <a:bodyPr/>
                    <a:lstStyle/>
                    <a:p>
                      <a:pPr algn="ctr"/>
                      <a:endParaRPr lang="es-ES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hlinkClick r:id="rId11" action="ppaction://hlinksldjump"/>
                        </a:rPr>
                        <a:t>Fijo discontinuo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291797"/>
                  </a:ext>
                </a:extLst>
              </a:tr>
            </a:tbl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38383">
            <a:off x="3892263" y="1256694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5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37172" y="0"/>
            <a:ext cx="8793644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8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MODALIDADES DE CONTRATO</a:t>
            </a:r>
            <a:r>
              <a:rPr lang="es-ES_tradnl" sz="8600" b="1" dirty="0"/>
              <a:t>: CONTRATO FORMATIVO</a:t>
            </a:r>
            <a:endParaRPr lang="es-ES_tradnl" sz="6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6928" y="854372"/>
            <a:ext cx="4190896" cy="4006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Contrato formación en alternancia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62766" y="1289228"/>
            <a:ext cx="83550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Requisitos</a:t>
            </a:r>
            <a:endParaRPr lang="es-ES_tradnl" sz="1600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No poseer titulación para ese puesto ni haber trabajado 6 meses en ese puesto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Menor de 30 años si el curso es de certificado de profesionalidad niveles 1 y 2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Duración</a:t>
            </a:r>
            <a:endParaRPr lang="es-ES_tradnl" sz="1600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Mín. 3 meses máx. 2 años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Puede tener varios contratos para distintas actividades del mismo ciclo de FP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Ahora sí puede ser a tiempo parcial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No hay periodo de prueba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Periodo formación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1º año máximo 65 % trabajo y 35 % formación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2º año máximo 85 % trabajo y 15 % formación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Curso de formación en centro formativo o empresa, o también en </a:t>
            </a:r>
            <a:r>
              <a:rPr lang="es-ES_tradnl" sz="1600" dirty="0" err="1">
                <a:solidFill>
                  <a:prstClr val="black"/>
                </a:solidFill>
              </a:rPr>
              <a:t>ETTs</a:t>
            </a:r>
            <a:endParaRPr lang="es-ES_tradnl" sz="1600" dirty="0">
              <a:solidFill>
                <a:prstClr val="black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Retribución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Por convenio. No inferior al 60-75 % del salario de su grupo profesional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La anterior cantidad no puede ser inferior al SMI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A esa cantidad se le aplica la reducción del tiempo dedicado a formación</a:t>
            </a:r>
          </a:p>
        </p:txBody>
      </p:sp>
      <p:sp>
        <p:nvSpPr>
          <p:cNvPr id="16" name="15 Rectángulo">
            <a:hlinkClick r:id="rId3"/>
          </p:cNvPr>
          <p:cNvSpPr/>
          <p:nvPr/>
        </p:nvSpPr>
        <p:spPr>
          <a:xfrm>
            <a:off x="5267667" y="5810037"/>
            <a:ext cx="2403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</a:t>
            </a:r>
            <a:r>
              <a:rPr lang="es-ES_tradnl" sz="1400" b="1" dirty="0">
                <a:solidFill>
                  <a:srgbClr val="C00000"/>
                </a:solidFill>
              </a:rPr>
              <a:t> </a:t>
            </a:r>
            <a:r>
              <a:rPr lang="es-ES_tradnl" sz="1400" b="1" dirty="0">
                <a:solidFill>
                  <a:srgbClr val="C00000"/>
                </a:solidFill>
                <a:hlinkClick r:id="rId4"/>
              </a:rPr>
              <a:t>Busca en tu convenio</a:t>
            </a:r>
            <a:endParaRPr lang="es-ES_tradnl" sz="1400" b="1" dirty="0">
              <a:solidFill>
                <a:srgbClr val="C00000"/>
              </a:solidFill>
            </a:endParaRPr>
          </a:p>
        </p:txBody>
      </p:sp>
      <p:sp>
        <p:nvSpPr>
          <p:cNvPr id="21" name="20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22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37172" y="0"/>
            <a:ext cx="8793644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8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MODALIDADES DE CONTRATO</a:t>
            </a:r>
            <a:r>
              <a:rPr lang="es-ES_tradnl" sz="8600" b="1" dirty="0"/>
              <a:t>: CONTRATO FORMATIVO</a:t>
            </a:r>
            <a:endParaRPr lang="es-ES_tradnl" sz="6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95536" y="884737"/>
            <a:ext cx="4320480" cy="4006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Contrato obtención práctica profesional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67658" y="1566001"/>
            <a:ext cx="696863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Requisitos</a:t>
            </a:r>
          </a:p>
          <a:p>
            <a:pPr lvl="0" algn="just"/>
            <a:endParaRPr lang="es-ES_tradnl" sz="900" b="1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Poseer título FP, universidad o certificado profesionalidad (FP empleo)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Realizarse en los 3 años siguientes a terminar los estudios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No haber sido contratado antes en la misma empresa más de 3 meses</a:t>
            </a:r>
          </a:p>
          <a:p>
            <a:pPr lvl="1" algn="just"/>
            <a:endParaRPr lang="es-ES_tradnl" sz="900" dirty="0">
              <a:solidFill>
                <a:prstClr val="black"/>
              </a:solidFill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Duración </a:t>
            </a:r>
            <a:endParaRPr lang="es-ES_tradnl" sz="1600" dirty="0">
              <a:solidFill>
                <a:prstClr val="black"/>
              </a:solidFill>
            </a:endParaRPr>
          </a:p>
          <a:p>
            <a:pPr marL="0" lvl="1" algn="just"/>
            <a:endParaRPr lang="es-ES_tradnl" sz="900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Mín. 6 meses máx. 1 año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Periodo de prueba de 1 mes, tanto para grado medio o superior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es-ES_tradnl" sz="9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600" b="1" dirty="0">
                <a:solidFill>
                  <a:prstClr val="black"/>
                </a:solidFill>
              </a:rPr>
              <a:t>Retribución</a:t>
            </a:r>
          </a:p>
          <a:p>
            <a:pPr algn="just"/>
            <a:endParaRPr lang="es-ES_tradnl" sz="900" b="1" dirty="0">
              <a:solidFill>
                <a:prstClr val="black"/>
              </a:solidFill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Pactada en convenio, en su defecto la de su grupo profesional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prstClr val="black"/>
                </a:solidFill>
              </a:rPr>
              <a:t>El convenio no puede fijar un salario por debajo del salario para la formación en alternancia</a:t>
            </a:r>
          </a:p>
        </p:txBody>
      </p:sp>
      <p:sp>
        <p:nvSpPr>
          <p:cNvPr id="11" name="10 Rectángulo">
            <a:hlinkClick r:id="rId3"/>
          </p:cNvPr>
          <p:cNvSpPr/>
          <p:nvPr/>
        </p:nvSpPr>
        <p:spPr>
          <a:xfrm>
            <a:off x="534004" y="5644040"/>
            <a:ext cx="2403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solidFill>
                  <a:srgbClr val="C00000"/>
                </a:solidFill>
                <a:hlinkClick r:id="rId4"/>
              </a:rPr>
              <a:t>Busca en tu convenio</a:t>
            </a:r>
            <a:endParaRPr lang="es-ES_tradnl" sz="1400" b="1" dirty="0">
              <a:solidFill>
                <a:srgbClr val="C00000"/>
              </a:solidFill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7507759" y="6316941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96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1896</Words>
  <Application>Microsoft Office PowerPoint</Application>
  <PresentationFormat>Presentación en pantalla (4:3)</PresentationFormat>
  <Paragraphs>288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Tema de Office</vt:lpstr>
      <vt:lpstr>Presentación de PowerPoint</vt:lpstr>
      <vt:lpstr>CONTENIDOS</vt:lpstr>
      <vt:lpstr>RECUERDA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Minia B</cp:lastModifiedBy>
  <cp:revision>260</cp:revision>
  <dcterms:created xsi:type="dcterms:W3CDTF">2013-09-12T06:29:10Z</dcterms:created>
  <dcterms:modified xsi:type="dcterms:W3CDTF">2023-10-03T10:01:57Z</dcterms:modified>
</cp:coreProperties>
</file>