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6303" autoAdjust="0"/>
  </p:normalViewPr>
  <p:slideViewPr>
    <p:cSldViewPr>
      <p:cViewPr>
        <p:scale>
          <a:sx n="90" d="100"/>
          <a:sy n="90" d="100"/>
        </p:scale>
        <p:origin x="-570" y="-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s-E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2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4FAEEE84-C2FF-497B-84D0-DFC354506507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24AED8-C20F-4748-839F-1596C89B1C1B}" type="slidenum">
              <a:rPr lang="es-ES"/>
              <a:pPr/>
              <a:t>1</a:t>
            </a:fld>
            <a:endParaRPr lang="es-E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6039A6-AAD6-4F1A-97D3-02B830624226}" type="slidenum">
              <a:rPr lang="es-ES"/>
              <a:pPr/>
              <a:t>2</a:t>
            </a:fld>
            <a:endParaRPr lang="es-E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051674-5DBE-4A3A-AE8C-017E86B83D08}" type="slidenum">
              <a:rPr lang="es-ES"/>
              <a:pPr/>
              <a:t>3</a:t>
            </a:fld>
            <a:endParaRPr lang="es-E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AE3B94-61A8-4D76-8167-FCCC504678F2}" type="slidenum">
              <a:rPr lang="es-ES"/>
              <a:pPr/>
              <a:t>4</a:t>
            </a:fld>
            <a:endParaRPr lang="es-E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F36E81-1DDE-4346-AF8E-9A109AFEF47C}" type="slidenum">
              <a:rPr lang="es-ES"/>
              <a:pPr/>
              <a:t>5</a:t>
            </a:fld>
            <a:endParaRPr lang="es-E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000" dirty="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ADC3AE-CE06-4969-82B1-A69BEA69C956}" type="slidenum">
              <a:rPr lang="es-ES"/>
              <a:pPr/>
              <a:t>6</a:t>
            </a:fld>
            <a:endParaRPr lang="es-E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293C88-10F6-443C-923A-40FFB6937518}" type="slidenum">
              <a:rPr lang="es-ES"/>
              <a:pPr/>
              <a:t>7</a:t>
            </a:fld>
            <a:endParaRPr lang="es-E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3B8F66-4202-4589-811F-552417C8BFCD}" type="slidenum">
              <a:rPr lang="es-ES"/>
              <a:pPr/>
              <a:t>8</a:t>
            </a:fld>
            <a:endParaRPr lang="es-E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2FBB53-6B22-4629-9163-F5064A6876FB}" type="slidenum">
              <a:rPr lang="es-ES"/>
              <a:pPr/>
              <a:t>9</a:t>
            </a:fld>
            <a:endParaRPr lang="es-E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pPr marL="215900" indent="-214313" eaLnBrk="1">
              <a:spcBef>
                <a:spcPct val="0"/>
              </a:spcBef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</a:tabLst>
            </a:pPr>
            <a:endParaRPr lang="es-ES" sz="2000">
              <a:latin typeface="Arial" charset="0"/>
              <a:ea typeface="Microsoft YaHei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D20CE76-2724-48EC-835C-1CCBE9F60CB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A6B90E-0F3B-4105-A77E-45759D9BA8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5813" cy="31940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31940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A8A2EE2-26E0-4C30-B376-DFF19C13788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71513" y="990600"/>
            <a:ext cx="7799387" cy="17287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0"/>
          </p:nvPr>
        </p:nvSpPr>
        <p:spPr>
          <a:xfrm>
            <a:off x="8489950" y="4681538"/>
            <a:ext cx="546100" cy="392112"/>
          </a:xfrm>
        </p:spPr>
        <p:txBody>
          <a:bodyPr/>
          <a:lstStyle>
            <a:lvl1pPr>
              <a:defRPr/>
            </a:lvl1pPr>
          </a:lstStyle>
          <a:p>
            <a:fld id="{30A8EBFE-19C5-4149-A7DC-7558D4D7523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D77DBC1-981F-4FB5-B73D-6C89EA7A896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569844E-6902-4007-A11F-FD29DCDA29F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B3298C7-9948-4958-B2C8-088527A9E81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11150" y="1152525"/>
            <a:ext cx="4183063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152525"/>
            <a:ext cx="4183062" cy="3414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C20528F-DC1B-41F9-9F29-2A70408AB68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623582D-CC52-40CA-8DE7-43D70370A4B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EE0C10F-C6DA-4823-8E0B-074772786CB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09F8B9-FCF4-4A32-81B2-25CEA756390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4C47EDC-419B-46C9-BBF1-2D073868530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641AE7C-5AD4-4F8B-8A52-3B8B89888F5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60B850-515A-4CC7-B002-7BBAD53F79B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B055F42-5EF0-4F5F-AE11-D153BF80202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00838" y="444500"/>
            <a:ext cx="2128837" cy="41227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11150" y="444500"/>
            <a:ext cx="6237288" cy="41227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B7F5A09-A85D-419B-8335-FB268C252CC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519B8B8-F417-4F7A-8E5A-1179136119D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3325"/>
            <a:ext cx="4037013" cy="298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203325"/>
            <a:ext cx="4038600" cy="298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B1A8C14-F4A4-48A2-8070-F202245F6AF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BB15EE8-3F7B-4F12-B6F4-04E2F46CF5A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3E1D64B-53E7-43C2-8201-AD0BE724E89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7E7651E-694D-4622-AA96-88D62C97EF3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277DA1C-AA4F-4125-A2C1-77C81338732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9D8CD3-9A2C-4EBB-9203-84F0CFB5F3F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4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4349750" y="2855913"/>
            <a:ext cx="441325" cy="103187"/>
            <a:chOff x="2740" y="1799"/>
            <a:chExt cx="278" cy="65"/>
          </a:xfrm>
        </p:grpSpPr>
        <p:sp>
          <p:nvSpPr>
            <p:cNvPr id="1026" name="Oval 2"/>
            <p:cNvSpPr>
              <a:spLocks noChangeArrowheads="1"/>
            </p:cNvSpPr>
            <p:nvPr/>
          </p:nvSpPr>
          <p:spPr bwMode="auto">
            <a:xfrm>
              <a:off x="2847" y="1799"/>
              <a:ext cx="65" cy="65"/>
            </a:xfrm>
            <a:prstGeom prst="ellipse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2953" y="1799"/>
              <a:ext cx="65" cy="65"/>
            </a:xfrm>
            <a:prstGeom prst="ellipse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2740" y="1799"/>
              <a:ext cx="65" cy="65"/>
            </a:xfrm>
            <a:prstGeom prst="ellipse">
              <a:avLst/>
            </a:prstGeom>
            <a:solidFill>
              <a:srgbClr val="FFFFFF"/>
            </a:solidFill>
            <a:ln w="9525" cap="flat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990600"/>
            <a:ext cx="7799387" cy="172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9144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489950" y="4681538"/>
            <a:ext cx="546100" cy="392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449263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fld id="{5CEFEDD7-9335-4C5C-A9CA-DC421D48119E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3325"/>
            <a:ext cx="8228013" cy="29813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12446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 esquema del texto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47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11150" y="444500"/>
            <a:ext cx="8518525" cy="5715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1150" y="1152525"/>
            <a:ext cx="8518525" cy="3414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8489950" y="4681538"/>
            <a:ext cx="546100" cy="392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449263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fld id="{8E933527-A51E-4451-A9F4-B6468EF952C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71513" y="265113"/>
            <a:ext cx="7800975" cy="129063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es-ES"/>
              <a:t/>
            </a:r>
            <a:br>
              <a:rPr lang="es-ES"/>
            </a:br>
            <a:r>
              <a:rPr lang="es-ES" sz="3600">
                <a:solidFill>
                  <a:srgbClr val="FFFFFF"/>
                </a:solidFill>
              </a:rPr>
              <a:t>Líquenes como bioindicadores de la contaminación del aire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47713" y="4262438"/>
            <a:ext cx="7800975" cy="581025"/>
          </a:xfrm>
          <a:ln/>
        </p:spPr>
        <p:txBody>
          <a:bodyPr lIns="91440" tIns="91440" rIns="91440" bIns="91440"/>
          <a:lstStyle/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es-ES" sz="2000">
                <a:solidFill>
                  <a:srgbClr val="FFFFFF"/>
                </a:solidFill>
              </a:rPr>
              <a:t>Iram Akhtar , Laura Bergantiños Lillo y Esha Omar Muhammed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es-ES" sz="2000">
                <a:solidFill>
                  <a:srgbClr val="FFFFFF"/>
                </a:solidFill>
              </a:rPr>
              <a:t>1º BAC A</a:t>
            </a:r>
            <a:r>
              <a:rPr lang="es-ES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088" y="1770063"/>
            <a:ext cx="3713162" cy="22812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741988" y="2528888"/>
            <a:ext cx="1100137" cy="76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573838" y="2681288"/>
            <a:ext cx="92075" cy="206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97500" y="1409700"/>
            <a:ext cx="2998788" cy="29987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Enrique Lorenzo y alrededores</a:t>
            </a:r>
          </a:p>
          <a:p>
            <a:pPr algn="ctr"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Grupo nº 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11150" y="306388"/>
            <a:ext cx="8520113" cy="57308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>
                <a:solidFill>
                  <a:srgbClr val="FFFFFF"/>
                </a:solidFill>
              </a:rPr>
              <a:t>Enrique Lorenzo y alrededores</a:t>
            </a:r>
            <a:br>
              <a:rPr lang="es-ES" sz="2000">
                <a:solidFill>
                  <a:srgbClr val="FFFFFF"/>
                </a:solidFill>
              </a:rPr>
            </a:br>
            <a:r>
              <a:rPr lang="es-ES" sz="2000">
                <a:solidFill>
                  <a:srgbClr val="FFFFFF"/>
                </a:solidFill>
              </a:rPr>
              <a:t>17/05/2017</a:t>
            </a:r>
            <a:r>
              <a:rPr lang="es-ES"/>
              <a:t/>
            </a:r>
            <a:br>
              <a:rPr lang="es-ES"/>
            </a:br>
            <a:endParaRPr lang="es-E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418013" y="1062038"/>
            <a:ext cx="4821237" cy="1725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91440" bIns="9144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 dirty="0">
                <a:solidFill>
                  <a:srgbClr val="FFFFFF"/>
                </a:solidFill>
                <a:cs typeface="Arial" charset="0"/>
              </a:rPr>
              <a:t>Rúa Enrique Lorenzo, 36207 Vigo, Pontevedra, España</a:t>
            </a:r>
            <a:br>
              <a:rPr lang="es-ES" sz="2000" dirty="0">
                <a:solidFill>
                  <a:srgbClr val="FFFFFF"/>
                </a:solidFill>
                <a:cs typeface="Arial" charset="0"/>
              </a:rPr>
            </a:br>
            <a:r>
              <a:rPr lang="es-ES" sz="2000" dirty="0">
                <a:solidFill>
                  <a:srgbClr val="FFFFFF"/>
                </a:solidFill>
                <a:cs typeface="Arial" charset="0"/>
              </a:rPr>
              <a:t>Latitud: 42.249557 Longitud: -8.699996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 dirty="0">
                <a:solidFill>
                  <a:srgbClr val="FFFFFF"/>
                </a:solidFill>
                <a:cs typeface="Arial" charset="0"/>
              </a:rPr>
              <a:t>Altitud: 33 metros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 dirty="0">
                <a:solidFill>
                  <a:srgbClr val="FFFFFF"/>
                </a:solidFill>
                <a:cs typeface="Arial" charset="0"/>
              </a:rPr>
              <a:t>Superficie: </a:t>
            </a:r>
            <a:r>
              <a:rPr lang="es-ES" sz="2000" dirty="0" smtClean="0">
                <a:solidFill>
                  <a:srgbClr val="FFFFFF"/>
                </a:solidFill>
                <a:cs typeface="Arial" charset="0"/>
              </a:rPr>
              <a:t>79.605 </a:t>
            </a:r>
            <a:r>
              <a:rPr lang="es-ES" sz="2000" dirty="0">
                <a:solidFill>
                  <a:srgbClr val="FFFFFF"/>
                </a:solidFill>
                <a:cs typeface="Arial" charset="0"/>
              </a:rPr>
              <a:t>m²</a:t>
            </a:r>
          </a:p>
          <a:p>
            <a:pPr>
              <a:lnSpc>
                <a:spcPct val="142000"/>
              </a:lnSpc>
              <a:spcAft>
                <a:spcPts val="150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endParaRPr lang="es-ES" sz="14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468813" y="2655888"/>
            <a:ext cx="4719637" cy="1981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91440" bIns="91440"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Esta zona es un barrio residencial. La mayoría de las casas son viejas, pero también hay construcciones recientes. 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Es un área cercana al puerto marítimo, donde suele haber máquinas trabajando. En algunas calles de la zona hay mucho tráfico.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" y="1504950"/>
            <a:ext cx="4164013" cy="3184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11150" y="444500"/>
            <a:ext cx="8520113" cy="5730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 b="1">
                <a:solidFill>
                  <a:srgbClr val="FFFFFF"/>
                </a:solidFill>
              </a:rPr>
              <a:t>Crustáceos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5613" y="3937000"/>
            <a:ext cx="3654425" cy="631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91440" bIns="91440"/>
          <a:lstStyle/>
          <a:p>
            <a:pPr marL="457200" indent="-354013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Crustáceo, inidentificado</a:t>
            </a:r>
          </a:p>
          <a:p>
            <a:pPr marL="457200" indent="-354013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Hallado en un muro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9663" y="1271588"/>
            <a:ext cx="3060700" cy="25050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867275" y="3897313"/>
            <a:ext cx="2335213" cy="4587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115218" y="1040607"/>
            <a:ext cx="2335213" cy="306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806950" y="4030663"/>
            <a:ext cx="3654425" cy="631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91440" bIns="91440"/>
          <a:lstStyle/>
          <a:p>
            <a:pPr marL="457200" indent="-354013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Crustáceo, inidentificado</a:t>
            </a:r>
          </a:p>
          <a:p>
            <a:pPr marL="457200" indent="-354013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Hallado en un muro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38150" y="381000"/>
            <a:ext cx="8520113" cy="5730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 b="1">
                <a:solidFill>
                  <a:srgbClr val="FFFFFF"/>
                </a:solidFill>
              </a:rPr>
              <a:t>Foliáceos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184275" y="1085850"/>
            <a:ext cx="2151063" cy="2868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19113" y="4033838"/>
            <a:ext cx="4881562" cy="796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91440" bIns="91440"/>
          <a:lstStyle/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 dirty="0">
                <a:solidFill>
                  <a:srgbClr val="FFFFFF"/>
                </a:solidFill>
                <a:cs typeface="Arial" charset="0"/>
              </a:rPr>
              <a:t>Foliáceo, </a:t>
            </a:r>
            <a:r>
              <a:rPr lang="es-ES" sz="2000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es-ES" sz="2000" dirty="0" err="1" smtClean="0">
                <a:solidFill>
                  <a:srgbClr val="FFFFFF"/>
                </a:solidFill>
                <a:cs typeface="Arial" charset="0"/>
              </a:rPr>
              <a:t>Xanthoria</a:t>
            </a:r>
            <a:r>
              <a:rPr lang="es-ES" sz="2000" dirty="0" smtClean="0">
                <a:solidFill>
                  <a:srgbClr val="FFFFFF"/>
                </a:solidFill>
                <a:cs typeface="Arial" charset="0"/>
              </a:rPr>
              <a:t> </a:t>
            </a:r>
            <a:r>
              <a:rPr lang="es-ES" sz="2000" dirty="0" err="1" smtClean="0">
                <a:solidFill>
                  <a:srgbClr val="FFFFFF"/>
                </a:solidFill>
                <a:cs typeface="Arial" charset="0"/>
              </a:rPr>
              <a:t>parietina</a:t>
            </a:r>
            <a:endParaRPr lang="es-ES" sz="2000" dirty="0">
              <a:solidFill>
                <a:srgbClr val="FFFFFF"/>
              </a:solidFill>
              <a:cs typeface="Arial" charset="0"/>
            </a:endParaRPr>
          </a:p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 dirty="0">
                <a:solidFill>
                  <a:srgbClr val="FFFFFF"/>
                </a:solidFill>
                <a:cs typeface="Arial" charset="0"/>
              </a:rPr>
              <a:t>Hallado sobre un muro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11775" y="4033838"/>
            <a:ext cx="3425825" cy="796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91440" bIns="91440"/>
          <a:lstStyle/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Foliáceo, Candelaria</a:t>
            </a:r>
          </a:p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Hallado en un árbol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5857081" y="1107282"/>
            <a:ext cx="1858963" cy="2774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20688" y="306388"/>
            <a:ext cx="8520112" cy="573087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 b="1">
                <a:solidFill>
                  <a:srgbClr val="FFFFFF"/>
                </a:solidFill>
              </a:rPr>
              <a:t>Foliáceos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19113" y="4033838"/>
            <a:ext cx="4881562" cy="796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91440" bIns="91440"/>
          <a:lstStyle/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 dirty="0">
                <a:solidFill>
                  <a:srgbClr val="FFFFFF"/>
                </a:solidFill>
                <a:cs typeface="Arial" charset="0"/>
              </a:rPr>
              <a:t>Foliáceo, </a:t>
            </a:r>
            <a:r>
              <a:rPr lang="es-ES" sz="2000" dirty="0" err="1">
                <a:solidFill>
                  <a:srgbClr val="FFFFFF"/>
                </a:solidFill>
                <a:cs typeface="Arial" charset="0"/>
              </a:rPr>
              <a:t>Parmelia</a:t>
            </a:r>
            <a:r>
              <a:rPr lang="es-ES" sz="20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s-ES" sz="2000" dirty="0" err="1" smtClean="0">
                <a:solidFill>
                  <a:srgbClr val="FFFFFF"/>
                </a:solidFill>
                <a:cs typeface="Arial" charset="0"/>
              </a:rPr>
              <a:t>saxatilis</a:t>
            </a:r>
            <a:endParaRPr lang="es-ES" sz="2000" dirty="0">
              <a:solidFill>
                <a:srgbClr val="FFFFFF"/>
              </a:solidFill>
              <a:cs typeface="Arial" charset="0"/>
            </a:endParaRPr>
          </a:p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 dirty="0">
                <a:solidFill>
                  <a:srgbClr val="FFFFFF"/>
                </a:solidFill>
                <a:cs typeface="Arial" charset="0"/>
              </a:rPr>
              <a:t>Hallado en un árbol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964113" y="4116388"/>
            <a:ext cx="3976687" cy="796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91440" bIns="91440"/>
          <a:lstStyle/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</a:pPr>
            <a:r>
              <a:rPr lang="es-ES" sz="2000" dirty="0">
                <a:solidFill>
                  <a:srgbClr val="FFFFFF"/>
                </a:solidFill>
                <a:cs typeface="Arial" charset="0"/>
              </a:rPr>
              <a:t>Foliáceo, </a:t>
            </a:r>
            <a:r>
              <a:rPr lang="es-ES" sz="2000" dirty="0" err="1">
                <a:solidFill>
                  <a:srgbClr val="FFFFFF"/>
                </a:solidFill>
                <a:cs typeface="Arial" charset="0"/>
              </a:rPr>
              <a:t>Parmelia</a:t>
            </a:r>
            <a:r>
              <a:rPr lang="es-ES" sz="20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es-ES" sz="2000" dirty="0" err="1" smtClean="0">
                <a:solidFill>
                  <a:srgbClr val="FFFFFF"/>
                </a:solidFill>
                <a:cs typeface="Arial" charset="0"/>
              </a:rPr>
              <a:t>tiliacea</a:t>
            </a:r>
            <a:endParaRPr lang="es-ES" sz="2000" dirty="0">
              <a:solidFill>
                <a:srgbClr val="FFFFFF"/>
              </a:solidFill>
              <a:cs typeface="Arial" charset="0"/>
            </a:endParaRPr>
          </a:p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</a:tabLst>
            </a:pPr>
            <a:r>
              <a:rPr lang="es-ES" sz="2000" dirty="0">
                <a:solidFill>
                  <a:srgbClr val="FFFFFF"/>
                </a:solidFill>
                <a:cs typeface="Arial" charset="0"/>
              </a:rPr>
              <a:t>Hallado en un árbol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4113" y="1289050"/>
            <a:ext cx="3538537" cy="2566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613" y="1289050"/>
            <a:ext cx="3422650" cy="2566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11150" y="381000"/>
            <a:ext cx="8520113" cy="5730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 b="1">
                <a:solidFill>
                  <a:srgbClr val="FFFFFF"/>
                </a:solidFill>
              </a:rPr>
              <a:t>Foliáceos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49263" y="4210050"/>
            <a:ext cx="4881562" cy="796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91440" bIns="91440"/>
          <a:lstStyle/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Foliáceo, inidentificado</a:t>
            </a:r>
          </a:p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Hallado sobre un muro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75606"/>
            <a:ext cx="3232150" cy="2774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72025" y="4275138"/>
            <a:ext cx="4881563" cy="796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tIns="91440" bIns="91440"/>
          <a:lstStyle/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Foliáceo, inidentificado</a:t>
            </a:r>
          </a:p>
          <a:p>
            <a:pPr marL="457200" indent="-354013">
              <a:lnSpc>
                <a:spcPct val="100000"/>
              </a:lnSpc>
              <a:buClr>
                <a:srgbClr val="EFEFEF"/>
              </a:buClr>
              <a:buFont typeface="Wingdings" charset="2"/>
              <a:buChar char="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</a:tabLst>
            </a:pPr>
            <a:r>
              <a:rPr lang="es-ES" sz="2000">
                <a:solidFill>
                  <a:srgbClr val="FFFFFF"/>
                </a:solidFill>
                <a:cs typeface="Arial" charset="0"/>
              </a:rPr>
              <a:t>Hallado sobre un muro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4550" y="1258888"/>
            <a:ext cx="3182938" cy="2774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11150" y="444500"/>
            <a:ext cx="8520113" cy="5730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 b="1">
                <a:solidFill>
                  <a:srgbClr val="FFFFFF"/>
                </a:solidFill>
              </a:rPr>
              <a:t>Conclusión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1150" y="1152525"/>
            <a:ext cx="8653338" cy="3416300"/>
          </a:xfrm>
          <a:ln/>
        </p:spPr>
        <p:txBody>
          <a:bodyPr/>
          <a:lstStyle/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 dirty="0">
                <a:solidFill>
                  <a:srgbClr val="FFFFFF"/>
                </a:solidFill>
              </a:rPr>
              <a:t>Según los líquenes hallados (</a:t>
            </a:r>
            <a:r>
              <a:rPr lang="es-ES" sz="2000" dirty="0" err="1">
                <a:solidFill>
                  <a:srgbClr val="FFFFFF"/>
                </a:solidFill>
              </a:rPr>
              <a:t>Xanthoria</a:t>
            </a:r>
            <a:r>
              <a:rPr lang="es-ES" sz="2000" dirty="0">
                <a:solidFill>
                  <a:srgbClr val="FFFFFF"/>
                </a:solidFill>
              </a:rPr>
              <a:t>, varios tipos de </a:t>
            </a:r>
            <a:r>
              <a:rPr lang="es-ES" sz="2000" dirty="0" err="1">
                <a:solidFill>
                  <a:srgbClr val="FFFFFF"/>
                </a:solidFill>
              </a:rPr>
              <a:t>Parmelia</a:t>
            </a:r>
            <a:r>
              <a:rPr lang="es-ES" sz="2000" dirty="0">
                <a:solidFill>
                  <a:srgbClr val="FFFFFF"/>
                </a:solidFill>
              </a:rPr>
              <a:t>...), para el estudio de la contaminación del aire en la zona de Enrique Lorenzo deducimos que el nivel de </a:t>
            </a:r>
            <a:r>
              <a:rPr lang="es-ES" sz="2000" dirty="0" smtClean="0">
                <a:solidFill>
                  <a:srgbClr val="FFFFFF"/>
                </a:solidFill>
              </a:rPr>
              <a:t>SO</a:t>
            </a:r>
            <a:r>
              <a:rPr lang="es-ES" sz="2000" baseline="-25000" dirty="0" smtClean="0">
                <a:solidFill>
                  <a:srgbClr val="FFFFFF"/>
                </a:solidFill>
              </a:rPr>
              <a:t>2</a:t>
            </a:r>
            <a:r>
              <a:rPr lang="es-ES" sz="2000" dirty="0" smtClean="0">
                <a:solidFill>
                  <a:srgbClr val="FFFFFF"/>
                </a:solidFill>
              </a:rPr>
              <a:t> </a:t>
            </a:r>
            <a:r>
              <a:rPr lang="es-ES" sz="2000" dirty="0">
                <a:solidFill>
                  <a:srgbClr val="FFFFFF"/>
                </a:solidFill>
              </a:rPr>
              <a:t>en la zona estudiada es de unos 45 </a:t>
            </a:r>
            <a:r>
              <a:rPr lang="es-ES" sz="2000" b="1" dirty="0" smtClean="0">
                <a:solidFill>
                  <a:srgbClr val="FFFFFF"/>
                </a:solidFill>
              </a:rPr>
              <a:t>µg/m</a:t>
            </a:r>
            <a:r>
              <a:rPr lang="es-ES" sz="2000" b="1" baseline="30000" dirty="0" smtClean="0">
                <a:solidFill>
                  <a:srgbClr val="FFFFFF"/>
                </a:solidFill>
              </a:rPr>
              <a:t>3</a:t>
            </a:r>
            <a:r>
              <a:rPr lang="es-ES" sz="2000" b="1" dirty="0" smtClean="0">
                <a:solidFill>
                  <a:srgbClr val="FFFFFF"/>
                </a:solidFill>
              </a:rPr>
              <a:t>. </a:t>
            </a:r>
            <a:endParaRPr lang="es-ES" sz="2000" b="1" dirty="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 dirty="0">
                <a:solidFill>
                  <a:srgbClr val="FFFFFF"/>
                </a:solidFill>
              </a:rPr>
              <a:t>Para llegar a esta conclusión usamos de modelo la tabla que aparece a continuación, la cual nos muestra la gradualidad de contaminación del aire según los niveles de </a:t>
            </a:r>
            <a:r>
              <a:rPr lang="es-ES" sz="2000" dirty="0" smtClean="0">
                <a:solidFill>
                  <a:srgbClr val="FFFFFF"/>
                </a:solidFill>
              </a:rPr>
              <a:t>SO</a:t>
            </a:r>
            <a:r>
              <a:rPr lang="es-ES" sz="2000" baseline="-25000" dirty="0" smtClean="0">
                <a:solidFill>
                  <a:srgbClr val="FFFFFF"/>
                </a:solidFill>
              </a:rPr>
              <a:t>2</a:t>
            </a:r>
            <a:r>
              <a:rPr lang="es-ES" dirty="0" smtClean="0">
                <a:solidFill>
                  <a:srgbClr val="FFFFFF"/>
                </a:solidFill>
              </a:rPr>
              <a:t>. </a:t>
            </a:r>
            <a:endParaRPr lang="es-ES" dirty="0">
              <a:solidFill>
                <a:srgbClr val="FFFFF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 dirty="0">
                <a:solidFill>
                  <a:srgbClr val="FFFFFF"/>
                </a:solidFill>
              </a:rPr>
              <a:t>Teniendo en cuenta los tipos de líquenes </a:t>
            </a:r>
            <a:r>
              <a:rPr lang="es-ES" sz="2000" dirty="0" smtClean="0">
                <a:solidFill>
                  <a:srgbClr val="FFFFFF"/>
                </a:solidFill>
              </a:rPr>
              <a:t>hallados </a:t>
            </a:r>
            <a:r>
              <a:rPr lang="es-ES" sz="2000" dirty="0">
                <a:solidFill>
                  <a:srgbClr val="FFFFFF"/>
                </a:solidFill>
              </a:rPr>
              <a:t>y la comparación de los mismos con la tabla, se puede decir que existe contaminación, pero no es excesiva.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971600" y="627534"/>
          <a:ext cx="7196138" cy="3752852"/>
        </p:xfrm>
        <a:graphic>
          <a:graphicData uri="http://schemas.openxmlformats.org/drawingml/2006/table">
            <a:tbl>
              <a:tblPr/>
              <a:tblGrid>
                <a:gridCol w="2490788"/>
                <a:gridCol w="470535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Cantidad de SO2  (µg/m3)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Líquenes que se encuentran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4C2F4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150 o más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No hay líquenes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125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Lecanora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70 - 125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Crustáceos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60 - 70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Lecanora, Xantoria, Physcia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45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Parmelia borreri, Parmelia caperata, Xanthoria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Parmelia perlata, Anaptychia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Menos de 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Usnea florida, Ramalina, Evernia, Lobaria pulmonaria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Sin O2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</a:tabLst>
                      </a:pP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Graphis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,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Usnea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 florida,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Lobaria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,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  <a:cs typeface="Arial" charset="0"/>
                        </a:rPr>
                        <a:t>Teloschistes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38150" y="431800"/>
            <a:ext cx="8520113" cy="57308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 b="1">
                <a:solidFill>
                  <a:srgbClr val="FFFFFF"/>
                </a:solidFill>
              </a:rPr>
              <a:t>Incidencias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9250" y="1477963"/>
            <a:ext cx="8520113" cy="3416300"/>
          </a:xfrm>
          <a:ln w="9360">
            <a:solidFill>
              <a:srgbClr val="FF0000"/>
            </a:solidFill>
          </a:ln>
        </p:spPr>
        <p:txBody>
          <a:bodyPr/>
          <a:lstStyle/>
          <a:p>
            <a:pPr marL="457200" indent="-354013">
              <a:lnSpc>
                <a:spcPct val="100000"/>
              </a:lnSpc>
              <a:spcAft>
                <a:spcPct val="0"/>
              </a:spcAft>
              <a:buFont typeface="Aria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>
                <a:solidFill>
                  <a:srgbClr val="FFFFFF"/>
                </a:solidFill>
              </a:rPr>
              <a:t>El primer día que tratamos de realizar la búsqueda de líquenes llovió.</a:t>
            </a:r>
          </a:p>
          <a:p>
            <a:pPr marL="457200" indent="-354013">
              <a:lnSpc>
                <a:spcPct val="100000"/>
              </a:lnSpc>
              <a:spcAft>
                <a:spcPct val="0"/>
              </a:spcAft>
              <a:buFont typeface="Aria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>
                <a:solidFill>
                  <a:srgbClr val="FFFFFF"/>
                </a:solidFill>
              </a:rPr>
              <a:t>Las personas que había en la calle no entendían que hacíamos al vernos observando muros y árboles de cerca. Amablemente les explicamos en que consistía el proyecto a algunos de ellos. </a:t>
            </a:r>
          </a:p>
          <a:p>
            <a:pPr marL="457200" indent="-354013">
              <a:lnSpc>
                <a:spcPct val="100000"/>
              </a:lnSpc>
              <a:spcAft>
                <a:spcPct val="0"/>
              </a:spcAft>
              <a:buFont typeface="Arial" charset="0"/>
              <a:buChar char="●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es-ES" sz="2000">
                <a:solidFill>
                  <a:srgbClr val="FFFFFF"/>
                </a:solidFill>
              </a:rPr>
              <a:t>Uno de los sobres que contenían las muestras fue extraviado, pero logramos encontrarlo.</a:t>
            </a:r>
          </a:p>
          <a:p>
            <a:pPr marL="0" indent="103188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endParaRPr lang="es-E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382</Words>
  <Application>Microsoft Office PowerPoint</Application>
  <PresentationFormat>Presentación en pantalla (16:9)</PresentationFormat>
  <Paragraphs>66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Tema de Office</vt:lpstr>
      <vt:lpstr> Líquenes como bioindicadores de la contaminación del aire</vt:lpstr>
      <vt:lpstr>Enrique Lorenzo y alrededores 17/05/2017 </vt:lpstr>
      <vt:lpstr>Crustáceos</vt:lpstr>
      <vt:lpstr>Foliáceos</vt:lpstr>
      <vt:lpstr>Foliáceos</vt:lpstr>
      <vt:lpstr>Foliáceos</vt:lpstr>
      <vt:lpstr>Conclusión</vt:lpstr>
      <vt:lpstr>Diapositiva 8</vt:lpstr>
      <vt:lpstr>Incidencias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Líquenes como bioindicadores de la contaminación del aire</dc:title>
  <dc:creator>Profesorado</dc:creator>
  <cp:lastModifiedBy>Usuario</cp:lastModifiedBy>
  <cp:revision>4</cp:revision>
  <cp:lastPrinted>1601-01-01T00:00:00Z</cp:lastPrinted>
  <dcterms:created xsi:type="dcterms:W3CDTF">1601-01-01T00:00:00Z</dcterms:created>
  <dcterms:modified xsi:type="dcterms:W3CDTF">2017-06-04T09:23:52Z</dcterms:modified>
</cp:coreProperties>
</file>