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54" y="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D6D2E5-7CED-894F-96B1-3714B5BC9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E2E65F9-49F7-6343-A894-9E01B0856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2B1092B-6D62-714F-9167-D1020E97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787E-1BFA-2D49-B093-A7B18CCD1E29}" type="datetimeFigureOut">
              <a:rPr lang="es-ES" smtClean="0"/>
              <a:pPr/>
              <a:t>04/06/2017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01A854B-24A8-7D49-9E93-08CB4C725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82B6058-7A13-8045-8C55-410C47B0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0570-DDD2-344B-9790-146632442B9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6704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664C218-A9F2-CB49-8903-2C0F86AB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A427F9D-E9E0-CC42-BD1A-894DA36F9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2642313-C8A6-3148-8BC2-13726285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787E-1BFA-2D49-B093-A7B18CCD1E29}" type="datetimeFigureOut">
              <a:rPr lang="es-ES" smtClean="0"/>
              <a:pPr/>
              <a:t>04/06/2017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486F747-6117-714F-ADFE-A1A72334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C9D60E0-720A-6B48-9956-12977888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0570-DDD2-344B-9790-146632442B9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5102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CE4CD27-EC5E-7C48-AEF9-6B1C4D580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6219996-76A7-484E-8011-74A42940A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0607F60-CBC9-E546-B66A-C4101595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787E-1BFA-2D49-B093-A7B18CCD1E29}" type="datetimeFigureOut">
              <a:rPr lang="es-ES" smtClean="0"/>
              <a:pPr/>
              <a:t>04/06/2017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48C1D96-6937-194C-A9E5-24AE44BF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4392175-BBC4-6D43-BC8B-60D70672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0570-DDD2-344B-9790-146632442B9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9046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18D0BE2-902E-7642-93CA-381AFDF7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FBC440D-0D5F-864B-8459-083FFF478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B5FA847-C75B-E040-AFA8-BCEAF895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787E-1BFA-2D49-B093-A7B18CCD1E29}" type="datetimeFigureOut">
              <a:rPr lang="es-ES" smtClean="0"/>
              <a:pPr/>
              <a:t>04/06/2017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6760FAF-4736-DB4B-B165-662A33B9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7E4709C-62C6-EA46-818F-6400D718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0570-DDD2-344B-9790-146632442B9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4333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6897189-040E-AD46-9D9B-19CC4996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680C425-BA88-8745-A0BF-029AE04B5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6A68A90-DCF3-BB4D-B837-7409C984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787E-1BFA-2D49-B093-A7B18CCD1E29}" type="datetimeFigureOut">
              <a:rPr lang="es-ES" smtClean="0"/>
              <a:pPr/>
              <a:t>04/06/2017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1ED297B-E5E8-9840-826C-6466336F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30A6734-8E7F-DF40-A261-EB57ADC9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0570-DDD2-344B-9790-146632442B9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5107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0529AA-3900-3A4A-A6B9-BE61B5B8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606EFA2-EBEE-2A4A-A5AC-1AA9C2326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733BE0A-DDC3-A24F-9B8C-502D72B99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E128A29-14A5-9C44-80AF-7A3D3D19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787E-1BFA-2D49-B093-A7B18CCD1E29}" type="datetimeFigureOut">
              <a:rPr lang="es-ES" smtClean="0"/>
              <a:pPr/>
              <a:t>04/06/2017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AAC42E7-93DB-8D45-BC16-6005ED50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8163311-D5F5-0346-B53C-C167D01A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0570-DDD2-344B-9790-146632442B9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0746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0EF839-3194-2A4B-8240-5BDC0165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4561245-8865-7F48-B4E3-C78A50644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2ECEC9-1DA5-3D42-B0AA-0EA2A9072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F9E45BA-8070-9F47-9E91-5B7D378F9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E6F2125-F3FE-FC44-BD36-D9904A55B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0ABF664-93C3-664B-9F0E-CEF2E34B7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787E-1BFA-2D49-B093-A7B18CCD1E29}" type="datetimeFigureOut">
              <a:rPr lang="es-ES" smtClean="0"/>
              <a:pPr/>
              <a:t>04/06/2017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4A81F97F-5509-5C42-BC1D-92BB7A9D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D4E960AA-BCFA-F84E-AA89-1DE6DC92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0570-DDD2-344B-9790-146632442B9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9094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F920D62-1279-654A-8C20-EAE330EE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11E3A63-BE73-9043-B49E-0FDE2D7C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787E-1BFA-2D49-B093-A7B18CCD1E29}" type="datetimeFigureOut">
              <a:rPr lang="es-ES" smtClean="0"/>
              <a:pPr/>
              <a:t>04/06/2017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41E342B-599D-144A-A60E-D90858E2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67F316F-6A62-B246-9A4A-F7A20FB1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0570-DDD2-344B-9790-146632442B9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8601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5CF25932-F6C3-4D41-B3A0-17531123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787E-1BFA-2D49-B093-A7B18CCD1E29}" type="datetimeFigureOut">
              <a:rPr lang="es-ES" smtClean="0"/>
              <a:pPr/>
              <a:t>04/06/2017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190903AA-62DF-F145-AF23-E898059C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5A96CA6-4BF4-2B44-A553-97FB2DC1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0570-DDD2-344B-9790-146632442B9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4438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F27D51-8FC3-8E49-AE4B-2FC85D04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FAD6727-9121-BD48-98AB-97B5AD7DB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B776F95-6B09-F24C-9B70-83AFC470E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5300C7C-5786-3843-91C7-9CB94A74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787E-1BFA-2D49-B093-A7B18CCD1E29}" type="datetimeFigureOut">
              <a:rPr lang="es-ES" smtClean="0"/>
              <a:pPr/>
              <a:t>04/06/2017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7E3F83A-AD4F-374E-A3F1-516D0EC9C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2F02B41-17C3-C942-84FC-E96B39A9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0570-DDD2-344B-9790-146632442B9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4316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7B7388-0A8E-4545-8A74-DCC8BE4D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</a:p>
        </p:txBody>
      </p:sp>
      <p:sp>
        <p:nvSpPr>
          <p:cNvPr id="3" name="Marcador de imagen 2">
            <a:extLst>
              <a:ext uri="{FF2B5EF4-FFF2-40B4-BE49-F238E27FC236}">
                <a16:creationId xmlns="" xmlns:a16="http://schemas.microsoft.com/office/drawing/2014/main" id="{4AC46B03-6BAD-F144-ABDB-5E06B598E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7E9F1831-1275-074B-A454-3F4D2113F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00607AF-A1A3-F945-8B60-96E5BAF5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787E-1BFA-2D49-B093-A7B18CCD1E29}" type="datetimeFigureOut">
              <a:rPr lang="es-ES" smtClean="0"/>
              <a:pPr/>
              <a:t>04/06/2017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5DAF144-EA4A-4647-A69F-8A718B3A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DBEA510-75F2-F94D-876C-89079E5C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0570-DDD2-344B-9790-146632442B9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8814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2F527D25-FB36-AC48-81BE-22979751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03A2FAD-782C-C342-A03B-9D5E04016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4159802-1641-D844-BED8-0E8B3397E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1787E-1BFA-2D49-B093-A7B18CCD1E29}" type="datetimeFigureOut">
              <a:rPr lang="es-ES" smtClean="0"/>
              <a:pPr/>
              <a:t>04/06/2017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1EC4EF0-85BD-0242-A92F-042F25895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BD587F2-BFA5-3843-8625-493B29E7D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B0570-DDD2-344B-9790-146632442B9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447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3D64BF-6671-884E-A7C4-5E7E4CB58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03209"/>
            <a:ext cx="9144000" cy="740834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líquenes como bioindicadores de contaminación del aire</a:t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Grupo: 3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114A766-EAE7-5546-A3DB-BC4C70E70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42857"/>
            <a:ext cx="9144000" cy="1145418"/>
          </a:xfrm>
        </p:spPr>
        <p:txBody>
          <a:bodyPr>
            <a:normAutofit lnSpcReduction="10000"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Jackeline Avalos Calderón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Noelia Mª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Rial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Alonso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1º Bach 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40604BE-3C90-664D-878C-D00752DE0D5A}"/>
              </a:ext>
            </a:extLst>
          </p:cNvPr>
          <p:cNvSpPr txBox="1"/>
          <p:nvPr/>
        </p:nvSpPr>
        <p:spPr>
          <a:xfrm>
            <a:off x="4512430" y="1239763"/>
            <a:ext cx="3167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Zona estudiada: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Rorís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7">
            <a:extLst>
              <a:ext uri="{FF2B5EF4-FFF2-40B4-BE49-F238E27FC236}">
                <a16:creationId xmlns="" xmlns:a16="http://schemas.microsoft.com/office/drawing/2014/main" id="{E57FBB4B-9484-E849-81F1-54B8E4E9B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12" y="1835593"/>
            <a:ext cx="2676374" cy="3411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992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437812" cy="685800"/>
          </a:xfrm>
        </p:spPr>
        <p:txBody>
          <a:bodyPr>
            <a:normAutofit fontScale="90000"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Zona Estudiada: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Rorís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Día del estudio: 17 mayo 2017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22" t="6620"/>
          <a:stretch/>
        </p:blipFill>
        <p:spPr>
          <a:xfrm>
            <a:off x="1676400" y="1295400"/>
            <a:ext cx="8153400" cy="3963414"/>
          </a:xfrm>
        </p:spPr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5257800"/>
            <a:ext cx="9752012" cy="1295400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Coordenadas: 42.245539, -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8,692277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una zona con algunas zonas de campo, y casas antiguas, poco transitada.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Superficie total: 11.427,63 m² </a:t>
            </a:r>
          </a:p>
        </p:txBody>
      </p:sp>
    </p:spTree>
    <p:extLst>
      <p:ext uri="{BB962C8B-B14F-4D97-AF65-F5344CB8AC3E}">
        <p14:creationId xmlns="" xmlns:p14="http://schemas.microsoft.com/office/powerpoint/2010/main" val="307394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EB3791-D081-F64C-A5F8-38A36B40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6661"/>
          </a:xfrm>
        </p:spPr>
        <p:txBody>
          <a:bodyPr>
            <a:norm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Líquenes encontrados</a:t>
            </a:r>
          </a:p>
        </p:txBody>
      </p:sp>
      <p:pic>
        <p:nvPicPr>
          <p:cNvPr id="10" name="Imagen 10">
            <a:extLst>
              <a:ext uri="{FF2B5EF4-FFF2-40B4-BE49-F238E27FC236}">
                <a16:creationId xmlns="" xmlns:a16="http://schemas.microsoft.com/office/drawing/2014/main" id="{C20BED57-2BD0-7644-8A77-9E5423F1A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41" y="1212713"/>
            <a:ext cx="3993759" cy="3592629"/>
          </a:xfrm>
          <a:prstGeom prst="rect">
            <a:avLst/>
          </a:prstGeom>
        </p:spPr>
      </p:pic>
      <p:pic>
        <p:nvPicPr>
          <p:cNvPr id="14" name="Imagen 14">
            <a:extLst>
              <a:ext uri="{FF2B5EF4-FFF2-40B4-BE49-F238E27FC236}">
                <a16:creationId xmlns="" xmlns:a16="http://schemas.microsoft.com/office/drawing/2014/main" id="{4E56AE69-A949-F244-8BE0-6ED7BD1DC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2713"/>
            <a:ext cx="3762110" cy="361782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4EE4ED36-429E-3B42-8451-1823268091A6}"/>
              </a:ext>
            </a:extLst>
          </p:cNvPr>
          <p:cNvSpPr txBox="1"/>
          <p:nvPr/>
        </p:nvSpPr>
        <p:spPr>
          <a:xfrm>
            <a:off x="1804855" y="5361819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Crustáceo</a:t>
            </a:r>
          </a:p>
          <a:p>
            <a:pPr algn="l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Sustrato: roca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9D417D3F-F7A8-964D-A0A3-2FFEDDB18107}"/>
              </a:ext>
            </a:extLst>
          </p:cNvPr>
          <p:cNvSpPr txBox="1"/>
          <p:nvPr/>
        </p:nvSpPr>
        <p:spPr>
          <a:xfrm>
            <a:off x="8563473" y="5361819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Crustáceo</a:t>
            </a:r>
          </a:p>
          <a:p>
            <a:pPr algn="l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Sustrato: roca</a:t>
            </a:r>
          </a:p>
        </p:txBody>
      </p:sp>
    </p:spTree>
    <p:extLst>
      <p:ext uri="{BB962C8B-B14F-4D97-AF65-F5344CB8AC3E}">
        <p14:creationId xmlns="" xmlns:p14="http://schemas.microsoft.com/office/powerpoint/2010/main" val="130649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="" xmlns:a16="http://schemas.microsoft.com/office/drawing/2014/main" id="{4387C5BE-E70D-CC46-8C64-D6284BB5C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92" y="698293"/>
            <a:ext cx="4253027" cy="39274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0B77FAF0-9085-5744-8B0B-BD2FBB822B94}"/>
              </a:ext>
            </a:extLst>
          </p:cNvPr>
          <p:cNvSpPr txBox="1"/>
          <p:nvPr/>
        </p:nvSpPr>
        <p:spPr>
          <a:xfrm>
            <a:off x="1486864" y="5119915"/>
            <a:ext cx="3598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Crustáceo,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Xantoria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Parietina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Sustrato: roca</a:t>
            </a:r>
          </a:p>
        </p:txBody>
      </p:sp>
      <p:pic>
        <p:nvPicPr>
          <p:cNvPr id="10" name="Imagen 10">
            <a:extLst>
              <a:ext uri="{FF2B5EF4-FFF2-40B4-BE49-F238E27FC236}">
                <a16:creationId xmlns="" xmlns:a16="http://schemas.microsoft.com/office/drawing/2014/main" id="{791A2E78-1E7A-1D4A-B537-275499DB9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9" y="698293"/>
            <a:ext cx="3944076" cy="39274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F762EC6D-2A5F-2E4A-910D-B7DCCE240FD4}"/>
              </a:ext>
            </a:extLst>
          </p:cNvPr>
          <p:cNvSpPr txBox="1"/>
          <p:nvPr/>
        </p:nvSpPr>
        <p:spPr>
          <a:xfrm>
            <a:off x="7553415" y="5119915"/>
            <a:ext cx="3409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Foliáceo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Parmelia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Quercina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Sustrato: roca</a:t>
            </a:r>
          </a:p>
        </p:txBody>
      </p:sp>
    </p:spTree>
    <p:extLst>
      <p:ext uri="{BB962C8B-B14F-4D97-AF65-F5344CB8AC3E}">
        <p14:creationId xmlns="" xmlns:p14="http://schemas.microsoft.com/office/powerpoint/2010/main" val="328352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5157787" cy="519112"/>
          </a:xfrm>
        </p:spPr>
        <p:txBody>
          <a:bodyPr>
            <a:normAutofit fontScale="25000" lnSpcReduction="20000"/>
          </a:bodyPr>
          <a:lstStyle/>
          <a:p>
            <a:r>
              <a:rPr lang="es-ES" sz="8000" b="0" dirty="0">
                <a:latin typeface="Arial" panose="020B0604020202020204" pitchFamily="34" charset="0"/>
                <a:cs typeface="Arial" panose="020B0604020202020204" pitchFamily="34" charset="0"/>
              </a:rPr>
              <a:t>Foliáceo, </a:t>
            </a:r>
            <a:r>
              <a:rPr lang="es-ES" sz="8000" b="0" dirty="0" err="1">
                <a:latin typeface="Arial" panose="020B0604020202020204" pitchFamily="34" charset="0"/>
                <a:cs typeface="Arial" panose="020B0604020202020204" pitchFamily="34" charset="0"/>
              </a:rPr>
              <a:t>Parmelia</a:t>
            </a:r>
            <a:r>
              <a:rPr lang="es-ES" sz="8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Perlata</a:t>
            </a:r>
            <a:endParaRPr lang="es-ES" sz="8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8000" b="0" dirty="0">
                <a:latin typeface="Arial" panose="020B0604020202020204" pitchFamily="34" charset="0"/>
                <a:cs typeface="Arial" panose="020B0604020202020204" pitchFamily="34" charset="0"/>
              </a:rPr>
              <a:t>Sustrato: roca</a:t>
            </a:r>
          </a:p>
          <a:p>
            <a:endParaRPr lang="es-ES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914401"/>
            <a:ext cx="3581400" cy="4194224"/>
          </a:xfrm>
        </p:spPr>
      </p:pic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6172200" y="5638800"/>
            <a:ext cx="5183188" cy="823912"/>
          </a:xfrm>
        </p:spPr>
        <p:txBody>
          <a:bodyPr>
            <a:normAutofit/>
          </a:bodyPr>
          <a:lstStyle/>
          <a:p>
            <a:r>
              <a:rPr lang="es-ES" sz="2000" b="0" dirty="0">
                <a:latin typeface="Arial" panose="020B0604020202020204" pitchFamily="34" charset="0"/>
                <a:cs typeface="Arial" panose="020B0604020202020204" pitchFamily="34" charset="0"/>
              </a:rPr>
              <a:t>Foliáceo, </a:t>
            </a:r>
            <a:r>
              <a:rPr lang="es-ES" sz="2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Parmelia</a:t>
            </a:r>
            <a:r>
              <a:rPr lang="es-E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caperata</a:t>
            </a:r>
            <a:endParaRPr lang="es-E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0" dirty="0">
                <a:latin typeface="Arial" panose="020B0604020202020204" pitchFamily="34" charset="0"/>
                <a:cs typeface="Arial" panose="020B0604020202020204" pitchFamily="34" charset="0"/>
              </a:rPr>
              <a:t>Sustrato: roca</a:t>
            </a:r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914400"/>
            <a:ext cx="3200400" cy="4267200"/>
          </a:xfrm>
        </p:spPr>
      </p:pic>
    </p:spTree>
    <p:extLst>
      <p:ext uri="{BB962C8B-B14F-4D97-AF65-F5344CB8AC3E}">
        <p14:creationId xmlns="" xmlns:p14="http://schemas.microsoft.com/office/powerpoint/2010/main" val="363828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8200"/>
            <a:ext cx="3263503" cy="4351338"/>
          </a:xfrm>
        </p:spPr>
      </p:pic>
      <p:sp>
        <p:nvSpPr>
          <p:cNvPr id="5" name="4 Rectángulo"/>
          <p:cNvSpPr/>
          <p:nvPr/>
        </p:nvSpPr>
        <p:spPr>
          <a:xfrm>
            <a:off x="3048000" y="53340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Pulverulento.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Sustrato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tierra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19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F926C40-4B72-274D-8865-D7A658770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98" y="213935"/>
            <a:ext cx="10515600" cy="587375"/>
          </a:xfrm>
        </p:spPr>
        <p:txBody>
          <a:bodyPr>
            <a:norm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="" xmlns:a16="http://schemas.microsoft.com/office/drawing/2014/main" id="{DC23EB8D-E1FD-604E-A30F-204D25A90C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83083582"/>
              </p:ext>
            </p:extLst>
          </p:nvPr>
        </p:nvGraphicFramePr>
        <p:xfrm>
          <a:off x="172964" y="2164287"/>
          <a:ext cx="5874244" cy="4570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122">
                  <a:extLst>
                    <a:ext uri="{9D8B030D-6E8A-4147-A177-3AD203B41FA5}">
                      <a16:colId xmlns="" xmlns:a16="http://schemas.microsoft.com/office/drawing/2014/main" val="1628986941"/>
                    </a:ext>
                  </a:extLst>
                </a:gridCol>
                <a:gridCol w="2937122">
                  <a:extLst>
                    <a:ext uri="{9D8B030D-6E8A-4147-A177-3AD203B41FA5}">
                      <a16:colId xmlns="" xmlns:a16="http://schemas.microsoft.com/office/drawing/2014/main" val="3527513879"/>
                    </a:ext>
                  </a:extLst>
                </a:gridCol>
              </a:tblGrid>
              <a:tr h="547008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charset="0"/>
                        </a:rPr>
                        <a:t>Cantidad de SO2 (µg/m3)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charset="0"/>
                        </a:rPr>
                        <a:t>Líquenes que se encuentran 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8718825"/>
                  </a:ext>
                </a:extLst>
              </a:tr>
              <a:tr h="312576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charset="0"/>
                        </a:rPr>
                        <a:t>150 o más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No hay líquenes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8552841"/>
                  </a:ext>
                </a:extLst>
              </a:tr>
              <a:tr h="312576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Lecanora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2776843"/>
                  </a:ext>
                </a:extLst>
              </a:tr>
              <a:tr h="312576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70-125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Crustáceos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9266363"/>
                  </a:ext>
                </a:extLst>
              </a:tr>
              <a:tr h="547008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60-70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Lecanora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Xantoria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Physcia</a:t>
                      </a:r>
                      <a:r>
                        <a:rPr lang="es-ES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2827977"/>
                  </a:ext>
                </a:extLst>
              </a:tr>
              <a:tr h="547008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Parmelia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Borreri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Parmelia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Caperata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Xantoria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3688556"/>
                  </a:ext>
                </a:extLst>
              </a:tr>
              <a:tr h="312576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Parmelia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Perlata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Anaptychia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8621305"/>
                  </a:ext>
                </a:extLst>
              </a:tr>
              <a:tr h="547008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Menos de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Usnea</a:t>
                      </a:r>
                      <a:r>
                        <a:rPr lang="es-ES" dirty="0"/>
                        <a:t> florida, </a:t>
                      </a:r>
                      <a:r>
                        <a:rPr lang="es-ES" dirty="0" err="1">
                          <a:latin typeface="Calibri" charset="0"/>
                        </a:rPr>
                        <a:t>Ramalina</a:t>
                      </a:r>
                      <a:r>
                        <a:rPr lang="es-ES" dirty="0">
                          <a:latin typeface="Calibri" charset="0"/>
                        </a:rPr>
                        <a:t>, </a:t>
                      </a:r>
                      <a:r>
                        <a:rPr lang="es-ES" dirty="0" err="1">
                          <a:latin typeface="Calibri" charset="0"/>
                        </a:rPr>
                        <a:t>Evernia</a:t>
                      </a:r>
                      <a:r>
                        <a:rPr lang="es-ES" dirty="0">
                          <a:latin typeface="Calibri" charset="0"/>
                        </a:rPr>
                        <a:t>, </a:t>
                      </a:r>
                      <a:r>
                        <a:rPr lang="es-ES" dirty="0" err="1">
                          <a:latin typeface="Calibri" charset="0"/>
                        </a:rPr>
                        <a:t>Lobaria</a:t>
                      </a:r>
                      <a:r>
                        <a:rPr lang="es-ES" dirty="0">
                          <a:latin typeface="Calibri" charset="0"/>
                        </a:rPr>
                        <a:t> pulmonaria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6213386"/>
                  </a:ext>
                </a:extLst>
              </a:tr>
              <a:tr h="547008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Sin O</a:t>
                      </a:r>
                      <a:r>
                        <a:rPr lang="es-E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>
                          <a:latin typeface="Calibri" charset="0"/>
                        </a:rPr>
                        <a:t>Graphis</a:t>
                      </a:r>
                      <a:r>
                        <a:rPr lang="es-ES" dirty="0">
                          <a:latin typeface="Calibri" charset="0"/>
                        </a:rPr>
                        <a:t>, </a:t>
                      </a:r>
                      <a:r>
                        <a:rPr lang="es-ES" dirty="0" err="1">
                          <a:latin typeface="Calibri" charset="0"/>
                        </a:rPr>
                        <a:t>Usnea</a:t>
                      </a:r>
                      <a:r>
                        <a:rPr lang="es-ES" dirty="0">
                          <a:latin typeface="Calibri" charset="0"/>
                        </a:rPr>
                        <a:t> florida, </a:t>
                      </a:r>
                      <a:r>
                        <a:rPr lang="es-ES" dirty="0" err="1">
                          <a:latin typeface="Calibri" charset="0"/>
                        </a:rPr>
                        <a:t>Lobaria</a:t>
                      </a:r>
                      <a:r>
                        <a:rPr lang="es-ES" dirty="0">
                          <a:latin typeface="Calibri" charset="0"/>
                        </a:rPr>
                        <a:t>, </a:t>
                      </a:r>
                      <a:r>
                        <a:rPr lang="es-ES" dirty="0" err="1">
                          <a:latin typeface="Calibri" charset="0"/>
                        </a:rPr>
                        <a:t>Teloschistes</a:t>
                      </a:r>
                      <a:endParaRPr lang="es-ES" dirty="0">
                        <a:latin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6189999"/>
                  </a:ext>
                </a:extLst>
              </a:tr>
            </a:tbl>
          </a:graphicData>
        </a:graphic>
      </p:graphicFrame>
      <p:graphicFrame>
        <p:nvGraphicFramePr>
          <p:cNvPr id="10" name="Marcador de contenido 4">
            <a:extLst>
              <a:ext uri="{FF2B5EF4-FFF2-40B4-BE49-F238E27FC236}">
                <a16:creationId xmlns="" xmlns:a16="http://schemas.microsoft.com/office/drawing/2014/main" id="{B3BC87CE-7DD1-404A-A80D-FA53288AF8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07330608"/>
              </p:ext>
            </p:extLst>
          </p:nvPr>
        </p:nvGraphicFramePr>
        <p:xfrm>
          <a:off x="6198398" y="3461744"/>
          <a:ext cx="599360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801">
                  <a:extLst>
                    <a:ext uri="{9D8B030D-6E8A-4147-A177-3AD203B41FA5}">
                      <a16:colId xmlns="" xmlns:a16="http://schemas.microsoft.com/office/drawing/2014/main" val="1628986941"/>
                    </a:ext>
                  </a:extLst>
                </a:gridCol>
                <a:gridCol w="2996801">
                  <a:extLst>
                    <a:ext uri="{9D8B030D-6E8A-4147-A177-3AD203B41FA5}">
                      <a16:colId xmlns="" xmlns:a16="http://schemas.microsoft.com/office/drawing/2014/main" val="3527513879"/>
                    </a:ext>
                  </a:extLst>
                </a:gridCol>
              </a:tblGrid>
              <a:tr h="489853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charset="0"/>
                        </a:rPr>
                        <a:t>Cantidad de SO2 (µg/m3)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charset="0"/>
                        </a:rPr>
                        <a:t>Líquenes que se encuentran 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8718825"/>
                  </a:ext>
                </a:extLst>
              </a:tr>
              <a:tr h="279916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charset="0"/>
                        </a:rPr>
                        <a:t>150 o más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No hay líquenes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8552841"/>
                  </a:ext>
                </a:extLst>
              </a:tr>
              <a:tr h="279916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Lecanora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2776843"/>
                  </a:ext>
                </a:extLst>
              </a:tr>
              <a:tr h="279916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70-125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Crustáceos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9266363"/>
                  </a:ext>
                </a:extLst>
              </a:tr>
              <a:tr h="279916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60-70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Lecanora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Xantoria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Physcia</a:t>
                      </a:r>
                      <a:r>
                        <a:rPr lang="es-ES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2827977"/>
                  </a:ext>
                </a:extLst>
              </a:tr>
              <a:tr h="489853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Parmelia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Borreri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Parmelia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Caperata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Xantoria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3688556"/>
                  </a:ext>
                </a:extLst>
              </a:tr>
              <a:tr h="279916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Parmelia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Perlata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Anaptychia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8621305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87426994-1DBA-2B41-9BEA-17EF23017D7C}"/>
              </a:ext>
            </a:extLst>
          </p:cNvPr>
          <p:cNvSpPr txBox="1"/>
          <p:nvPr/>
        </p:nvSpPr>
        <p:spPr>
          <a:xfrm>
            <a:off x="798679" y="1069697"/>
            <a:ext cx="10799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Hemos llegado a la conclusión de que en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Rorís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hay escasa contaminación, ya que a pesar de haber sido urbanizado,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sigue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habiendo varios tipos de líquenes.</a:t>
            </a:r>
          </a:p>
        </p:txBody>
      </p:sp>
    </p:spTree>
    <p:extLst>
      <p:ext uri="{BB962C8B-B14F-4D97-AF65-F5344CB8AC3E}">
        <p14:creationId xmlns="" xmlns:p14="http://schemas.microsoft.com/office/powerpoint/2010/main" val="223966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0092E4-BB5F-6D45-9816-E45A2BF4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4012" cy="762000"/>
          </a:xfrm>
        </p:spPr>
        <p:txBody>
          <a:bodyPr>
            <a:normAutofit/>
          </a:bodyPr>
          <a:lstStyle/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Incidencias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47800"/>
            <a:ext cx="3397251" cy="2547938"/>
          </a:xfrm>
        </p:spPr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Ese día nos olvidamos de llevar algo para coger los líquenes y tuvimos que pedirle algo a la abuela de Noelia.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Los animales seguían a Noelia a todas partes.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/>
              <a:t>Al acabar empezaba a llover.</a:t>
            </a:r>
            <a:endParaRPr lang="es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579" t="17244" r="2579" b="17244"/>
          <a:stretch/>
        </p:blipFill>
        <p:spPr bwMode="auto">
          <a:xfrm>
            <a:off x="8270310" y="3352800"/>
            <a:ext cx="3886200" cy="339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17691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262</Words>
  <Application>Microsoft Office PowerPoint</Application>
  <PresentationFormat>Personalizado</PresentationFormat>
  <Paragraphs>62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Los líquenes como bioindicadores de contaminación del aire Grupo: 3</vt:lpstr>
      <vt:lpstr>  Zona Estudiada: Rorís Día del estudio: 17 mayo 2017</vt:lpstr>
      <vt:lpstr>Líquenes encontrados</vt:lpstr>
      <vt:lpstr>Diapositiva 4</vt:lpstr>
      <vt:lpstr>Diapositiva 5</vt:lpstr>
      <vt:lpstr>Diapositiva 6</vt:lpstr>
      <vt:lpstr>Conclusión</vt:lpstr>
      <vt:lpstr>Incidencias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Noelia Rial</dc:creator>
  <cp:lastModifiedBy>Usuario</cp:lastModifiedBy>
  <cp:revision>16</cp:revision>
  <dcterms:modified xsi:type="dcterms:W3CDTF">2017-06-04T10:04:20Z</dcterms:modified>
</cp:coreProperties>
</file>