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</p:sldIdLst>
  <p:sldSz cx="9144000" cy="6858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24B1E-3C38-44AB-9273-14E9902040B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08465D13-9ADA-467B-B46D-27E029BB6A55}">
      <dgm:prSet phldrT="[Texto]" phldr="1"/>
      <dgm:spPr/>
      <dgm:t>
        <a:bodyPr/>
        <a:lstStyle/>
        <a:p>
          <a:endParaRPr lang="gl-ES"/>
        </a:p>
      </dgm:t>
    </dgm:pt>
    <dgm:pt modelId="{EE75C01D-6348-4CA8-A22F-EF35118FC7A7}" type="parTrans" cxnId="{F343478C-A1DB-498F-B159-1A35FE244778}">
      <dgm:prSet/>
      <dgm:spPr/>
      <dgm:t>
        <a:bodyPr/>
        <a:lstStyle/>
        <a:p>
          <a:endParaRPr lang="gl-ES"/>
        </a:p>
      </dgm:t>
    </dgm:pt>
    <dgm:pt modelId="{042D7CEF-F409-4F7E-8F99-A34DC19B6F61}" type="sibTrans" cxnId="{F343478C-A1DB-498F-B159-1A35FE244778}">
      <dgm:prSet/>
      <dgm:spPr/>
      <dgm:t>
        <a:bodyPr/>
        <a:lstStyle/>
        <a:p>
          <a:endParaRPr lang="gl-ES"/>
        </a:p>
      </dgm:t>
    </dgm:pt>
    <dgm:pt modelId="{EA4CB743-5FF2-41F5-9770-DFA94C51F752}">
      <dgm:prSet phldrT="[Texto]"/>
      <dgm:spPr/>
      <dgm:t>
        <a:bodyPr/>
        <a:lstStyle/>
        <a:p>
          <a:r>
            <a:rPr lang="gl-ES" dirty="0" smtClean="0"/>
            <a:t>Negativa dos privilexiados a pagar impostos:Convocatoria dos </a:t>
          </a:r>
          <a:r>
            <a:rPr lang="gl-ES" b="1" dirty="0" smtClean="0">
              <a:solidFill>
                <a:srgbClr val="7030A0"/>
              </a:solidFill>
            </a:rPr>
            <a:t>Estados Xerais </a:t>
          </a:r>
          <a:r>
            <a:rPr lang="gl-ES" dirty="0" smtClean="0"/>
            <a:t>en París, na primavera de 1789 ( representantes dos tres estamentos, co obxectivo de aprobar novos impostos)</a:t>
          </a:r>
          <a:endParaRPr lang="gl-ES" dirty="0"/>
        </a:p>
      </dgm:t>
    </dgm:pt>
    <dgm:pt modelId="{EF782020-AD43-48A0-9A41-460B3545CD84}" type="parTrans" cxnId="{2CDDEEA3-29FD-4453-902B-EEA4B53476D9}">
      <dgm:prSet/>
      <dgm:spPr/>
      <dgm:t>
        <a:bodyPr/>
        <a:lstStyle/>
        <a:p>
          <a:endParaRPr lang="gl-ES"/>
        </a:p>
      </dgm:t>
    </dgm:pt>
    <dgm:pt modelId="{1848B4D7-23EF-4015-BF79-E780FE679DB1}" type="sibTrans" cxnId="{2CDDEEA3-29FD-4453-902B-EEA4B53476D9}">
      <dgm:prSet/>
      <dgm:spPr/>
      <dgm:t>
        <a:bodyPr/>
        <a:lstStyle/>
        <a:p>
          <a:endParaRPr lang="gl-ES"/>
        </a:p>
      </dgm:t>
    </dgm:pt>
    <dgm:pt modelId="{2FD791E8-599E-454C-AAC5-24B2A6528CE2}">
      <dgm:prSet phldrT="[Texto]" phldr="1"/>
      <dgm:spPr/>
      <dgm:t>
        <a:bodyPr/>
        <a:lstStyle/>
        <a:p>
          <a:endParaRPr lang="gl-ES"/>
        </a:p>
      </dgm:t>
    </dgm:pt>
    <dgm:pt modelId="{4199C6AA-44CB-435D-B8FB-FB86A71E3BD5}" type="parTrans" cxnId="{D6D2EB5F-7774-4F56-9C01-C7E0AFFE099C}">
      <dgm:prSet/>
      <dgm:spPr/>
      <dgm:t>
        <a:bodyPr/>
        <a:lstStyle/>
        <a:p>
          <a:endParaRPr lang="gl-ES"/>
        </a:p>
      </dgm:t>
    </dgm:pt>
    <dgm:pt modelId="{D947A3DD-EF37-4323-8236-B3D8C6B0C9AF}" type="sibTrans" cxnId="{D6D2EB5F-7774-4F56-9C01-C7E0AFFE099C}">
      <dgm:prSet/>
      <dgm:spPr/>
      <dgm:t>
        <a:bodyPr/>
        <a:lstStyle/>
        <a:p>
          <a:endParaRPr lang="gl-ES"/>
        </a:p>
      </dgm:t>
    </dgm:pt>
    <dgm:pt modelId="{343A7FFA-B068-483F-9A3E-A68FE8B07170}">
      <dgm:prSet phldrT="[Texto]"/>
      <dgm:spPr/>
      <dgm:t>
        <a:bodyPr/>
        <a:lstStyle/>
        <a:p>
          <a:r>
            <a:rPr lang="gl-ES" dirty="0" smtClean="0"/>
            <a:t>Formación da </a:t>
          </a:r>
          <a:r>
            <a:rPr lang="gl-ES" b="1" dirty="0" smtClean="0">
              <a:solidFill>
                <a:srgbClr val="7030A0"/>
              </a:solidFill>
            </a:rPr>
            <a:t>Asemblea Nacional en xuño, </a:t>
          </a:r>
          <a:r>
            <a:rPr lang="gl-ES" dirty="0" smtClean="0"/>
            <a:t>que ten como obxectivo a elaboración dunha Constitución.</a:t>
          </a:r>
          <a:endParaRPr lang="gl-ES" dirty="0"/>
        </a:p>
      </dgm:t>
    </dgm:pt>
    <dgm:pt modelId="{F7A991F3-2EC9-4E6D-BF4F-881B39B5DC3B}" type="parTrans" cxnId="{47FD3B8D-D19E-405F-A6AB-71824211BEF4}">
      <dgm:prSet/>
      <dgm:spPr/>
      <dgm:t>
        <a:bodyPr/>
        <a:lstStyle/>
        <a:p>
          <a:endParaRPr lang="gl-ES"/>
        </a:p>
      </dgm:t>
    </dgm:pt>
    <dgm:pt modelId="{DB2048E8-4B42-4735-B626-2224B5F69959}" type="sibTrans" cxnId="{47FD3B8D-D19E-405F-A6AB-71824211BEF4}">
      <dgm:prSet/>
      <dgm:spPr/>
      <dgm:t>
        <a:bodyPr/>
        <a:lstStyle/>
        <a:p>
          <a:endParaRPr lang="gl-ES"/>
        </a:p>
      </dgm:t>
    </dgm:pt>
    <dgm:pt modelId="{4C344B8A-F927-4C47-8F5E-45223CB70309}">
      <dgm:prSet phldrT="[Texto]"/>
      <dgm:spPr/>
      <dgm:t>
        <a:bodyPr/>
        <a:lstStyle/>
        <a:p>
          <a:r>
            <a:rPr lang="gl-ES" dirty="0" smtClean="0"/>
            <a:t>Revolta das clases populares</a:t>
          </a:r>
          <a:r>
            <a:rPr lang="gl-ES" b="1" dirty="0" smtClean="0">
              <a:solidFill>
                <a:srgbClr val="7030A0"/>
              </a:solidFill>
            </a:rPr>
            <a:t>: toma da </a:t>
          </a:r>
          <a:r>
            <a:rPr lang="gl-ES" b="1" dirty="0" err="1" smtClean="0">
              <a:solidFill>
                <a:srgbClr val="7030A0"/>
              </a:solidFill>
            </a:rPr>
            <a:t>Bastilla</a:t>
          </a:r>
          <a:r>
            <a:rPr lang="gl-ES" b="1" dirty="0" smtClean="0">
              <a:solidFill>
                <a:srgbClr val="7030A0"/>
              </a:solidFill>
            </a:rPr>
            <a:t>, símbolo do absolutismo real, como resposta á negativa real de aceptar a Asemblea Nacional</a:t>
          </a:r>
          <a:endParaRPr lang="gl-ES" b="1" dirty="0">
            <a:solidFill>
              <a:srgbClr val="7030A0"/>
            </a:solidFill>
          </a:endParaRPr>
        </a:p>
      </dgm:t>
    </dgm:pt>
    <dgm:pt modelId="{3C50B88F-CA91-448B-B286-18487478B8E6}" type="parTrans" cxnId="{5DC50B7D-2A4F-4224-A6E6-D6623E059FAE}">
      <dgm:prSet/>
      <dgm:spPr/>
      <dgm:t>
        <a:bodyPr/>
        <a:lstStyle/>
        <a:p>
          <a:endParaRPr lang="gl-ES"/>
        </a:p>
      </dgm:t>
    </dgm:pt>
    <dgm:pt modelId="{D7AD2253-4328-483D-A469-2CF0C97BD30F}" type="sibTrans" cxnId="{5DC50B7D-2A4F-4224-A6E6-D6623E059FAE}">
      <dgm:prSet/>
      <dgm:spPr/>
      <dgm:t>
        <a:bodyPr/>
        <a:lstStyle/>
        <a:p>
          <a:endParaRPr lang="gl-ES"/>
        </a:p>
      </dgm:t>
    </dgm:pt>
    <dgm:pt modelId="{B63825C1-BD2D-4278-8953-71CAA65A552E}">
      <dgm:prSet phldrT="[Texto]" phldr="1"/>
      <dgm:spPr/>
      <dgm:t>
        <a:bodyPr/>
        <a:lstStyle/>
        <a:p>
          <a:endParaRPr lang="gl-ES"/>
        </a:p>
      </dgm:t>
    </dgm:pt>
    <dgm:pt modelId="{7971102E-1542-44BF-9F35-228E1231070B}" type="parTrans" cxnId="{4F817CFA-D36E-4930-B600-D8C1D888D5D9}">
      <dgm:prSet/>
      <dgm:spPr/>
      <dgm:t>
        <a:bodyPr/>
        <a:lstStyle/>
        <a:p>
          <a:endParaRPr lang="gl-ES"/>
        </a:p>
      </dgm:t>
    </dgm:pt>
    <dgm:pt modelId="{FF138FF6-8581-416C-A604-87F73CEA318C}" type="sibTrans" cxnId="{4F817CFA-D36E-4930-B600-D8C1D888D5D9}">
      <dgm:prSet/>
      <dgm:spPr/>
      <dgm:t>
        <a:bodyPr/>
        <a:lstStyle/>
        <a:p>
          <a:endParaRPr lang="gl-ES"/>
        </a:p>
      </dgm:t>
    </dgm:pt>
    <dgm:pt modelId="{EFF4607F-AD3E-483A-A821-9D0680080171}">
      <dgm:prSet phldrT="[Texto]"/>
      <dgm:spPr/>
      <dgm:t>
        <a:bodyPr/>
        <a:lstStyle/>
        <a:p>
          <a:r>
            <a:rPr lang="gl-ES" b="1" dirty="0" smtClean="0">
              <a:solidFill>
                <a:srgbClr val="7030A0"/>
              </a:solidFill>
            </a:rPr>
            <a:t>Gran Medo no rural: </a:t>
          </a:r>
          <a:r>
            <a:rPr lang="gl-ES" dirty="0" smtClean="0"/>
            <a:t>rumores que fan que os campesiños se armen e marchen contra os castelos aristocráticos para destruír os rexistros de propiedade nos que constaban os dereitos feudais</a:t>
          </a:r>
          <a:endParaRPr lang="gl-ES" dirty="0"/>
        </a:p>
      </dgm:t>
    </dgm:pt>
    <dgm:pt modelId="{DE59C0C6-32CD-4384-88AB-8CB01BCDB59B}" type="parTrans" cxnId="{AE3EAEB9-122A-4AF1-B445-234FBDA0E717}">
      <dgm:prSet/>
      <dgm:spPr/>
      <dgm:t>
        <a:bodyPr/>
        <a:lstStyle/>
        <a:p>
          <a:endParaRPr lang="gl-ES"/>
        </a:p>
      </dgm:t>
    </dgm:pt>
    <dgm:pt modelId="{C8F5C8EB-BDB8-437C-B310-984AEF571C09}" type="sibTrans" cxnId="{AE3EAEB9-122A-4AF1-B445-234FBDA0E717}">
      <dgm:prSet/>
      <dgm:spPr/>
      <dgm:t>
        <a:bodyPr/>
        <a:lstStyle/>
        <a:p>
          <a:endParaRPr lang="gl-ES"/>
        </a:p>
      </dgm:t>
    </dgm:pt>
    <dgm:pt modelId="{46EAD5A7-9F17-480B-8404-68E1D8FAF5C3}">
      <dgm:prSet phldrT="[Texto]" phldr="1"/>
      <dgm:spPr/>
      <dgm:t>
        <a:bodyPr/>
        <a:lstStyle/>
        <a:p>
          <a:endParaRPr lang="gl-ES"/>
        </a:p>
      </dgm:t>
    </dgm:pt>
    <dgm:pt modelId="{686FF9FD-A926-401C-83A9-77A90732B469}" type="parTrans" cxnId="{C972A33D-BB0D-4D2C-8CCB-0347D2CBFF69}">
      <dgm:prSet/>
      <dgm:spPr/>
      <dgm:t>
        <a:bodyPr/>
        <a:lstStyle/>
        <a:p>
          <a:endParaRPr lang="gl-ES"/>
        </a:p>
      </dgm:t>
    </dgm:pt>
    <dgm:pt modelId="{F9218735-B84D-4FBD-BCF9-3760C42C3C8A}" type="sibTrans" cxnId="{C972A33D-BB0D-4D2C-8CCB-0347D2CBFF69}">
      <dgm:prSet/>
      <dgm:spPr/>
      <dgm:t>
        <a:bodyPr/>
        <a:lstStyle/>
        <a:p>
          <a:endParaRPr lang="gl-ES"/>
        </a:p>
      </dgm:t>
    </dgm:pt>
    <dgm:pt modelId="{C9E97E0A-1949-4E43-9AD0-E9DF2A5336D6}">
      <dgm:prSet phldrT="[Texto]"/>
      <dgm:spPr/>
      <dgm:t>
        <a:bodyPr/>
        <a:lstStyle/>
        <a:p>
          <a:r>
            <a:rPr lang="gl-ES" dirty="0" smtClean="0"/>
            <a:t>Reunión dos </a:t>
          </a:r>
          <a:r>
            <a:rPr lang="gl-ES" b="1" dirty="0" smtClean="0">
              <a:solidFill>
                <a:srgbClr val="7030A0"/>
              </a:solidFill>
            </a:rPr>
            <a:t>Estados Xerais (diferenzas de voto entre estamentos)</a:t>
          </a:r>
          <a:endParaRPr lang="gl-ES" b="1" dirty="0">
            <a:solidFill>
              <a:srgbClr val="7030A0"/>
            </a:solidFill>
          </a:endParaRPr>
        </a:p>
      </dgm:t>
    </dgm:pt>
    <dgm:pt modelId="{4EF71886-C546-4616-86E5-1005C3F3FE6D}" type="parTrans" cxnId="{FEED964F-A6CE-402C-B966-05C1293005A3}">
      <dgm:prSet/>
      <dgm:spPr/>
    </dgm:pt>
    <dgm:pt modelId="{CCCED9E1-3E31-4EE5-86E1-161BEC9EFCDF}" type="sibTrans" cxnId="{FEED964F-A6CE-402C-B966-05C1293005A3}">
      <dgm:prSet/>
      <dgm:spPr/>
    </dgm:pt>
    <dgm:pt modelId="{99841191-D0E7-445A-B1B6-0A1C6C28A778}" type="pres">
      <dgm:prSet presAssocID="{0A224B1E-3C38-44AB-9273-14E9902040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gl-ES"/>
        </a:p>
      </dgm:t>
    </dgm:pt>
    <dgm:pt modelId="{8CFAEF46-C95D-4A25-90C1-7FA622E83DF4}" type="pres">
      <dgm:prSet presAssocID="{08465D13-9ADA-467B-B46D-27E029BB6A55}" presName="composite" presStyleCnt="0"/>
      <dgm:spPr/>
    </dgm:pt>
    <dgm:pt modelId="{12D796DA-CC93-42E2-B3CF-95AA45E753B3}" type="pres">
      <dgm:prSet presAssocID="{08465D13-9ADA-467B-B46D-27E029BB6A5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4B6AD39B-8F7E-4399-9845-4F5057180557}" type="pres">
      <dgm:prSet presAssocID="{08465D13-9ADA-467B-B46D-27E029BB6A5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5B4D188F-B747-4A58-9A1D-2F45484D8D34}" type="pres">
      <dgm:prSet presAssocID="{042D7CEF-F409-4F7E-8F99-A34DC19B6F61}" presName="sp" presStyleCnt="0"/>
      <dgm:spPr/>
    </dgm:pt>
    <dgm:pt modelId="{8C2BB9A4-D326-40AD-A352-ECEEB63F3BAD}" type="pres">
      <dgm:prSet presAssocID="{2FD791E8-599E-454C-AAC5-24B2A6528CE2}" presName="composite" presStyleCnt="0"/>
      <dgm:spPr/>
    </dgm:pt>
    <dgm:pt modelId="{007E2734-8405-4F96-AFF6-9C94B1BBA1FA}" type="pres">
      <dgm:prSet presAssocID="{2FD791E8-599E-454C-AAC5-24B2A6528CE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881E00DA-4101-4EC2-8A0E-043F0F8E1EB4}" type="pres">
      <dgm:prSet presAssocID="{2FD791E8-599E-454C-AAC5-24B2A6528CE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B1C4FCFD-3B03-44F9-86CA-732B00378E55}" type="pres">
      <dgm:prSet presAssocID="{D947A3DD-EF37-4323-8236-B3D8C6B0C9AF}" presName="sp" presStyleCnt="0"/>
      <dgm:spPr/>
    </dgm:pt>
    <dgm:pt modelId="{4E2AB295-4F01-4C2F-BE31-8D2FB5D13274}" type="pres">
      <dgm:prSet presAssocID="{B63825C1-BD2D-4278-8953-71CAA65A552E}" presName="composite" presStyleCnt="0"/>
      <dgm:spPr/>
    </dgm:pt>
    <dgm:pt modelId="{0C3A1B28-CB9F-4F8E-9319-94709CCE8B39}" type="pres">
      <dgm:prSet presAssocID="{B63825C1-BD2D-4278-8953-71CAA65A55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BFB8E125-6996-4396-9D44-EDBC3D0F04EB}" type="pres">
      <dgm:prSet presAssocID="{B63825C1-BD2D-4278-8953-71CAA65A552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</dgm:ptLst>
  <dgm:cxnLst>
    <dgm:cxn modelId="{6D81E179-C516-4D1C-BC5D-028FCE908A5B}" type="presOf" srcId="{C9E97E0A-1949-4E43-9AD0-E9DF2A5336D6}" destId="{4B6AD39B-8F7E-4399-9845-4F5057180557}" srcOrd="0" destOrd="1" presId="urn:microsoft.com/office/officeart/2005/8/layout/chevron2"/>
    <dgm:cxn modelId="{AE3EAEB9-122A-4AF1-B445-234FBDA0E717}" srcId="{B63825C1-BD2D-4278-8953-71CAA65A552E}" destId="{EFF4607F-AD3E-483A-A821-9D0680080171}" srcOrd="0" destOrd="0" parTransId="{DE59C0C6-32CD-4384-88AB-8CB01BCDB59B}" sibTransId="{C8F5C8EB-BDB8-437C-B310-984AEF571C09}"/>
    <dgm:cxn modelId="{72FAAF31-A395-45C9-A150-33C62A012E8B}" type="presOf" srcId="{343A7FFA-B068-483F-9A3E-A68FE8B07170}" destId="{881E00DA-4101-4EC2-8A0E-043F0F8E1EB4}" srcOrd="0" destOrd="0" presId="urn:microsoft.com/office/officeart/2005/8/layout/chevron2"/>
    <dgm:cxn modelId="{2CDDEEA3-29FD-4453-902B-EEA4B53476D9}" srcId="{08465D13-9ADA-467B-B46D-27E029BB6A55}" destId="{EA4CB743-5FF2-41F5-9770-DFA94C51F752}" srcOrd="0" destOrd="0" parTransId="{EF782020-AD43-48A0-9A41-460B3545CD84}" sibTransId="{1848B4D7-23EF-4015-BF79-E780FE679DB1}"/>
    <dgm:cxn modelId="{388AEB65-E491-4B08-AA66-1A95C79566E8}" type="presOf" srcId="{08465D13-9ADA-467B-B46D-27E029BB6A55}" destId="{12D796DA-CC93-42E2-B3CF-95AA45E753B3}" srcOrd="0" destOrd="0" presId="urn:microsoft.com/office/officeart/2005/8/layout/chevron2"/>
    <dgm:cxn modelId="{D6D2EB5F-7774-4F56-9C01-C7E0AFFE099C}" srcId="{0A224B1E-3C38-44AB-9273-14E9902040BB}" destId="{2FD791E8-599E-454C-AAC5-24B2A6528CE2}" srcOrd="1" destOrd="0" parTransId="{4199C6AA-44CB-435D-B8FB-FB86A71E3BD5}" sibTransId="{D947A3DD-EF37-4323-8236-B3D8C6B0C9AF}"/>
    <dgm:cxn modelId="{388FE245-ED2C-4E0E-9776-5F9D40E45714}" type="presOf" srcId="{EA4CB743-5FF2-41F5-9770-DFA94C51F752}" destId="{4B6AD39B-8F7E-4399-9845-4F5057180557}" srcOrd="0" destOrd="0" presId="urn:microsoft.com/office/officeart/2005/8/layout/chevron2"/>
    <dgm:cxn modelId="{C6C99423-61E9-4746-B5CE-770DDDA6F6C6}" type="presOf" srcId="{B63825C1-BD2D-4278-8953-71CAA65A552E}" destId="{0C3A1B28-CB9F-4F8E-9319-94709CCE8B39}" srcOrd="0" destOrd="0" presId="urn:microsoft.com/office/officeart/2005/8/layout/chevron2"/>
    <dgm:cxn modelId="{5DC50B7D-2A4F-4224-A6E6-D6623E059FAE}" srcId="{2FD791E8-599E-454C-AAC5-24B2A6528CE2}" destId="{4C344B8A-F927-4C47-8F5E-45223CB70309}" srcOrd="1" destOrd="0" parTransId="{3C50B88F-CA91-448B-B286-18487478B8E6}" sibTransId="{D7AD2253-4328-483D-A469-2CF0C97BD30F}"/>
    <dgm:cxn modelId="{E4DE224B-94C2-4A6F-90DC-452ADD7DAE47}" type="presOf" srcId="{0A224B1E-3C38-44AB-9273-14E9902040BB}" destId="{99841191-D0E7-445A-B1B6-0A1C6C28A778}" srcOrd="0" destOrd="0" presId="urn:microsoft.com/office/officeart/2005/8/layout/chevron2"/>
    <dgm:cxn modelId="{552768F3-9466-4445-95FE-018C8D7F7EF3}" type="presOf" srcId="{4C344B8A-F927-4C47-8F5E-45223CB70309}" destId="{881E00DA-4101-4EC2-8A0E-043F0F8E1EB4}" srcOrd="0" destOrd="1" presId="urn:microsoft.com/office/officeart/2005/8/layout/chevron2"/>
    <dgm:cxn modelId="{47FD3B8D-D19E-405F-A6AB-71824211BEF4}" srcId="{2FD791E8-599E-454C-AAC5-24B2A6528CE2}" destId="{343A7FFA-B068-483F-9A3E-A68FE8B07170}" srcOrd="0" destOrd="0" parTransId="{F7A991F3-2EC9-4E6D-BF4F-881B39B5DC3B}" sibTransId="{DB2048E8-4B42-4735-B626-2224B5F69959}"/>
    <dgm:cxn modelId="{3B6D1A8D-4D87-491A-8ADC-F7F96827CC2B}" type="presOf" srcId="{2FD791E8-599E-454C-AAC5-24B2A6528CE2}" destId="{007E2734-8405-4F96-AFF6-9C94B1BBA1FA}" srcOrd="0" destOrd="0" presId="urn:microsoft.com/office/officeart/2005/8/layout/chevron2"/>
    <dgm:cxn modelId="{FEED964F-A6CE-402C-B966-05C1293005A3}" srcId="{08465D13-9ADA-467B-B46D-27E029BB6A55}" destId="{C9E97E0A-1949-4E43-9AD0-E9DF2A5336D6}" srcOrd="1" destOrd="0" parTransId="{4EF71886-C546-4616-86E5-1005C3F3FE6D}" sibTransId="{CCCED9E1-3E31-4EE5-86E1-161BEC9EFCDF}"/>
    <dgm:cxn modelId="{C972A33D-BB0D-4D2C-8CCB-0347D2CBFF69}" srcId="{B63825C1-BD2D-4278-8953-71CAA65A552E}" destId="{46EAD5A7-9F17-480B-8404-68E1D8FAF5C3}" srcOrd="1" destOrd="0" parTransId="{686FF9FD-A926-401C-83A9-77A90732B469}" sibTransId="{F9218735-B84D-4FBD-BCF9-3760C42C3C8A}"/>
    <dgm:cxn modelId="{96B51141-2E1D-430F-8EAC-DF9DCA6A5723}" type="presOf" srcId="{46EAD5A7-9F17-480B-8404-68E1D8FAF5C3}" destId="{BFB8E125-6996-4396-9D44-EDBC3D0F04EB}" srcOrd="0" destOrd="1" presId="urn:microsoft.com/office/officeart/2005/8/layout/chevron2"/>
    <dgm:cxn modelId="{4F817CFA-D36E-4930-B600-D8C1D888D5D9}" srcId="{0A224B1E-3C38-44AB-9273-14E9902040BB}" destId="{B63825C1-BD2D-4278-8953-71CAA65A552E}" srcOrd="2" destOrd="0" parTransId="{7971102E-1542-44BF-9F35-228E1231070B}" sibTransId="{FF138FF6-8581-416C-A604-87F73CEA318C}"/>
    <dgm:cxn modelId="{B9D83F66-868C-4707-B94D-CC31B43626A8}" type="presOf" srcId="{EFF4607F-AD3E-483A-A821-9D0680080171}" destId="{BFB8E125-6996-4396-9D44-EDBC3D0F04EB}" srcOrd="0" destOrd="0" presId="urn:microsoft.com/office/officeart/2005/8/layout/chevron2"/>
    <dgm:cxn modelId="{F343478C-A1DB-498F-B159-1A35FE244778}" srcId="{0A224B1E-3C38-44AB-9273-14E9902040BB}" destId="{08465D13-9ADA-467B-B46D-27E029BB6A55}" srcOrd="0" destOrd="0" parTransId="{EE75C01D-6348-4CA8-A22F-EF35118FC7A7}" sibTransId="{042D7CEF-F409-4F7E-8F99-A34DC19B6F61}"/>
    <dgm:cxn modelId="{A1278E38-9DCB-4AC9-A17B-3A07573E1A62}" type="presParOf" srcId="{99841191-D0E7-445A-B1B6-0A1C6C28A778}" destId="{8CFAEF46-C95D-4A25-90C1-7FA622E83DF4}" srcOrd="0" destOrd="0" presId="urn:microsoft.com/office/officeart/2005/8/layout/chevron2"/>
    <dgm:cxn modelId="{D3523450-2B7B-484F-A13B-4C8D6F5B2EFB}" type="presParOf" srcId="{8CFAEF46-C95D-4A25-90C1-7FA622E83DF4}" destId="{12D796DA-CC93-42E2-B3CF-95AA45E753B3}" srcOrd="0" destOrd="0" presId="urn:microsoft.com/office/officeart/2005/8/layout/chevron2"/>
    <dgm:cxn modelId="{45067CC9-79C2-4B24-B9A1-15AD6AD30FDD}" type="presParOf" srcId="{8CFAEF46-C95D-4A25-90C1-7FA622E83DF4}" destId="{4B6AD39B-8F7E-4399-9845-4F5057180557}" srcOrd="1" destOrd="0" presId="urn:microsoft.com/office/officeart/2005/8/layout/chevron2"/>
    <dgm:cxn modelId="{251303C7-DDA2-40BE-9858-98C465E3741C}" type="presParOf" srcId="{99841191-D0E7-445A-B1B6-0A1C6C28A778}" destId="{5B4D188F-B747-4A58-9A1D-2F45484D8D34}" srcOrd="1" destOrd="0" presId="urn:microsoft.com/office/officeart/2005/8/layout/chevron2"/>
    <dgm:cxn modelId="{EEE0CAE8-EF22-4E49-8E83-A0AD37672EFF}" type="presParOf" srcId="{99841191-D0E7-445A-B1B6-0A1C6C28A778}" destId="{8C2BB9A4-D326-40AD-A352-ECEEB63F3BAD}" srcOrd="2" destOrd="0" presId="urn:microsoft.com/office/officeart/2005/8/layout/chevron2"/>
    <dgm:cxn modelId="{1BC5ED10-3EC8-4B6E-B3BC-02C6C66109D0}" type="presParOf" srcId="{8C2BB9A4-D326-40AD-A352-ECEEB63F3BAD}" destId="{007E2734-8405-4F96-AFF6-9C94B1BBA1FA}" srcOrd="0" destOrd="0" presId="urn:microsoft.com/office/officeart/2005/8/layout/chevron2"/>
    <dgm:cxn modelId="{88ABDB4F-9674-43A2-9251-3AB2C0B85132}" type="presParOf" srcId="{8C2BB9A4-D326-40AD-A352-ECEEB63F3BAD}" destId="{881E00DA-4101-4EC2-8A0E-043F0F8E1EB4}" srcOrd="1" destOrd="0" presId="urn:microsoft.com/office/officeart/2005/8/layout/chevron2"/>
    <dgm:cxn modelId="{36748829-9A98-403C-9CAE-B852BD8A8BD8}" type="presParOf" srcId="{99841191-D0E7-445A-B1B6-0A1C6C28A778}" destId="{B1C4FCFD-3B03-44F9-86CA-732B00378E55}" srcOrd="3" destOrd="0" presId="urn:microsoft.com/office/officeart/2005/8/layout/chevron2"/>
    <dgm:cxn modelId="{C524B89D-63E8-43E7-A3EA-208CD480CAF8}" type="presParOf" srcId="{99841191-D0E7-445A-B1B6-0A1C6C28A778}" destId="{4E2AB295-4F01-4C2F-BE31-8D2FB5D13274}" srcOrd="4" destOrd="0" presId="urn:microsoft.com/office/officeart/2005/8/layout/chevron2"/>
    <dgm:cxn modelId="{00973985-05DC-4770-91A3-6F9A3EC012E6}" type="presParOf" srcId="{4E2AB295-4F01-4C2F-BE31-8D2FB5D13274}" destId="{0C3A1B28-CB9F-4F8E-9319-94709CCE8B39}" srcOrd="0" destOrd="0" presId="urn:microsoft.com/office/officeart/2005/8/layout/chevron2"/>
    <dgm:cxn modelId="{88BFA49D-B19C-4237-AE45-0121D34157BB}" type="presParOf" srcId="{4E2AB295-4F01-4C2F-BE31-8D2FB5D13274}" destId="{BFB8E125-6996-4396-9D44-EDBC3D0F04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30FC88-9C1C-4F49-B429-6FAA95B0A23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7B18D248-3016-4AAD-844E-C004F5018155}">
      <dgm:prSet phldrT="[Texto]"/>
      <dgm:spPr/>
      <dgm:t>
        <a:bodyPr/>
        <a:lstStyle/>
        <a:p>
          <a:r>
            <a:rPr lang="gl-ES" dirty="0" smtClean="0"/>
            <a:t>Desaparición do poder absoluto do rei (Monarquía Constitucional)</a:t>
          </a:r>
          <a:endParaRPr lang="gl-ES" dirty="0"/>
        </a:p>
      </dgm:t>
    </dgm:pt>
    <dgm:pt modelId="{C24913D7-4340-4253-93AC-97EEBDA6F92D}" type="parTrans" cxnId="{8B2F1778-03CC-4E12-8BAE-9EEAB3D45757}">
      <dgm:prSet/>
      <dgm:spPr/>
      <dgm:t>
        <a:bodyPr/>
        <a:lstStyle/>
        <a:p>
          <a:endParaRPr lang="gl-ES"/>
        </a:p>
      </dgm:t>
    </dgm:pt>
    <dgm:pt modelId="{9C7BBD1A-EC64-4CA1-A087-99088B65721C}" type="sibTrans" cxnId="{8B2F1778-03CC-4E12-8BAE-9EEAB3D45757}">
      <dgm:prSet/>
      <dgm:spPr/>
      <dgm:t>
        <a:bodyPr/>
        <a:lstStyle/>
        <a:p>
          <a:endParaRPr lang="gl-ES"/>
        </a:p>
      </dgm:t>
    </dgm:pt>
    <dgm:pt modelId="{60F42650-E960-40FD-B3BC-39B0B7CFAB08}">
      <dgm:prSet phldrT="[Texto]"/>
      <dgm:spPr/>
      <dgm:t>
        <a:bodyPr/>
        <a:lstStyle/>
        <a:p>
          <a:r>
            <a:rPr lang="gl-ES" b="1" dirty="0" smtClean="0">
              <a:solidFill>
                <a:srgbClr val="FFFF00"/>
              </a:solidFill>
            </a:rPr>
            <a:t>Abolición do réxime feudal sobre o campesiñado </a:t>
          </a:r>
          <a:r>
            <a:rPr lang="gl-ES" dirty="0" smtClean="0"/>
            <a:t>e elimínase a recadación do décimo para a Igrexa (1789)</a:t>
          </a:r>
          <a:endParaRPr lang="gl-ES" dirty="0"/>
        </a:p>
      </dgm:t>
    </dgm:pt>
    <dgm:pt modelId="{0C908CA7-F4AF-476B-8691-18B47042056C}" type="parTrans" cxnId="{8636961E-A59F-4896-A8BB-4A93ECF438E4}">
      <dgm:prSet/>
      <dgm:spPr/>
      <dgm:t>
        <a:bodyPr/>
        <a:lstStyle/>
        <a:p>
          <a:endParaRPr lang="gl-ES"/>
        </a:p>
      </dgm:t>
    </dgm:pt>
    <dgm:pt modelId="{ECB4F378-9378-4E00-991D-88268E5636D8}" type="sibTrans" cxnId="{8636961E-A59F-4896-A8BB-4A93ECF438E4}">
      <dgm:prSet/>
      <dgm:spPr/>
      <dgm:t>
        <a:bodyPr/>
        <a:lstStyle/>
        <a:p>
          <a:endParaRPr lang="gl-ES"/>
        </a:p>
      </dgm:t>
    </dgm:pt>
    <dgm:pt modelId="{F214D438-5EC8-4A21-8DFB-BF9640E01E3D}">
      <dgm:prSet phldrT="[Texto]"/>
      <dgm:spPr/>
      <dgm:t>
        <a:bodyPr/>
        <a:lstStyle/>
        <a:p>
          <a:r>
            <a:rPr lang="gl-ES" b="1" dirty="0" smtClean="0">
              <a:solidFill>
                <a:srgbClr val="FFFF00"/>
              </a:solidFill>
            </a:rPr>
            <a:t>Aprobación da Declaración de Dereitos do Home e do Cidadán.</a:t>
          </a:r>
          <a:r>
            <a:rPr lang="gl-ES" dirty="0" smtClean="0"/>
            <a:t> Proclamaba a liberdade, a igualdade entre persoas e a soberanía nacional (1789)</a:t>
          </a:r>
          <a:endParaRPr lang="gl-ES" dirty="0"/>
        </a:p>
      </dgm:t>
    </dgm:pt>
    <dgm:pt modelId="{AC6D5BC8-5D19-4A47-A95A-FFCB33F9EDCA}" type="parTrans" cxnId="{E863A904-69BF-4783-B5B4-BA477E5DA8AF}">
      <dgm:prSet/>
      <dgm:spPr/>
      <dgm:t>
        <a:bodyPr/>
        <a:lstStyle/>
        <a:p>
          <a:endParaRPr lang="gl-ES"/>
        </a:p>
      </dgm:t>
    </dgm:pt>
    <dgm:pt modelId="{7D9B1AAF-CD98-4A56-B55F-DAA04319E05C}" type="sibTrans" cxnId="{E863A904-69BF-4783-B5B4-BA477E5DA8AF}">
      <dgm:prSet/>
      <dgm:spPr/>
      <dgm:t>
        <a:bodyPr/>
        <a:lstStyle/>
        <a:p>
          <a:endParaRPr lang="gl-ES"/>
        </a:p>
      </dgm:t>
    </dgm:pt>
    <dgm:pt modelId="{15F6FA91-BC54-4481-8C25-F7E9F59D5C40}">
      <dgm:prSet phldrT="[Texto]"/>
      <dgm:spPr/>
      <dgm:t>
        <a:bodyPr/>
        <a:lstStyle/>
        <a:p>
          <a:r>
            <a:rPr lang="gl-ES" b="1" dirty="0" smtClean="0">
              <a:solidFill>
                <a:srgbClr val="FFFF00"/>
              </a:solidFill>
            </a:rPr>
            <a:t>1º Constitución Francesa </a:t>
          </a:r>
          <a:r>
            <a:rPr lang="gl-ES" dirty="0" smtClean="0"/>
            <a:t>(1791) Monarquía Constitucional, separación de poderes, conservación do rei do poder executivo.</a:t>
          </a:r>
          <a:endParaRPr lang="gl-ES" dirty="0"/>
        </a:p>
      </dgm:t>
    </dgm:pt>
    <dgm:pt modelId="{BE37B4D5-1C4E-460A-B205-D8A0DC546F8D}" type="parTrans" cxnId="{1A4419C1-431A-4205-B1B7-FA00A452BD72}">
      <dgm:prSet/>
      <dgm:spPr/>
      <dgm:t>
        <a:bodyPr/>
        <a:lstStyle/>
        <a:p>
          <a:endParaRPr lang="gl-ES"/>
        </a:p>
      </dgm:t>
    </dgm:pt>
    <dgm:pt modelId="{19827A5A-BE43-4959-946F-4AA1D5E5B368}" type="sibTrans" cxnId="{1A4419C1-431A-4205-B1B7-FA00A452BD72}">
      <dgm:prSet/>
      <dgm:spPr/>
      <dgm:t>
        <a:bodyPr/>
        <a:lstStyle/>
        <a:p>
          <a:endParaRPr lang="gl-ES"/>
        </a:p>
      </dgm:t>
    </dgm:pt>
    <dgm:pt modelId="{23E1A762-FAE8-4DBB-8857-130812A24B14}" type="pres">
      <dgm:prSet presAssocID="{9630FC88-9C1C-4F49-B429-6FAA95B0A2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gl-ES"/>
        </a:p>
      </dgm:t>
    </dgm:pt>
    <dgm:pt modelId="{9C4136D0-23E0-45A0-8C9C-F59E9CFB0AFF}" type="pres">
      <dgm:prSet presAssocID="{7B18D248-3016-4AAD-844E-C004F5018155}" presName="hierRoot1" presStyleCnt="0">
        <dgm:presLayoutVars>
          <dgm:hierBranch val="init"/>
        </dgm:presLayoutVars>
      </dgm:prSet>
      <dgm:spPr/>
    </dgm:pt>
    <dgm:pt modelId="{1B91C8A0-132C-4BD0-A9F2-FACE1C746DB2}" type="pres">
      <dgm:prSet presAssocID="{7B18D248-3016-4AAD-844E-C004F5018155}" presName="rootComposite1" presStyleCnt="0"/>
      <dgm:spPr/>
    </dgm:pt>
    <dgm:pt modelId="{D2A62E2F-E89B-4EFD-AFBD-30589263279E}" type="pres">
      <dgm:prSet presAssocID="{7B18D248-3016-4AAD-844E-C004F50181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gl-ES"/>
        </a:p>
      </dgm:t>
    </dgm:pt>
    <dgm:pt modelId="{E1C4D3B5-D54C-4D25-89D7-D85A5F630891}" type="pres">
      <dgm:prSet presAssocID="{7B18D248-3016-4AAD-844E-C004F5018155}" presName="rootConnector1" presStyleLbl="node1" presStyleIdx="0" presStyleCnt="0"/>
      <dgm:spPr/>
      <dgm:t>
        <a:bodyPr/>
        <a:lstStyle/>
        <a:p>
          <a:endParaRPr lang="gl-ES"/>
        </a:p>
      </dgm:t>
    </dgm:pt>
    <dgm:pt modelId="{6150D7B1-064A-443E-A45B-2A0ED93B778A}" type="pres">
      <dgm:prSet presAssocID="{7B18D248-3016-4AAD-844E-C004F5018155}" presName="hierChild2" presStyleCnt="0"/>
      <dgm:spPr/>
    </dgm:pt>
    <dgm:pt modelId="{65843774-897E-430E-923A-B09B1A39957F}" type="pres">
      <dgm:prSet presAssocID="{0C908CA7-F4AF-476B-8691-18B47042056C}" presName="Name37" presStyleLbl="parChTrans1D2" presStyleIdx="0" presStyleCnt="3"/>
      <dgm:spPr/>
      <dgm:t>
        <a:bodyPr/>
        <a:lstStyle/>
        <a:p>
          <a:endParaRPr lang="gl-ES"/>
        </a:p>
      </dgm:t>
    </dgm:pt>
    <dgm:pt modelId="{FC3C6988-66F1-4E8D-9887-1A327C9DA5D3}" type="pres">
      <dgm:prSet presAssocID="{60F42650-E960-40FD-B3BC-39B0B7CFAB08}" presName="hierRoot2" presStyleCnt="0">
        <dgm:presLayoutVars>
          <dgm:hierBranch val="init"/>
        </dgm:presLayoutVars>
      </dgm:prSet>
      <dgm:spPr/>
    </dgm:pt>
    <dgm:pt modelId="{6F7D2778-917B-4ABA-A076-E5D7AB031981}" type="pres">
      <dgm:prSet presAssocID="{60F42650-E960-40FD-B3BC-39B0B7CFAB08}" presName="rootComposite" presStyleCnt="0"/>
      <dgm:spPr/>
    </dgm:pt>
    <dgm:pt modelId="{5BE8EAD3-FE5A-44B8-B993-1D27C273DF14}" type="pres">
      <dgm:prSet presAssocID="{60F42650-E960-40FD-B3BC-39B0B7CFAB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gl-ES"/>
        </a:p>
      </dgm:t>
    </dgm:pt>
    <dgm:pt modelId="{A5B8F533-412C-4142-AAAE-F15332853D15}" type="pres">
      <dgm:prSet presAssocID="{60F42650-E960-40FD-B3BC-39B0B7CFAB08}" presName="rootConnector" presStyleLbl="node2" presStyleIdx="0" presStyleCnt="3"/>
      <dgm:spPr/>
      <dgm:t>
        <a:bodyPr/>
        <a:lstStyle/>
        <a:p>
          <a:endParaRPr lang="gl-ES"/>
        </a:p>
      </dgm:t>
    </dgm:pt>
    <dgm:pt modelId="{26AFBE37-9DA1-49B9-9F68-134002657C21}" type="pres">
      <dgm:prSet presAssocID="{60F42650-E960-40FD-B3BC-39B0B7CFAB08}" presName="hierChild4" presStyleCnt="0"/>
      <dgm:spPr/>
    </dgm:pt>
    <dgm:pt modelId="{1C46F45A-35AA-4F9F-9B2A-6F79EAB12F91}" type="pres">
      <dgm:prSet presAssocID="{60F42650-E960-40FD-B3BC-39B0B7CFAB08}" presName="hierChild5" presStyleCnt="0"/>
      <dgm:spPr/>
    </dgm:pt>
    <dgm:pt modelId="{5C3B4855-F577-4058-B536-8781C00D3F0B}" type="pres">
      <dgm:prSet presAssocID="{AC6D5BC8-5D19-4A47-A95A-FFCB33F9EDCA}" presName="Name37" presStyleLbl="parChTrans1D2" presStyleIdx="1" presStyleCnt="3"/>
      <dgm:spPr/>
      <dgm:t>
        <a:bodyPr/>
        <a:lstStyle/>
        <a:p>
          <a:endParaRPr lang="gl-ES"/>
        </a:p>
      </dgm:t>
    </dgm:pt>
    <dgm:pt modelId="{10D4DFD1-7CAE-4BF1-8267-2932DA92C3EF}" type="pres">
      <dgm:prSet presAssocID="{F214D438-5EC8-4A21-8DFB-BF9640E01E3D}" presName="hierRoot2" presStyleCnt="0">
        <dgm:presLayoutVars>
          <dgm:hierBranch val="init"/>
        </dgm:presLayoutVars>
      </dgm:prSet>
      <dgm:spPr/>
    </dgm:pt>
    <dgm:pt modelId="{1EB73821-2955-461E-96BE-4534E0FFA52B}" type="pres">
      <dgm:prSet presAssocID="{F214D438-5EC8-4A21-8DFB-BF9640E01E3D}" presName="rootComposite" presStyleCnt="0"/>
      <dgm:spPr/>
    </dgm:pt>
    <dgm:pt modelId="{4EDBC42B-2E3D-4258-8984-3FBB80D6E29B}" type="pres">
      <dgm:prSet presAssocID="{F214D438-5EC8-4A21-8DFB-BF9640E01E3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gl-ES"/>
        </a:p>
      </dgm:t>
    </dgm:pt>
    <dgm:pt modelId="{A58AFE4B-39DB-40DF-8375-E18A27FF7861}" type="pres">
      <dgm:prSet presAssocID="{F214D438-5EC8-4A21-8DFB-BF9640E01E3D}" presName="rootConnector" presStyleLbl="node2" presStyleIdx="1" presStyleCnt="3"/>
      <dgm:spPr/>
      <dgm:t>
        <a:bodyPr/>
        <a:lstStyle/>
        <a:p>
          <a:endParaRPr lang="gl-ES"/>
        </a:p>
      </dgm:t>
    </dgm:pt>
    <dgm:pt modelId="{EC7CA4EA-153E-41FE-9355-BD9FE7A684DD}" type="pres">
      <dgm:prSet presAssocID="{F214D438-5EC8-4A21-8DFB-BF9640E01E3D}" presName="hierChild4" presStyleCnt="0"/>
      <dgm:spPr/>
    </dgm:pt>
    <dgm:pt modelId="{CDCB477F-B674-4DCD-A93B-3366A3AC8845}" type="pres">
      <dgm:prSet presAssocID="{F214D438-5EC8-4A21-8DFB-BF9640E01E3D}" presName="hierChild5" presStyleCnt="0"/>
      <dgm:spPr/>
    </dgm:pt>
    <dgm:pt modelId="{68CE5D3C-3CF4-4588-89D2-F39E582FC764}" type="pres">
      <dgm:prSet presAssocID="{BE37B4D5-1C4E-460A-B205-D8A0DC546F8D}" presName="Name37" presStyleLbl="parChTrans1D2" presStyleIdx="2" presStyleCnt="3"/>
      <dgm:spPr/>
      <dgm:t>
        <a:bodyPr/>
        <a:lstStyle/>
        <a:p>
          <a:endParaRPr lang="gl-ES"/>
        </a:p>
      </dgm:t>
    </dgm:pt>
    <dgm:pt modelId="{E9D73DCC-4674-4A8B-8F4B-AF8E92AC922F}" type="pres">
      <dgm:prSet presAssocID="{15F6FA91-BC54-4481-8C25-F7E9F59D5C40}" presName="hierRoot2" presStyleCnt="0">
        <dgm:presLayoutVars>
          <dgm:hierBranch val="init"/>
        </dgm:presLayoutVars>
      </dgm:prSet>
      <dgm:spPr/>
    </dgm:pt>
    <dgm:pt modelId="{A5AD23BE-48F1-4560-B0BA-D282D02A09A8}" type="pres">
      <dgm:prSet presAssocID="{15F6FA91-BC54-4481-8C25-F7E9F59D5C40}" presName="rootComposite" presStyleCnt="0"/>
      <dgm:spPr/>
    </dgm:pt>
    <dgm:pt modelId="{61E9AB0C-5DBC-4643-8AAE-5B830E28DD55}" type="pres">
      <dgm:prSet presAssocID="{15F6FA91-BC54-4481-8C25-F7E9F59D5C4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gl-ES"/>
        </a:p>
      </dgm:t>
    </dgm:pt>
    <dgm:pt modelId="{984FF3FF-9ACE-4CD8-B80F-869E115EF085}" type="pres">
      <dgm:prSet presAssocID="{15F6FA91-BC54-4481-8C25-F7E9F59D5C40}" presName="rootConnector" presStyleLbl="node2" presStyleIdx="2" presStyleCnt="3"/>
      <dgm:spPr/>
      <dgm:t>
        <a:bodyPr/>
        <a:lstStyle/>
        <a:p>
          <a:endParaRPr lang="gl-ES"/>
        </a:p>
      </dgm:t>
    </dgm:pt>
    <dgm:pt modelId="{5035A095-BA9D-4177-980C-7C9BE94C05A4}" type="pres">
      <dgm:prSet presAssocID="{15F6FA91-BC54-4481-8C25-F7E9F59D5C40}" presName="hierChild4" presStyleCnt="0"/>
      <dgm:spPr/>
    </dgm:pt>
    <dgm:pt modelId="{88270D08-6884-4C6D-BEEE-EDBD3B3B9028}" type="pres">
      <dgm:prSet presAssocID="{15F6FA91-BC54-4481-8C25-F7E9F59D5C40}" presName="hierChild5" presStyleCnt="0"/>
      <dgm:spPr/>
    </dgm:pt>
    <dgm:pt modelId="{77296393-4561-4921-92B7-0E929108C909}" type="pres">
      <dgm:prSet presAssocID="{7B18D248-3016-4AAD-844E-C004F5018155}" presName="hierChild3" presStyleCnt="0"/>
      <dgm:spPr/>
    </dgm:pt>
  </dgm:ptLst>
  <dgm:cxnLst>
    <dgm:cxn modelId="{D39ACC63-1A1D-4CB3-BE11-C93CEE5609D7}" type="presOf" srcId="{AC6D5BC8-5D19-4A47-A95A-FFCB33F9EDCA}" destId="{5C3B4855-F577-4058-B536-8781C00D3F0B}" srcOrd="0" destOrd="0" presId="urn:microsoft.com/office/officeart/2005/8/layout/orgChart1"/>
    <dgm:cxn modelId="{CCCE4D52-FACF-42CC-BC36-85AEE481DC62}" type="presOf" srcId="{15F6FA91-BC54-4481-8C25-F7E9F59D5C40}" destId="{61E9AB0C-5DBC-4643-8AAE-5B830E28DD55}" srcOrd="0" destOrd="0" presId="urn:microsoft.com/office/officeart/2005/8/layout/orgChart1"/>
    <dgm:cxn modelId="{E863A904-69BF-4783-B5B4-BA477E5DA8AF}" srcId="{7B18D248-3016-4AAD-844E-C004F5018155}" destId="{F214D438-5EC8-4A21-8DFB-BF9640E01E3D}" srcOrd="1" destOrd="0" parTransId="{AC6D5BC8-5D19-4A47-A95A-FFCB33F9EDCA}" sibTransId="{7D9B1AAF-CD98-4A56-B55F-DAA04319E05C}"/>
    <dgm:cxn modelId="{1A4419C1-431A-4205-B1B7-FA00A452BD72}" srcId="{7B18D248-3016-4AAD-844E-C004F5018155}" destId="{15F6FA91-BC54-4481-8C25-F7E9F59D5C40}" srcOrd="2" destOrd="0" parTransId="{BE37B4D5-1C4E-460A-B205-D8A0DC546F8D}" sibTransId="{19827A5A-BE43-4959-946F-4AA1D5E5B368}"/>
    <dgm:cxn modelId="{85E11AF2-CAEC-44DD-BD57-C3CE75446440}" type="presOf" srcId="{F214D438-5EC8-4A21-8DFB-BF9640E01E3D}" destId="{4EDBC42B-2E3D-4258-8984-3FBB80D6E29B}" srcOrd="0" destOrd="0" presId="urn:microsoft.com/office/officeart/2005/8/layout/orgChart1"/>
    <dgm:cxn modelId="{A3A2931E-72F9-4E0D-89B4-45A4E3DD2EE5}" type="presOf" srcId="{60F42650-E960-40FD-B3BC-39B0B7CFAB08}" destId="{5BE8EAD3-FE5A-44B8-B993-1D27C273DF14}" srcOrd="0" destOrd="0" presId="urn:microsoft.com/office/officeart/2005/8/layout/orgChart1"/>
    <dgm:cxn modelId="{62BA238B-3603-44E6-BC0C-39336D4029A2}" type="presOf" srcId="{7B18D248-3016-4AAD-844E-C004F5018155}" destId="{E1C4D3B5-D54C-4D25-89D7-D85A5F630891}" srcOrd="1" destOrd="0" presId="urn:microsoft.com/office/officeart/2005/8/layout/orgChart1"/>
    <dgm:cxn modelId="{0CD4EB51-9DF4-4B33-AD1A-CCCFB48B781D}" type="presOf" srcId="{60F42650-E960-40FD-B3BC-39B0B7CFAB08}" destId="{A5B8F533-412C-4142-AAAE-F15332853D15}" srcOrd="1" destOrd="0" presId="urn:microsoft.com/office/officeart/2005/8/layout/orgChart1"/>
    <dgm:cxn modelId="{E9632680-4344-4343-A117-63FB4B846F75}" type="presOf" srcId="{15F6FA91-BC54-4481-8C25-F7E9F59D5C40}" destId="{984FF3FF-9ACE-4CD8-B80F-869E115EF085}" srcOrd="1" destOrd="0" presId="urn:microsoft.com/office/officeart/2005/8/layout/orgChart1"/>
    <dgm:cxn modelId="{ADF9595F-C916-4EAE-B61F-4DD989796377}" type="presOf" srcId="{BE37B4D5-1C4E-460A-B205-D8A0DC546F8D}" destId="{68CE5D3C-3CF4-4588-89D2-F39E582FC764}" srcOrd="0" destOrd="0" presId="urn:microsoft.com/office/officeart/2005/8/layout/orgChart1"/>
    <dgm:cxn modelId="{4FD7DDF8-0517-4686-A2C6-83E181CC4AFA}" type="presOf" srcId="{9630FC88-9C1C-4F49-B429-6FAA95B0A231}" destId="{23E1A762-FAE8-4DBB-8857-130812A24B14}" srcOrd="0" destOrd="0" presId="urn:microsoft.com/office/officeart/2005/8/layout/orgChart1"/>
    <dgm:cxn modelId="{BA2DD3E2-C8CE-46F5-8D1B-E284282F7526}" type="presOf" srcId="{F214D438-5EC8-4A21-8DFB-BF9640E01E3D}" destId="{A58AFE4B-39DB-40DF-8375-E18A27FF7861}" srcOrd="1" destOrd="0" presId="urn:microsoft.com/office/officeart/2005/8/layout/orgChart1"/>
    <dgm:cxn modelId="{8B2F1778-03CC-4E12-8BAE-9EEAB3D45757}" srcId="{9630FC88-9C1C-4F49-B429-6FAA95B0A231}" destId="{7B18D248-3016-4AAD-844E-C004F5018155}" srcOrd="0" destOrd="0" parTransId="{C24913D7-4340-4253-93AC-97EEBDA6F92D}" sibTransId="{9C7BBD1A-EC64-4CA1-A087-99088B65721C}"/>
    <dgm:cxn modelId="{8636961E-A59F-4896-A8BB-4A93ECF438E4}" srcId="{7B18D248-3016-4AAD-844E-C004F5018155}" destId="{60F42650-E960-40FD-B3BC-39B0B7CFAB08}" srcOrd="0" destOrd="0" parTransId="{0C908CA7-F4AF-476B-8691-18B47042056C}" sibTransId="{ECB4F378-9378-4E00-991D-88268E5636D8}"/>
    <dgm:cxn modelId="{ECBD2C9F-0073-428C-8667-5C5B66AA9F9E}" type="presOf" srcId="{7B18D248-3016-4AAD-844E-C004F5018155}" destId="{D2A62E2F-E89B-4EFD-AFBD-30589263279E}" srcOrd="0" destOrd="0" presId="urn:microsoft.com/office/officeart/2005/8/layout/orgChart1"/>
    <dgm:cxn modelId="{2C84F997-78E8-4E01-9CAE-C7E732B9BC4A}" type="presOf" srcId="{0C908CA7-F4AF-476B-8691-18B47042056C}" destId="{65843774-897E-430E-923A-B09B1A39957F}" srcOrd="0" destOrd="0" presId="urn:microsoft.com/office/officeart/2005/8/layout/orgChart1"/>
    <dgm:cxn modelId="{C3BFA5AC-BC41-4735-935A-501112CC73F4}" type="presParOf" srcId="{23E1A762-FAE8-4DBB-8857-130812A24B14}" destId="{9C4136D0-23E0-45A0-8C9C-F59E9CFB0AFF}" srcOrd="0" destOrd="0" presId="urn:microsoft.com/office/officeart/2005/8/layout/orgChart1"/>
    <dgm:cxn modelId="{5D5E6FB8-ED73-47D0-A416-B20E0EE97993}" type="presParOf" srcId="{9C4136D0-23E0-45A0-8C9C-F59E9CFB0AFF}" destId="{1B91C8A0-132C-4BD0-A9F2-FACE1C746DB2}" srcOrd="0" destOrd="0" presId="urn:microsoft.com/office/officeart/2005/8/layout/orgChart1"/>
    <dgm:cxn modelId="{F97D31CD-5E45-443F-AEBD-E5E2AE575C52}" type="presParOf" srcId="{1B91C8A0-132C-4BD0-A9F2-FACE1C746DB2}" destId="{D2A62E2F-E89B-4EFD-AFBD-30589263279E}" srcOrd="0" destOrd="0" presId="urn:microsoft.com/office/officeart/2005/8/layout/orgChart1"/>
    <dgm:cxn modelId="{DF548206-5A2B-43C5-9FCA-CA034D86C365}" type="presParOf" srcId="{1B91C8A0-132C-4BD0-A9F2-FACE1C746DB2}" destId="{E1C4D3B5-D54C-4D25-89D7-D85A5F630891}" srcOrd="1" destOrd="0" presId="urn:microsoft.com/office/officeart/2005/8/layout/orgChart1"/>
    <dgm:cxn modelId="{DCF69291-1708-40BE-99B1-8A77CAA63BEE}" type="presParOf" srcId="{9C4136D0-23E0-45A0-8C9C-F59E9CFB0AFF}" destId="{6150D7B1-064A-443E-A45B-2A0ED93B778A}" srcOrd="1" destOrd="0" presId="urn:microsoft.com/office/officeart/2005/8/layout/orgChart1"/>
    <dgm:cxn modelId="{8D8C5D10-3143-4CB2-BC03-AAB528CDCED5}" type="presParOf" srcId="{6150D7B1-064A-443E-A45B-2A0ED93B778A}" destId="{65843774-897E-430E-923A-B09B1A39957F}" srcOrd="0" destOrd="0" presId="urn:microsoft.com/office/officeart/2005/8/layout/orgChart1"/>
    <dgm:cxn modelId="{8ECD9668-6590-419C-B2B3-1E21B68183F2}" type="presParOf" srcId="{6150D7B1-064A-443E-A45B-2A0ED93B778A}" destId="{FC3C6988-66F1-4E8D-9887-1A327C9DA5D3}" srcOrd="1" destOrd="0" presId="urn:microsoft.com/office/officeart/2005/8/layout/orgChart1"/>
    <dgm:cxn modelId="{0F228527-64A2-47DD-9CF3-5970BBEA51BA}" type="presParOf" srcId="{FC3C6988-66F1-4E8D-9887-1A327C9DA5D3}" destId="{6F7D2778-917B-4ABA-A076-E5D7AB031981}" srcOrd="0" destOrd="0" presId="urn:microsoft.com/office/officeart/2005/8/layout/orgChart1"/>
    <dgm:cxn modelId="{C0088A51-FAE5-4825-AE1E-C3EA3C358728}" type="presParOf" srcId="{6F7D2778-917B-4ABA-A076-E5D7AB031981}" destId="{5BE8EAD3-FE5A-44B8-B993-1D27C273DF14}" srcOrd="0" destOrd="0" presId="urn:microsoft.com/office/officeart/2005/8/layout/orgChart1"/>
    <dgm:cxn modelId="{A1C43050-4646-4CD9-8AA1-7EDC70893446}" type="presParOf" srcId="{6F7D2778-917B-4ABA-A076-E5D7AB031981}" destId="{A5B8F533-412C-4142-AAAE-F15332853D15}" srcOrd="1" destOrd="0" presId="urn:microsoft.com/office/officeart/2005/8/layout/orgChart1"/>
    <dgm:cxn modelId="{4E5D81C5-5ACD-466B-8C29-744CDDFFF07E}" type="presParOf" srcId="{FC3C6988-66F1-4E8D-9887-1A327C9DA5D3}" destId="{26AFBE37-9DA1-49B9-9F68-134002657C21}" srcOrd="1" destOrd="0" presId="urn:microsoft.com/office/officeart/2005/8/layout/orgChart1"/>
    <dgm:cxn modelId="{09856D7E-24F7-47C9-A6ED-B29731B2B1C3}" type="presParOf" srcId="{FC3C6988-66F1-4E8D-9887-1A327C9DA5D3}" destId="{1C46F45A-35AA-4F9F-9B2A-6F79EAB12F91}" srcOrd="2" destOrd="0" presId="urn:microsoft.com/office/officeart/2005/8/layout/orgChart1"/>
    <dgm:cxn modelId="{E04310E3-1BC1-452B-ADA2-ECE7841D5882}" type="presParOf" srcId="{6150D7B1-064A-443E-A45B-2A0ED93B778A}" destId="{5C3B4855-F577-4058-B536-8781C00D3F0B}" srcOrd="2" destOrd="0" presId="urn:microsoft.com/office/officeart/2005/8/layout/orgChart1"/>
    <dgm:cxn modelId="{4C601CBC-4532-4126-9453-F78F1AFDCFE6}" type="presParOf" srcId="{6150D7B1-064A-443E-A45B-2A0ED93B778A}" destId="{10D4DFD1-7CAE-4BF1-8267-2932DA92C3EF}" srcOrd="3" destOrd="0" presId="urn:microsoft.com/office/officeart/2005/8/layout/orgChart1"/>
    <dgm:cxn modelId="{AB00D223-DCF4-47AD-9BB0-B111B4E74756}" type="presParOf" srcId="{10D4DFD1-7CAE-4BF1-8267-2932DA92C3EF}" destId="{1EB73821-2955-461E-96BE-4534E0FFA52B}" srcOrd="0" destOrd="0" presId="urn:microsoft.com/office/officeart/2005/8/layout/orgChart1"/>
    <dgm:cxn modelId="{FD411272-0F04-4FB6-9D15-54A426DF5E09}" type="presParOf" srcId="{1EB73821-2955-461E-96BE-4534E0FFA52B}" destId="{4EDBC42B-2E3D-4258-8984-3FBB80D6E29B}" srcOrd="0" destOrd="0" presId="urn:microsoft.com/office/officeart/2005/8/layout/orgChart1"/>
    <dgm:cxn modelId="{6D4803DC-72D5-4102-857F-AB16F42650A7}" type="presParOf" srcId="{1EB73821-2955-461E-96BE-4534E0FFA52B}" destId="{A58AFE4B-39DB-40DF-8375-E18A27FF7861}" srcOrd="1" destOrd="0" presId="urn:microsoft.com/office/officeart/2005/8/layout/orgChart1"/>
    <dgm:cxn modelId="{1583610B-82F9-4381-A99E-A40A33C47D45}" type="presParOf" srcId="{10D4DFD1-7CAE-4BF1-8267-2932DA92C3EF}" destId="{EC7CA4EA-153E-41FE-9355-BD9FE7A684DD}" srcOrd="1" destOrd="0" presId="urn:microsoft.com/office/officeart/2005/8/layout/orgChart1"/>
    <dgm:cxn modelId="{60213215-D62E-4E89-8810-595F71374612}" type="presParOf" srcId="{10D4DFD1-7CAE-4BF1-8267-2932DA92C3EF}" destId="{CDCB477F-B674-4DCD-A93B-3366A3AC8845}" srcOrd="2" destOrd="0" presId="urn:microsoft.com/office/officeart/2005/8/layout/orgChart1"/>
    <dgm:cxn modelId="{972C3B14-022A-44F5-A989-AEDFB0079775}" type="presParOf" srcId="{6150D7B1-064A-443E-A45B-2A0ED93B778A}" destId="{68CE5D3C-3CF4-4588-89D2-F39E582FC764}" srcOrd="4" destOrd="0" presId="urn:microsoft.com/office/officeart/2005/8/layout/orgChart1"/>
    <dgm:cxn modelId="{E1DC1E67-4DFC-4624-8D83-3082D8F17E7D}" type="presParOf" srcId="{6150D7B1-064A-443E-A45B-2A0ED93B778A}" destId="{E9D73DCC-4674-4A8B-8F4B-AF8E92AC922F}" srcOrd="5" destOrd="0" presId="urn:microsoft.com/office/officeart/2005/8/layout/orgChart1"/>
    <dgm:cxn modelId="{D256B2B6-7B4C-4761-8CDC-80E46D92A7B5}" type="presParOf" srcId="{E9D73DCC-4674-4A8B-8F4B-AF8E92AC922F}" destId="{A5AD23BE-48F1-4560-B0BA-D282D02A09A8}" srcOrd="0" destOrd="0" presId="urn:microsoft.com/office/officeart/2005/8/layout/orgChart1"/>
    <dgm:cxn modelId="{E12AF529-0F41-4F66-8079-0AFD7BD52D38}" type="presParOf" srcId="{A5AD23BE-48F1-4560-B0BA-D282D02A09A8}" destId="{61E9AB0C-5DBC-4643-8AAE-5B830E28DD55}" srcOrd="0" destOrd="0" presId="urn:microsoft.com/office/officeart/2005/8/layout/orgChart1"/>
    <dgm:cxn modelId="{8E1D9881-0CF0-49D8-B154-30836381AC49}" type="presParOf" srcId="{A5AD23BE-48F1-4560-B0BA-D282D02A09A8}" destId="{984FF3FF-9ACE-4CD8-B80F-869E115EF085}" srcOrd="1" destOrd="0" presId="urn:microsoft.com/office/officeart/2005/8/layout/orgChart1"/>
    <dgm:cxn modelId="{4B4CC3DC-CB62-469C-AE4A-61776AD007A8}" type="presParOf" srcId="{E9D73DCC-4674-4A8B-8F4B-AF8E92AC922F}" destId="{5035A095-BA9D-4177-980C-7C9BE94C05A4}" srcOrd="1" destOrd="0" presId="urn:microsoft.com/office/officeart/2005/8/layout/orgChart1"/>
    <dgm:cxn modelId="{A0482956-81DF-4BB4-9E96-6EF62A1A1D5C}" type="presParOf" srcId="{E9D73DCC-4674-4A8B-8F4B-AF8E92AC922F}" destId="{88270D08-6884-4C6D-BEEE-EDBD3B3B9028}" srcOrd="2" destOrd="0" presId="urn:microsoft.com/office/officeart/2005/8/layout/orgChart1"/>
    <dgm:cxn modelId="{BE631E7A-06E6-4A8F-9014-08473EEAC682}" type="presParOf" srcId="{9C4136D0-23E0-45A0-8C9C-F59E9CFB0AFF}" destId="{77296393-4561-4921-92B7-0E929108C9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D796DA-CC93-42E2-B3CF-95AA45E753B3}">
      <dsp:nvSpPr>
        <dsp:cNvPr id="0" name=""/>
        <dsp:cNvSpPr/>
      </dsp:nvSpPr>
      <dsp:spPr>
        <a:xfrm rot="5400000">
          <a:off x="-243998" y="245734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gl-ES" sz="3200" kern="1200"/>
        </a:p>
      </dsp:txBody>
      <dsp:txXfrm rot="5400000">
        <a:off x="-243998" y="245734"/>
        <a:ext cx="1626654" cy="1138657"/>
      </dsp:txXfrm>
    </dsp:sp>
    <dsp:sp modelId="{4B6AD39B-8F7E-4399-9845-4F5057180557}">
      <dsp:nvSpPr>
        <dsp:cNvPr id="0" name=""/>
        <dsp:cNvSpPr/>
      </dsp:nvSpPr>
      <dsp:spPr>
        <a:xfrm rot="5400000">
          <a:off x="4117366" y="-2976971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gl-ES" sz="1700" kern="1200" dirty="0" smtClean="0"/>
            <a:t>Negativa dos privilexiados a pagar impostos:Convocatoria dos </a:t>
          </a:r>
          <a:r>
            <a:rPr lang="gl-ES" sz="1700" b="1" kern="1200" dirty="0" smtClean="0">
              <a:solidFill>
                <a:srgbClr val="7030A0"/>
              </a:solidFill>
            </a:rPr>
            <a:t>Estados Xerais </a:t>
          </a:r>
          <a:r>
            <a:rPr lang="gl-ES" sz="1700" kern="1200" dirty="0" smtClean="0"/>
            <a:t>en París, na primavera de 1789 ( representantes dos tres estamentos, co obxectivo de aprobar novos impostos)</a:t>
          </a:r>
          <a:endParaRPr lang="gl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gl-ES" sz="1700" kern="1200" dirty="0" smtClean="0"/>
            <a:t>Reunión dos </a:t>
          </a:r>
          <a:r>
            <a:rPr lang="gl-ES" sz="1700" b="1" kern="1200" dirty="0" smtClean="0">
              <a:solidFill>
                <a:srgbClr val="7030A0"/>
              </a:solidFill>
            </a:rPr>
            <a:t>Estados Xerais (diferenzas de voto entre estamentos)</a:t>
          </a:r>
          <a:endParaRPr lang="gl-ES" sz="1700" b="1" kern="1200" dirty="0">
            <a:solidFill>
              <a:srgbClr val="7030A0"/>
            </a:solidFill>
          </a:endParaRPr>
        </a:p>
      </dsp:txBody>
      <dsp:txXfrm rot="5400000">
        <a:off x="4117366" y="-2976971"/>
        <a:ext cx="1057325" cy="7014742"/>
      </dsp:txXfrm>
    </dsp:sp>
    <dsp:sp modelId="{007E2734-8405-4F96-AFF6-9C94B1BBA1FA}">
      <dsp:nvSpPr>
        <dsp:cNvPr id="0" name=""/>
        <dsp:cNvSpPr/>
      </dsp:nvSpPr>
      <dsp:spPr>
        <a:xfrm rot="5400000">
          <a:off x="-243998" y="1678571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gl-ES" sz="3200" kern="1200"/>
        </a:p>
      </dsp:txBody>
      <dsp:txXfrm rot="5400000">
        <a:off x="-243998" y="1678571"/>
        <a:ext cx="1626654" cy="1138657"/>
      </dsp:txXfrm>
    </dsp:sp>
    <dsp:sp modelId="{881E00DA-4101-4EC2-8A0E-043F0F8E1EB4}">
      <dsp:nvSpPr>
        <dsp:cNvPr id="0" name=""/>
        <dsp:cNvSpPr/>
      </dsp:nvSpPr>
      <dsp:spPr>
        <a:xfrm rot="5400000">
          <a:off x="4117366" y="-1544135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gl-ES" sz="1700" kern="1200" dirty="0" smtClean="0"/>
            <a:t>Formación da </a:t>
          </a:r>
          <a:r>
            <a:rPr lang="gl-ES" sz="1700" b="1" kern="1200" dirty="0" smtClean="0">
              <a:solidFill>
                <a:srgbClr val="7030A0"/>
              </a:solidFill>
            </a:rPr>
            <a:t>Asemblea Nacional en xuño, </a:t>
          </a:r>
          <a:r>
            <a:rPr lang="gl-ES" sz="1700" kern="1200" dirty="0" smtClean="0"/>
            <a:t>que ten como obxectivo a elaboración dunha Constitución.</a:t>
          </a:r>
          <a:endParaRPr lang="gl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gl-ES" sz="1700" kern="1200" dirty="0" smtClean="0"/>
            <a:t>Revolta das clases populares</a:t>
          </a:r>
          <a:r>
            <a:rPr lang="gl-ES" sz="1700" b="1" kern="1200" dirty="0" smtClean="0">
              <a:solidFill>
                <a:srgbClr val="7030A0"/>
              </a:solidFill>
            </a:rPr>
            <a:t>: toma da </a:t>
          </a:r>
          <a:r>
            <a:rPr lang="gl-ES" sz="1700" b="1" kern="1200" dirty="0" err="1" smtClean="0">
              <a:solidFill>
                <a:srgbClr val="7030A0"/>
              </a:solidFill>
            </a:rPr>
            <a:t>Bastilla</a:t>
          </a:r>
          <a:r>
            <a:rPr lang="gl-ES" sz="1700" b="1" kern="1200" dirty="0" smtClean="0">
              <a:solidFill>
                <a:srgbClr val="7030A0"/>
              </a:solidFill>
            </a:rPr>
            <a:t>, símbolo do absolutismo real, como resposta á negativa real de aceptar a Asemblea Nacional</a:t>
          </a:r>
          <a:endParaRPr lang="gl-ES" sz="1700" b="1" kern="1200" dirty="0">
            <a:solidFill>
              <a:srgbClr val="7030A0"/>
            </a:solidFill>
          </a:endParaRPr>
        </a:p>
      </dsp:txBody>
      <dsp:txXfrm rot="5400000">
        <a:off x="4117366" y="-1544135"/>
        <a:ext cx="1057325" cy="7014742"/>
      </dsp:txXfrm>
    </dsp:sp>
    <dsp:sp modelId="{0C3A1B28-CB9F-4F8E-9319-94709CCE8B39}">
      <dsp:nvSpPr>
        <dsp:cNvPr id="0" name=""/>
        <dsp:cNvSpPr/>
      </dsp:nvSpPr>
      <dsp:spPr>
        <a:xfrm rot="5400000">
          <a:off x="-243998" y="3111407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gl-ES" sz="3200" kern="1200"/>
        </a:p>
      </dsp:txBody>
      <dsp:txXfrm rot="5400000">
        <a:off x="-243998" y="3111407"/>
        <a:ext cx="1626654" cy="1138657"/>
      </dsp:txXfrm>
    </dsp:sp>
    <dsp:sp modelId="{BFB8E125-6996-4396-9D44-EDBC3D0F04EB}">
      <dsp:nvSpPr>
        <dsp:cNvPr id="0" name=""/>
        <dsp:cNvSpPr/>
      </dsp:nvSpPr>
      <dsp:spPr>
        <a:xfrm rot="5400000">
          <a:off x="4117366" y="-111299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gl-ES" sz="1700" b="1" kern="1200" dirty="0" smtClean="0">
              <a:solidFill>
                <a:srgbClr val="7030A0"/>
              </a:solidFill>
            </a:rPr>
            <a:t>Gran Medo no rural: </a:t>
          </a:r>
          <a:r>
            <a:rPr lang="gl-ES" sz="1700" kern="1200" dirty="0" smtClean="0"/>
            <a:t>rumores que fan que os campesiños se armen e marchen contra os castelos aristocráticos para destruír os rexistros de propiedade nos que constaban os dereitos feudais</a:t>
          </a:r>
          <a:endParaRPr lang="gl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gl-ES" sz="1700" kern="1200"/>
        </a:p>
      </dsp:txBody>
      <dsp:txXfrm rot="5400000">
        <a:off x="4117366" y="-111299"/>
        <a:ext cx="1057325" cy="70147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CE5D3C-3CF4-4588-89D2-F39E582FC764}">
      <dsp:nvSpPr>
        <dsp:cNvPr id="0" name=""/>
        <dsp:cNvSpPr/>
      </dsp:nvSpPr>
      <dsp:spPr>
        <a:xfrm>
          <a:off x="4076700" y="1997609"/>
          <a:ext cx="2884295" cy="50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90"/>
              </a:lnTo>
              <a:lnTo>
                <a:pt x="2884295" y="250290"/>
              </a:lnTo>
              <a:lnTo>
                <a:pt x="2884295" y="5005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B4855-F577-4058-B536-8781C00D3F0B}">
      <dsp:nvSpPr>
        <dsp:cNvPr id="0" name=""/>
        <dsp:cNvSpPr/>
      </dsp:nvSpPr>
      <dsp:spPr>
        <a:xfrm>
          <a:off x="4030979" y="1997609"/>
          <a:ext cx="91440" cy="500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5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43774-897E-430E-923A-B09B1A39957F}">
      <dsp:nvSpPr>
        <dsp:cNvPr id="0" name=""/>
        <dsp:cNvSpPr/>
      </dsp:nvSpPr>
      <dsp:spPr>
        <a:xfrm>
          <a:off x="1192404" y="1997609"/>
          <a:ext cx="2884295" cy="500580"/>
        </a:xfrm>
        <a:custGeom>
          <a:avLst/>
          <a:gdLst/>
          <a:ahLst/>
          <a:cxnLst/>
          <a:rect l="0" t="0" r="0" b="0"/>
          <a:pathLst>
            <a:path>
              <a:moveTo>
                <a:pt x="2884295" y="0"/>
              </a:moveTo>
              <a:lnTo>
                <a:pt x="2884295" y="250290"/>
              </a:lnTo>
              <a:lnTo>
                <a:pt x="0" y="250290"/>
              </a:lnTo>
              <a:lnTo>
                <a:pt x="0" y="5005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62E2F-E89B-4EFD-AFBD-30589263279E}">
      <dsp:nvSpPr>
        <dsp:cNvPr id="0" name=""/>
        <dsp:cNvSpPr/>
      </dsp:nvSpPr>
      <dsp:spPr>
        <a:xfrm>
          <a:off x="2884842" y="805752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kern="1200" dirty="0" smtClean="0"/>
            <a:t>Desaparición do poder absoluto do rei (Monarquía Constitucional)</a:t>
          </a:r>
          <a:endParaRPr lang="gl-ES" sz="1500" kern="1200" dirty="0"/>
        </a:p>
      </dsp:txBody>
      <dsp:txXfrm>
        <a:off x="2884842" y="805752"/>
        <a:ext cx="2383714" cy="1191857"/>
      </dsp:txXfrm>
    </dsp:sp>
    <dsp:sp modelId="{5BE8EAD3-FE5A-44B8-B993-1D27C273DF14}">
      <dsp:nvSpPr>
        <dsp:cNvPr id="0" name=""/>
        <dsp:cNvSpPr/>
      </dsp:nvSpPr>
      <dsp:spPr>
        <a:xfrm>
          <a:off x="547" y="2498190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b="1" kern="1200" dirty="0" smtClean="0">
              <a:solidFill>
                <a:srgbClr val="FFFF00"/>
              </a:solidFill>
            </a:rPr>
            <a:t>Abolición do réxime feudal sobre o campesiñado </a:t>
          </a:r>
          <a:r>
            <a:rPr lang="gl-ES" sz="1500" kern="1200" dirty="0" smtClean="0"/>
            <a:t>e elimínase a recadación do décimo para a Igrexa (1789)</a:t>
          </a:r>
          <a:endParaRPr lang="gl-ES" sz="1500" kern="1200" dirty="0"/>
        </a:p>
      </dsp:txBody>
      <dsp:txXfrm>
        <a:off x="547" y="2498190"/>
        <a:ext cx="2383714" cy="1191857"/>
      </dsp:txXfrm>
    </dsp:sp>
    <dsp:sp modelId="{4EDBC42B-2E3D-4258-8984-3FBB80D6E29B}">
      <dsp:nvSpPr>
        <dsp:cNvPr id="0" name=""/>
        <dsp:cNvSpPr/>
      </dsp:nvSpPr>
      <dsp:spPr>
        <a:xfrm>
          <a:off x="2884842" y="2498190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b="1" kern="1200" dirty="0" smtClean="0">
              <a:solidFill>
                <a:srgbClr val="FFFF00"/>
              </a:solidFill>
            </a:rPr>
            <a:t>Aprobación da Declaración de Dereitos do Home e do Cidadán.</a:t>
          </a:r>
          <a:r>
            <a:rPr lang="gl-ES" sz="1500" kern="1200" dirty="0" smtClean="0"/>
            <a:t> Proclamaba a liberdade, a igualdade entre persoas e a soberanía nacional (1789)</a:t>
          </a:r>
          <a:endParaRPr lang="gl-ES" sz="1500" kern="1200" dirty="0"/>
        </a:p>
      </dsp:txBody>
      <dsp:txXfrm>
        <a:off x="2884842" y="2498190"/>
        <a:ext cx="2383714" cy="1191857"/>
      </dsp:txXfrm>
    </dsp:sp>
    <dsp:sp modelId="{61E9AB0C-5DBC-4643-8AAE-5B830E28DD55}">
      <dsp:nvSpPr>
        <dsp:cNvPr id="0" name=""/>
        <dsp:cNvSpPr/>
      </dsp:nvSpPr>
      <dsp:spPr>
        <a:xfrm>
          <a:off x="5769137" y="2498190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500" b="1" kern="1200" dirty="0" smtClean="0">
              <a:solidFill>
                <a:srgbClr val="FFFF00"/>
              </a:solidFill>
            </a:rPr>
            <a:t>1º Constitución Francesa </a:t>
          </a:r>
          <a:r>
            <a:rPr lang="gl-ES" sz="1500" kern="1200" dirty="0" smtClean="0"/>
            <a:t>(1791) Monarquía Constitucional, separación de poderes, conservación do rei do poder executivo.</a:t>
          </a:r>
          <a:endParaRPr lang="gl-ES" sz="1500" kern="1200" dirty="0"/>
        </a:p>
      </dsp:txBody>
      <dsp:txXfrm>
        <a:off x="5769137" y="2498190"/>
        <a:ext cx="2383714" cy="119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gl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gl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gl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gl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gl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gl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7652D8-6C3D-41E0-B55D-CFCD6133B3A6}" type="datetimeFigureOut">
              <a:rPr lang="gl-ES" smtClean="0"/>
              <a:pPr/>
              <a:t>22/11/2011</a:t>
            </a:fld>
            <a:endParaRPr lang="gl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gl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16DC9-EBC6-4FAE-80A5-C26EDD95EA81}" type="slidenum">
              <a:rPr lang="gl-ES" smtClean="0"/>
              <a:pPr/>
              <a:t>‹Nº›</a:t>
            </a:fld>
            <a:endParaRPr lang="gl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gl-ES" dirty="0" smtClean="0"/>
              <a:t>As revolucións burguesas</a:t>
            </a:r>
            <a:endParaRPr lang="gl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gl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Nacemento </a:t>
            </a:r>
            <a:r>
              <a:rPr lang="gl-ES" smtClean="0"/>
              <a:t>dos EEUU</a:t>
            </a:r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endParaRPr lang="gl-ES" dirty="0" smtClean="0"/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gl-ES" dirty="0" smtClean="0"/>
              <a:t>Creación dunha </a:t>
            </a:r>
            <a:r>
              <a:rPr lang="gl-ES" b="1" dirty="0" smtClean="0">
                <a:solidFill>
                  <a:srgbClr val="002060"/>
                </a:solidFill>
              </a:rPr>
              <a:t>república federal,</a:t>
            </a:r>
            <a:r>
              <a:rPr lang="gl-ES" dirty="0" smtClean="0"/>
              <a:t> na que </a:t>
            </a:r>
            <a:r>
              <a:rPr lang="gl-ES" i="1" dirty="0" smtClean="0">
                <a:solidFill>
                  <a:srgbClr val="002060"/>
                </a:solidFill>
              </a:rPr>
              <a:t>cada estado conserva parte da súa soberanía</a:t>
            </a:r>
            <a:r>
              <a:rPr lang="gl-ES" dirty="0" smtClean="0"/>
              <a:t>, pero cede competencias ó goberno central, dirixido por un presidente. O primeiro presidente foi </a:t>
            </a:r>
            <a:r>
              <a:rPr lang="gl-ES" b="1" dirty="0" err="1" smtClean="0">
                <a:solidFill>
                  <a:srgbClr val="002060"/>
                </a:solidFill>
              </a:rPr>
              <a:t>George</a:t>
            </a:r>
            <a:r>
              <a:rPr lang="gl-ES" b="1" dirty="0" smtClean="0">
                <a:solidFill>
                  <a:srgbClr val="002060"/>
                </a:solidFill>
              </a:rPr>
              <a:t> Washington.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gl-ES" dirty="0" smtClean="0"/>
              <a:t>Créase un novo réxime baseado nos principios liberais, que foi un modelo a imitar, abrindo a </a:t>
            </a:r>
            <a:r>
              <a:rPr lang="gl-ES" b="1" dirty="0" smtClean="0">
                <a:solidFill>
                  <a:srgbClr val="002060"/>
                </a:solidFill>
              </a:rPr>
              <a:t>era das revolucións </a:t>
            </a:r>
            <a:r>
              <a:rPr lang="gl-ES" dirty="0" smtClean="0"/>
              <a:t>que afectarían a Europa e a América española.</a:t>
            </a:r>
          </a:p>
          <a:p>
            <a:pPr lvl="1"/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b="1" dirty="0" smtClean="0">
                <a:solidFill>
                  <a:srgbClr val="00B050"/>
                </a:solidFill>
              </a:rPr>
              <a:t>A Revolución Francesa – Inicios (1789)</a:t>
            </a:r>
            <a:endParaRPr lang="gl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gl-ES" b="1" dirty="0" smtClean="0">
                <a:solidFill>
                  <a:srgbClr val="002060"/>
                </a:solidFill>
              </a:rPr>
              <a:t>Causas :</a:t>
            </a:r>
          </a:p>
          <a:p>
            <a:pPr lvl="1"/>
            <a:r>
              <a:rPr lang="gl-ES" dirty="0" smtClean="0"/>
              <a:t>Creba financeira da monarquía francesa, polos gastos da corte e conflitos bélicos. Aumento do prezo do pan, motivado polas malas colleitas.</a:t>
            </a:r>
          </a:p>
          <a:p>
            <a:pPr lvl="1"/>
            <a:r>
              <a:rPr lang="gl-ES" dirty="0" smtClean="0"/>
              <a:t>Tensión social ( estamentos descontentos, especialmente o Terceiro Estado: pouco poder político e pagan impostos)</a:t>
            </a:r>
          </a:p>
          <a:p>
            <a:pPr lvl="1"/>
            <a:r>
              <a:rPr lang="gl-ES" dirty="0" smtClean="0"/>
              <a:t>Incapacidade do goberno de Luís XVI para resolver a situación</a:t>
            </a:r>
          </a:p>
          <a:p>
            <a:pPr lvl="1"/>
            <a:r>
              <a:rPr lang="gl-ES" dirty="0" smtClean="0"/>
              <a:t>Influenza das ideas ilustradas: as persoas teñen uns dereitos naturais que o poder político debe respectar. Influenza dos EEUU.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1.Inicio da Revolución - 1789</a:t>
            </a:r>
            <a:endParaRPr lang="gl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dirty="0" smtClean="0"/>
              <a:t>2.Monarquía Constitucional (1789-1792). Fin do Antigo Réxime</a:t>
            </a:r>
            <a:endParaRPr lang="gl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b="1" dirty="0" smtClean="0">
                <a:solidFill>
                  <a:srgbClr val="7030A0"/>
                </a:solidFill>
              </a:rPr>
              <a:t>3.Asemblea Lexislativa</a:t>
            </a:r>
            <a:endParaRPr lang="gl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Aprobada a Constitución, a Asemblea Nacional toma o nome de </a:t>
            </a:r>
            <a:r>
              <a:rPr lang="gl-ES" b="1" dirty="0" smtClean="0">
                <a:solidFill>
                  <a:srgbClr val="7030A0"/>
                </a:solidFill>
              </a:rPr>
              <a:t>Asemblea Lexislativa.</a:t>
            </a:r>
          </a:p>
          <a:p>
            <a:r>
              <a:rPr lang="gl-ES" dirty="0" smtClean="0"/>
              <a:t>Novo réxime con moitos inimigos:</a:t>
            </a:r>
          </a:p>
          <a:p>
            <a:pPr lvl="1"/>
            <a:r>
              <a:rPr lang="gl-ES" dirty="0" smtClean="0">
                <a:solidFill>
                  <a:srgbClr val="FFFF00"/>
                </a:solidFill>
              </a:rPr>
              <a:t>Os nobres</a:t>
            </a:r>
            <a:r>
              <a:rPr lang="gl-ES" dirty="0" smtClean="0"/>
              <a:t>, desexando recuperar os seus privilexios</a:t>
            </a:r>
          </a:p>
          <a:p>
            <a:pPr lvl="1"/>
            <a:r>
              <a:rPr lang="gl-ES" dirty="0" smtClean="0">
                <a:solidFill>
                  <a:srgbClr val="FFFF00"/>
                </a:solidFill>
              </a:rPr>
              <a:t>O clero </a:t>
            </a:r>
            <a:r>
              <a:rPr lang="gl-ES" dirty="0" smtClean="0"/>
              <a:t>pola confiscación dos seus bens</a:t>
            </a:r>
          </a:p>
          <a:p>
            <a:pPr lvl="1"/>
            <a:r>
              <a:rPr lang="gl-ES" dirty="0" smtClean="0">
                <a:solidFill>
                  <a:srgbClr val="FFFF00"/>
                </a:solidFill>
              </a:rPr>
              <a:t>A familia real </a:t>
            </a:r>
            <a:r>
              <a:rPr lang="gl-ES" dirty="0" smtClean="0"/>
              <a:t>que conspiraba e pedía axuda ós reinos veciños, sendo detidos cando intentaban fuxir de Francia</a:t>
            </a:r>
          </a:p>
          <a:p>
            <a:pPr lvl="1"/>
            <a:r>
              <a:rPr lang="gl-ES" dirty="0" smtClean="0"/>
              <a:t>Grupos máis radicais: </a:t>
            </a:r>
            <a:r>
              <a:rPr lang="gl-ES" b="1" dirty="0" smtClean="0">
                <a:solidFill>
                  <a:srgbClr val="FFFF00"/>
                </a:solidFill>
              </a:rPr>
              <a:t>os xacobinos</a:t>
            </a:r>
          </a:p>
          <a:p>
            <a:pPr lvl="1"/>
            <a:r>
              <a:rPr lang="gl-ES" b="1" dirty="0" smtClean="0">
                <a:solidFill>
                  <a:srgbClr val="FFFF00"/>
                </a:solidFill>
              </a:rPr>
              <a:t>As monarquías europeas </a:t>
            </a:r>
            <a:r>
              <a:rPr lang="gl-ES" dirty="0" smtClean="0"/>
              <a:t>temen o exemplo francés e invaden Francia.</a:t>
            </a:r>
          </a:p>
          <a:p>
            <a:pPr lvl="2"/>
            <a:r>
              <a:rPr lang="gl-ES" dirty="0" smtClean="0"/>
              <a:t>Fuxida do rei que é detido e trasladado a París.</a:t>
            </a:r>
          </a:p>
          <a:p>
            <a:pPr lvl="2"/>
            <a:r>
              <a:rPr lang="gl-ES" dirty="0" smtClean="0"/>
              <a:t>Celebración de eleccións por sufraxio universal masculino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b="1" dirty="0" smtClean="0">
                <a:solidFill>
                  <a:srgbClr val="7030A0"/>
                </a:solidFill>
              </a:rPr>
              <a:t>4.Convención (1792-1794)</a:t>
            </a:r>
            <a:endParaRPr lang="gl-ES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Nova asemblea que recibe o nome de </a:t>
            </a:r>
            <a:r>
              <a:rPr lang="gl-ES" b="1" dirty="0" smtClean="0">
                <a:solidFill>
                  <a:srgbClr val="7030A0"/>
                </a:solidFill>
              </a:rPr>
              <a:t>Convención.</a:t>
            </a:r>
          </a:p>
          <a:p>
            <a:r>
              <a:rPr lang="gl-ES" dirty="0" smtClean="0"/>
              <a:t>Arresto e condena a morte do rei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Abolición da monarquía e proclamación da I República</a:t>
            </a:r>
          </a:p>
          <a:p>
            <a:r>
              <a:rPr lang="gl-ES" dirty="0" smtClean="0"/>
              <a:t>Radicalización da revolución, establecendo unha ditadura dirixida por </a:t>
            </a:r>
            <a:r>
              <a:rPr lang="gl-ES" dirty="0" err="1" smtClean="0"/>
              <a:t>Robespierre</a:t>
            </a:r>
            <a:r>
              <a:rPr lang="gl-ES" dirty="0" smtClean="0"/>
              <a:t>, que establece unha </a:t>
            </a:r>
            <a:r>
              <a:rPr lang="gl-ES" b="1" dirty="0" smtClean="0">
                <a:solidFill>
                  <a:srgbClr val="7030A0"/>
                </a:solidFill>
              </a:rPr>
              <a:t>política de Terror</a:t>
            </a:r>
            <a:r>
              <a:rPr lang="gl-ES" dirty="0" smtClean="0"/>
              <a:t>: toda persoa sospeitosa de non apoia-la República foi guillotinada.</a:t>
            </a:r>
          </a:p>
          <a:p>
            <a:r>
              <a:rPr lang="gl-ES" dirty="0" smtClean="0"/>
              <a:t>A Convención atemorizada polos excesos de </a:t>
            </a:r>
            <a:r>
              <a:rPr lang="gl-ES" dirty="0" err="1" smtClean="0"/>
              <a:t>Robespierre</a:t>
            </a:r>
            <a:r>
              <a:rPr lang="gl-ES" dirty="0" smtClean="0"/>
              <a:t> , ordena a súa execución e que o poder executivo recaia no </a:t>
            </a:r>
            <a:r>
              <a:rPr lang="gl-ES" b="1" dirty="0" smtClean="0">
                <a:solidFill>
                  <a:srgbClr val="7030A0"/>
                </a:solidFill>
              </a:rPr>
              <a:t>Directorio.</a:t>
            </a:r>
            <a:endParaRPr lang="gl-E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3200" b="1" dirty="0" smtClean="0">
                <a:solidFill>
                  <a:srgbClr val="7030A0"/>
                </a:solidFill>
              </a:rPr>
              <a:t>5.Directorio(1795-1799), Consulado(1799-1804) e Imperio (1804-1815)</a:t>
            </a:r>
            <a:endParaRPr lang="gl-ES" sz="3200" b="1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l-ES" sz="2600" dirty="0" smtClean="0"/>
              <a:t>Goberno de 5 membros, para evita-la ditadura.</a:t>
            </a:r>
          </a:p>
          <a:p>
            <a:r>
              <a:rPr lang="gl-ES" sz="2600" dirty="0" smtClean="0"/>
              <a:t>Guerras vitoriosas para Francia nas que destaca un xeneral: Napoleón </a:t>
            </a:r>
            <a:r>
              <a:rPr lang="gl-ES" sz="2600" dirty="0" err="1" smtClean="0"/>
              <a:t>Bonaparte</a:t>
            </a:r>
            <a:r>
              <a:rPr lang="gl-ES" sz="2600" dirty="0" smtClean="0"/>
              <a:t>, que da un golpe de Estado e crea un novo réxime político: O Consulado (1799-1804), no que vai concentrando poder ata proclamarse </a:t>
            </a:r>
            <a:r>
              <a:rPr lang="gl-ES" sz="2600" dirty="0" smtClean="0">
                <a:solidFill>
                  <a:srgbClr val="7030A0"/>
                </a:solidFill>
              </a:rPr>
              <a:t>emperador.</a:t>
            </a:r>
          </a:p>
          <a:p>
            <a:pPr>
              <a:buFont typeface="Wingdings" pitchFamily="2" charset="2"/>
              <a:buChar char="q"/>
            </a:pPr>
            <a:r>
              <a:rPr lang="gl-ES" sz="2800" dirty="0" smtClean="0">
                <a:solidFill>
                  <a:srgbClr val="7030A0"/>
                </a:solidFill>
              </a:rPr>
              <a:t>Creación dun estado moderno</a:t>
            </a:r>
          </a:p>
          <a:p>
            <a:pPr lvl="1"/>
            <a:r>
              <a:rPr lang="gl-ES" sz="2400" dirty="0" smtClean="0"/>
              <a:t>Pacifica a sociedade francesa</a:t>
            </a:r>
          </a:p>
          <a:p>
            <a:pPr lvl="1"/>
            <a:r>
              <a:rPr lang="gl-ES" sz="2400" dirty="0" smtClean="0"/>
              <a:t>Estado fortemente centralizado</a:t>
            </a:r>
          </a:p>
          <a:p>
            <a:pPr lvl="1"/>
            <a:r>
              <a:rPr lang="gl-ES" sz="2400" dirty="0" smtClean="0"/>
              <a:t>Sistema educativo centralizado e estatal</a:t>
            </a:r>
          </a:p>
          <a:p>
            <a:pPr lvl="1"/>
            <a:r>
              <a:rPr lang="gl-ES" sz="2400" dirty="0" smtClean="0"/>
              <a:t>Establecemento dun Concordato coa igrexa</a:t>
            </a:r>
          </a:p>
          <a:p>
            <a:pPr lvl="1"/>
            <a:r>
              <a:rPr lang="gl-ES" sz="2400" dirty="0" smtClean="0"/>
              <a:t>Construción de numerosos monumentos</a:t>
            </a:r>
          </a:p>
          <a:p>
            <a:pPr lvl="1">
              <a:buNone/>
            </a:pPr>
            <a:endParaRPr lang="gl-ES" sz="2400" dirty="0" smtClean="0"/>
          </a:p>
          <a:p>
            <a:pPr lvl="1">
              <a:buClr>
                <a:srgbClr val="FFC000"/>
              </a:buClr>
              <a:buNone/>
            </a:pPr>
            <a:endParaRPr lang="gl-ES" sz="2400" dirty="0" smtClean="0"/>
          </a:p>
          <a:p>
            <a:endParaRPr lang="gl-E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NAPOLEÓN BONAPARTE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gl-ES" b="1" dirty="0" smtClean="0">
                <a:solidFill>
                  <a:srgbClr val="7030A0"/>
                </a:solidFill>
              </a:rPr>
              <a:t>Enormes conquistas en Europa:</a:t>
            </a:r>
            <a:r>
              <a:rPr lang="gl-ES" dirty="0" smtClean="0"/>
              <a:t> invade Italia, España, Prusia e o Imperio </a:t>
            </a:r>
            <a:r>
              <a:rPr lang="gl-ES" dirty="0" err="1" smtClean="0"/>
              <a:t>Austro-Húngaro</a:t>
            </a:r>
            <a:r>
              <a:rPr lang="gl-ES" dirty="0" smtClean="0"/>
              <a:t>. En todos estes territorios difunde as ideas revolucionarias e pon fin as institucións do Antigo Réxime. Pero a ocupación militar provocou o rexeitamento popular.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Permanente enfrontamento con Inglaterra</a:t>
            </a:r>
            <a:r>
              <a:rPr lang="gl-ES" dirty="0" smtClean="0"/>
              <a:t>, que non logra invadila nin bloqueala.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Fracaso na invasión de Rusia e derrota en España.</a:t>
            </a:r>
          </a:p>
          <a:p>
            <a:r>
              <a:rPr lang="gl-ES" dirty="0" smtClean="0"/>
              <a:t>Formación dunha coalición </a:t>
            </a:r>
            <a:r>
              <a:rPr lang="gl-ES" dirty="0" err="1" smtClean="0"/>
              <a:t>antifrancesa</a:t>
            </a:r>
            <a:r>
              <a:rPr lang="gl-ES" dirty="0" smtClean="0"/>
              <a:t> que invade Francia en 1814. Abdicación de Napoleón á illa de </a:t>
            </a:r>
            <a:r>
              <a:rPr lang="gl-ES" dirty="0" err="1" smtClean="0"/>
              <a:t>Elba</a:t>
            </a:r>
            <a:r>
              <a:rPr lang="gl-ES" dirty="0" smtClean="0"/>
              <a:t>.</a:t>
            </a:r>
          </a:p>
          <a:p>
            <a:r>
              <a:rPr lang="gl-ES" dirty="0" smtClean="0"/>
              <a:t>Retorno ó poder durante </a:t>
            </a:r>
            <a:r>
              <a:rPr lang="gl-ES" b="1" dirty="0" smtClean="0"/>
              <a:t>cen días. </a:t>
            </a:r>
            <a:r>
              <a:rPr lang="gl-ES" b="1" dirty="0" smtClean="0">
                <a:solidFill>
                  <a:srgbClr val="7030A0"/>
                </a:solidFill>
              </a:rPr>
              <a:t>Derrota en </a:t>
            </a:r>
            <a:r>
              <a:rPr lang="gl-ES" b="1" dirty="0" err="1" smtClean="0">
                <a:solidFill>
                  <a:srgbClr val="7030A0"/>
                </a:solidFill>
              </a:rPr>
              <a:t>Waterloo</a:t>
            </a:r>
            <a:r>
              <a:rPr lang="gl-ES" b="1" dirty="0" smtClean="0">
                <a:solidFill>
                  <a:srgbClr val="7030A0"/>
                </a:solidFill>
              </a:rPr>
              <a:t> </a:t>
            </a:r>
            <a:r>
              <a:rPr lang="gl-ES" dirty="0" smtClean="0"/>
              <a:t>(1815) e deportación á illa de Santa Helena.</a:t>
            </a:r>
          </a:p>
          <a:p>
            <a:r>
              <a:rPr lang="gl-ES" b="1" dirty="0" smtClean="0"/>
              <a:t>VOLTA Ó ANTIGO RÉXIME EN EUROPA, VOLVENDO Ó TRONO AS ANTIGAS MONARQUÍAS.</a:t>
            </a:r>
            <a:endParaRPr lang="gl-E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b="1" dirty="0" smtClean="0"/>
              <a:t>A crise do antigo réxime en España (1808-1814)</a:t>
            </a:r>
            <a:endParaRPr lang="gl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gl-ES" sz="3200" dirty="0" smtClean="0"/>
              <a:t>A GUERRA DA INDEPENDENCIA (1808-1814)</a:t>
            </a:r>
          </a:p>
          <a:p>
            <a:r>
              <a:rPr lang="gl-ES" sz="3200" dirty="0" smtClean="0">
                <a:solidFill>
                  <a:srgbClr val="002060"/>
                </a:solidFill>
              </a:rPr>
              <a:t>1789: Inicio da Revolución Francesa</a:t>
            </a:r>
            <a:r>
              <a:rPr lang="gl-ES" sz="3200" dirty="0" smtClean="0"/>
              <a:t>. España decláralle a guerra a Francia, pero as tropas españolas son rexeitadas.</a:t>
            </a:r>
          </a:p>
          <a:p>
            <a:r>
              <a:rPr lang="gl-ES" sz="3200" dirty="0" smtClean="0">
                <a:solidFill>
                  <a:srgbClr val="002060"/>
                </a:solidFill>
              </a:rPr>
              <a:t>1799: Manuel </a:t>
            </a:r>
            <a:r>
              <a:rPr lang="gl-ES" sz="3200" dirty="0" err="1" smtClean="0">
                <a:solidFill>
                  <a:srgbClr val="002060"/>
                </a:solidFill>
              </a:rPr>
              <a:t>Godoy</a:t>
            </a:r>
            <a:r>
              <a:rPr lang="gl-ES" sz="3200" dirty="0" smtClean="0">
                <a:solidFill>
                  <a:srgbClr val="002060"/>
                </a:solidFill>
              </a:rPr>
              <a:t> </a:t>
            </a:r>
            <a:r>
              <a:rPr lang="gl-ES" sz="3200" dirty="0" smtClean="0"/>
              <a:t>(ministro máis influinte de Carlos IV)  alíase con Napoleón e asina o </a:t>
            </a:r>
            <a:r>
              <a:rPr lang="gl-ES" sz="3200" b="1" dirty="0" smtClean="0">
                <a:solidFill>
                  <a:schemeClr val="tx2">
                    <a:lumMod val="50000"/>
                  </a:schemeClr>
                </a:solidFill>
              </a:rPr>
              <a:t>Tratado de </a:t>
            </a:r>
            <a:r>
              <a:rPr lang="gl-ES" sz="3200" b="1" dirty="0" err="1" smtClean="0">
                <a:solidFill>
                  <a:schemeClr val="tx2">
                    <a:lumMod val="50000"/>
                  </a:schemeClr>
                </a:solidFill>
              </a:rPr>
              <a:t>Fointaneblau</a:t>
            </a:r>
            <a:r>
              <a:rPr lang="gl-ES" sz="3200" dirty="0" smtClean="0"/>
              <a:t>, que permitía as tropas francesas, cruzar territorio español para atacar Portugal, tradicional aliada británica.</a:t>
            </a:r>
          </a:p>
          <a:p>
            <a:r>
              <a:rPr lang="gl-ES" sz="3200" dirty="0" smtClean="0"/>
              <a:t>Napoleón </a:t>
            </a:r>
            <a:r>
              <a:rPr lang="gl-ES" sz="3200" dirty="0" err="1" smtClean="0"/>
              <a:t>incumple</a:t>
            </a:r>
            <a:r>
              <a:rPr lang="gl-ES" sz="3200" dirty="0" smtClean="0"/>
              <a:t> o tratado e as tropas francesas permanecen en España ante o descontento da poboación. Prodúcese o </a:t>
            </a:r>
            <a:r>
              <a:rPr lang="gl-ES" sz="3200" b="1" dirty="0" smtClean="0">
                <a:solidFill>
                  <a:srgbClr val="002060"/>
                </a:solidFill>
              </a:rPr>
              <a:t>Motín de </a:t>
            </a:r>
            <a:r>
              <a:rPr lang="gl-ES" sz="3200" b="1" dirty="0" err="1" smtClean="0">
                <a:solidFill>
                  <a:srgbClr val="002060"/>
                </a:solidFill>
              </a:rPr>
              <a:t>Aranxuez</a:t>
            </a:r>
            <a:r>
              <a:rPr lang="gl-ES" sz="3200" b="1" dirty="0" smtClean="0">
                <a:solidFill>
                  <a:srgbClr val="002060"/>
                </a:solidFill>
              </a:rPr>
              <a:t>, </a:t>
            </a:r>
            <a:r>
              <a:rPr lang="gl-ES" sz="3200" dirty="0" smtClean="0"/>
              <a:t>que </a:t>
            </a:r>
            <a:r>
              <a:rPr lang="gl-ES" sz="3200" i="1" u="sng" dirty="0" smtClean="0"/>
              <a:t>obriga a abdicar a Carlos IV a favor do seu fillo Fernando VII.</a:t>
            </a:r>
          </a:p>
          <a:p>
            <a:r>
              <a:rPr lang="gl-ES" sz="3200" dirty="0" smtClean="0"/>
              <a:t>Napoleón chama a familia real a Baiona e forza a abdicación de pai e fillo . </a:t>
            </a:r>
            <a:r>
              <a:rPr lang="gl-ES" sz="3200" b="1" dirty="0" smtClean="0">
                <a:solidFill>
                  <a:srgbClr val="002060"/>
                </a:solidFill>
              </a:rPr>
              <a:t>Xosé </a:t>
            </a:r>
            <a:r>
              <a:rPr lang="gl-ES" sz="3200" b="1" dirty="0" err="1" smtClean="0">
                <a:solidFill>
                  <a:srgbClr val="002060"/>
                </a:solidFill>
              </a:rPr>
              <a:t>Bonaparte</a:t>
            </a:r>
            <a:r>
              <a:rPr lang="gl-ES" sz="3200" b="1" dirty="0" smtClean="0">
                <a:solidFill>
                  <a:srgbClr val="002060"/>
                </a:solidFill>
              </a:rPr>
              <a:t> é proclamado rei de España.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b="1" dirty="0" smtClean="0"/>
              <a:t>A crise do antigo réxime en España (1808-1814)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gl-ES" b="1" dirty="0" smtClean="0">
                <a:solidFill>
                  <a:srgbClr val="7030A0"/>
                </a:solidFill>
              </a:rPr>
              <a:t>Xosé </a:t>
            </a:r>
            <a:r>
              <a:rPr lang="gl-ES" b="1" dirty="0" err="1" smtClean="0">
                <a:solidFill>
                  <a:srgbClr val="7030A0"/>
                </a:solidFill>
              </a:rPr>
              <a:t>Bonaparte</a:t>
            </a:r>
            <a:r>
              <a:rPr lang="gl-ES" b="1" dirty="0" smtClean="0">
                <a:solidFill>
                  <a:srgbClr val="7030A0"/>
                </a:solidFill>
              </a:rPr>
              <a:t> </a:t>
            </a:r>
            <a:r>
              <a:rPr lang="gl-ES" dirty="0" smtClean="0"/>
              <a:t>non é aceptado pola maioría dos españois, excepto polos </a:t>
            </a:r>
            <a:r>
              <a:rPr lang="gl-ES" b="1" dirty="0" smtClean="0">
                <a:solidFill>
                  <a:srgbClr val="7030A0"/>
                </a:solidFill>
              </a:rPr>
              <a:t>afrancesados,</a:t>
            </a:r>
            <a:r>
              <a:rPr lang="gl-ES" dirty="0" smtClean="0"/>
              <a:t> que apoian estes cambios, polo convencemento que é o mellor para España.</a:t>
            </a:r>
          </a:p>
          <a:p>
            <a:r>
              <a:rPr lang="gl-ES" b="1" dirty="0" smtClean="0">
                <a:solidFill>
                  <a:srgbClr val="002060"/>
                </a:solidFill>
              </a:rPr>
              <a:t>Sublevación do pobo de Madrid(2 de maio de 1808),</a:t>
            </a:r>
            <a:r>
              <a:rPr lang="gl-ES" dirty="0" smtClean="0"/>
              <a:t> que se estende polo territorio nacional.</a:t>
            </a:r>
          </a:p>
          <a:p>
            <a:r>
              <a:rPr lang="gl-ES" dirty="0" smtClean="0"/>
              <a:t>Fórmanse as </a:t>
            </a:r>
            <a:r>
              <a:rPr lang="gl-ES" b="1" dirty="0" smtClean="0">
                <a:solidFill>
                  <a:srgbClr val="7030A0"/>
                </a:solidFill>
              </a:rPr>
              <a:t>Xuntas</a:t>
            </a:r>
            <a:r>
              <a:rPr lang="gl-ES" dirty="0" smtClean="0"/>
              <a:t>, institucións novas e revolucionarias, coordinadas pola </a:t>
            </a:r>
            <a:r>
              <a:rPr lang="gl-ES" b="1" dirty="0" smtClean="0">
                <a:solidFill>
                  <a:srgbClr val="7030A0"/>
                </a:solidFill>
              </a:rPr>
              <a:t>Xunta Suprema Central.</a:t>
            </a:r>
          </a:p>
          <a:p>
            <a:r>
              <a:rPr lang="gl-ES" dirty="0" smtClean="0"/>
              <a:t>As Xuntas queren dotar ó país duns representantes lexítimos e deciden reunirse en Cádiz , convocando unhas </a:t>
            </a:r>
            <a:r>
              <a:rPr lang="gl-ES" b="1" dirty="0" smtClean="0">
                <a:solidFill>
                  <a:srgbClr val="7030A0"/>
                </a:solidFill>
              </a:rPr>
              <a:t>Cortes extraordinarias </a:t>
            </a:r>
            <a:r>
              <a:rPr lang="gl-ES" dirty="0" smtClean="0"/>
              <a:t>que dotasen a España dunha </a:t>
            </a:r>
            <a:r>
              <a:rPr lang="gl-ES" b="1" u="sng" dirty="0" smtClean="0">
                <a:solidFill>
                  <a:srgbClr val="7030A0"/>
                </a:solidFill>
              </a:rPr>
              <a:t>Constitución, </a:t>
            </a:r>
            <a:r>
              <a:rPr lang="gl-ES" dirty="0" smtClean="0"/>
              <a:t>que </a:t>
            </a:r>
            <a:r>
              <a:rPr lang="gl-ES" b="1" dirty="0" smtClean="0">
                <a:solidFill>
                  <a:schemeClr val="tx2">
                    <a:lumMod val="75000"/>
                  </a:schemeClr>
                </a:solidFill>
              </a:rPr>
              <a:t>reflicte os principios do liberalismo político e a ruptura co Antigo Réxime. </a:t>
            </a:r>
          </a:p>
          <a:p>
            <a:r>
              <a:rPr lang="gl-ES" b="1" dirty="0" smtClean="0">
                <a:solidFill>
                  <a:schemeClr val="tx2">
                    <a:lumMod val="75000"/>
                  </a:schemeClr>
                </a:solidFill>
              </a:rPr>
              <a:t>Oposición </a:t>
            </a:r>
            <a:r>
              <a:rPr lang="gl-ES" b="1" dirty="0" err="1" smtClean="0">
                <a:solidFill>
                  <a:schemeClr val="tx2">
                    <a:lumMod val="75000"/>
                  </a:schemeClr>
                </a:solidFill>
              </a:rPr>
              <a:t>liberais-moderados</a:t>
            </a:r>
            <a:r>
              <a:rPr lang="gl-ES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gl-ES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gl-ES" dirty="0" smtClean="0">
                <a:solidFill>
                  <a:schemeClr val="tx2">
                    <a:lumMod val="75000"/>
                  </a:schemeClr>
                </a:solidFill>
              </a:rPr>
              <a:t>Polo tanto establece a soberanía nacional,separación de poderes, dereitos e liberdades individuais, sufraxio,..)</a:t>
            </a:r>
          </a:p>
          <a:p>
            <a:r>
              <a:rPr lang="gl-ES" b="1" dirty="0" smtClean="0">
                <a:solidFill>
                  <a:schemeClr val="tx2">
                    <a:lumMod val="75000"/>
                  </a:schemeClr>
                </a:solidFill>
              </a:rPr>
              <a:t>A forma de goberno é a monarquía constitucional e España defínese como un estado confesional.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O liberalismo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gl-ES" b="1" dirty="0" smtClean="0">
                <a:solidFill>
                  <a:srgbClr val="002060"/>
                </a:solidFill>
              </a:rPr>
              <a:t>Concepto de liberalismo político e económico </a:t>
            </a:r>
            <a:r>
              <a:rPr lang="gl-ES" dirty="0" smtClean="0"/>
              <a:t>como unha ideoloxía que defende </a:t>
            </a:r>
            <a:r>
              <a:rPr lang="gl-ES" b="1" dirty="0" smtClean="0">
                <a:solidFill>
                  <a:srgbClr val="002060"/>
                </a:solidFill>
              </a:rPr>
              <a:t>a liberdade </a:t>
            </a:r>
            <a:r>
              <a:rPr lang="gl-ES" dirty="0" smtClean="0"/>
              <a:t>como principio básico de tódalas actividades humanas.</a:t>
            </a:r>
          </a:p>
          <a:p>
            <a:r>
              <a:rPr lang="gl-ES" dirty="0" smtClean="0"/>
              <a:t>Base das revolucións burguesas de f.do XVIII e p. do XIX.</a:t>
            </a:r>
          </a:p>
          <a:p>
            <a:r>
              <a:rPr lang="gl-ES" dirty="0" smtClean="0"/>
              <a:t>2 tendencias:</a:t>
            </a:r>
          </a:p>
          <a:p>
            <a:pPr lvl="1"/>
            <a:r>
              <a:rPr lang="gl-ES" b="1" dirty="0" smtClean="0">
                <a:solidFill>
                  <a:srgbClr val="002060"/>
                </a:solidFill>
              </a:rPr>
              <a:t>Liberalismo doutrinario ou conservador</a:t>
            </a:r>
            <a:r>
              <a:rPr lang="gl-ES" dirty="0" smtClean="0"/>
              <a:t>: só teñen dereito a participar en política os cidadáns con maiores rendas ou cultura (</a:t>
            </a:r>
            <a:r>
              <a:rPr lang="gl-ES" i="1" dirty="0" smtClean="0">
                <a:solidFill>
                  <a:srgbClr val="002060"/>
                </a:solidFill>
              </a:rPr>
              <a:t>sufraxio censatario</a:t>
            </a:r>
            <a:r>
              <a:rPr lang="gl-ES" dirty="0" smtClean="0"/>
              <a:t>)</a:t>
            </a:r>
          </a:p>
          <a:p>
            <a:pPr lvl="1"/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b="1" dirty="0" smtClean="0"/>
              <a:t>A crise do antigo réxime en España (1808-1814)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gl-ES" dirty="0" smtClean="0"/>
              <a:t>Tamén se decretaron unha serie de leis destinadas a abolir o Antigo Réxime:</a:t>
            </a:r>
          </a:p>
          <a:p>
            <a:pPr lvl="1"/>
            <a:r>
              <a:rPr lang="gl-ES" b="1" dirty="0" smtClean="0">
                <a:solidFill>
                  <a:srgbClr val="00B0F0"/>
                </a:solidFill>
              </a:rPr>
              <a:t>Supresión dos gremios</a:t>
            </a:r>
          </a:p>
          <a:p>
            <a:pPr lvl="1"/>
            <a:r>
              <a:rPr lang="gl-ES" b="1" dirty="0" smtClean="0">
                <a:solidFill>
                  <a:srgbClr val="00B0F0"/>
                </a:solidFill>
              </a:rPr>
              <a:t>Supresión da Inquisición</a:t>
            </a:r>
          </a:p>
          <a:p>
            <a:pPr lvl="1"/>
            <a:r>
              <a:rPr lang="gl-ES" b="1" dirty="0" smtClean="0">
                <a:solidFill>
                  <a:srgbClr val="00B0F0"/>
                </a:solidFill>
              </a:rPr>
              <a:t>Igualdade de todos os españois fronte á lei e os impostos</a:t>
            </a:r>
          </a:p>
          <a:p>
            <a:pPr lvl="1"/>
            <a:r>
              <a:rPr lang="gl-ES" b="1" dirty="0" smtClean="0">
                <a:solidFill>
                  <a:srgbClr val="00B0F0"/>
                </a:solidFill>
              </a:rPr>
              <a:t>Supresión dos señoríos</a:t>
            </a:r>
          </a:p>
          <a:p>
            <a:pPr lvl="2"/>
            <a:r>
              <a:rPr lang="gl-ES" b="1" dirty="0" smtClean="0">
                <a:solidFill>
                  <a:schemeClr val="tx2">
                    <a:lumMod val="50000"/>
                  </a:schemeClr>
                </a:solidFill>
              </a:rPr>
              <a:t>Pero os grupos privilexiados non estaban a favor destas reformas e só queren volver á situación anterior a 1808, ó igual que Fernando VII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 revolución agraria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gl-ES" b="1" dirty="0" smtClean="0">
                <a:solidFill>
                  <a:srgbClr val="7030A0"/>
                </a:solidFill>
              </a:rPr>
              <a:t>Novos sistemas de cultivo</a:t>
            </a:r>
          </a:p>
          <a:p>
            <a:pPr lvl="1"/>
            <a:r>
              <a:rPr lang="gl-ES" dirty="0" smtClean="0">
                <a:solidFill>
                  <a:srgbClr val="00B050"/>
                </a:solidFill>
              </a:rPr>
              <a:t>Eliminación do barbeito</a:t>
            </a:r>
            <a:r>
              <a:rPr lang="gl-ES" dirty="0" smtClean="0"/>
              <a:t>: alternancia de plantas </a:t>
            </a:r>
            <a:r>
              <a:rPr lang="gl-ES" dirty="0" err="1" smtClean="0"/>
              <a:t>forraxeiras-tubérculos</a:t>
            </a:r>
            <a:r>
              <a:rPr lang="gl-ES" dirty="0" smtClean="0"/>
              <a:t> cereais. </a:t>
            </a:r>
            <a:r>
              <a:rPr lang="gl-ES" dirty="0" smtClean="0">
                <a:solidFill>
                  <a:srgbClr val="00B050"/>
                </a:solidFill>
              </a:rPr>
              <a:t>Sistema </a:t>
            </a:r>
            <a:r>
              <a:rPr lang="gl-ES" dirty="0" err="1" smtClean="0">
                <a:solidFill>
                  <a:srgbClr val="00B050"/>
                </a:solidFill>
              </a:rPr>
              <a:t>Norfolk</a:t>
            </a:r>
            <a:r>
              <a:rPr lang="gl-ES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gl-ES" dirty="0" smtClean="0"/>
              <a:t>Favorece a alimentación humana e do gando, así como a </a:t>
            </a:r>
            <a:r>
              <a:rPr lang="gl-ES" dirty="0" err="1" smtClean="0"/>
              <a:t>producción</a:t>
            </a:r>
            <a:r>
              <a:rPr lang="gl-ES" dirty="0" smtClean="0"/>
              <a:t> de fertilizantes.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Renovación técnica</a:t>
            </a:r>
          </a:p>
          <a:p>
            <a:pPr lvl="1"/>
            <a:r>
              <a:rPr lang="gl-ES" dirty="0" smtClean="0"/>
              <a:t>Utilización do </a:t>
            </a:r>
            <a:r>
              <a:rPr lang="gl-ES" dirty="0" smtClean="0">
                <a:solidFill>
                  <a:srgbClr val="00B050"/>
                </a:solidFill>
              </a:rPr>
              <a:t>ferro</a:t>
            </a:r>
            <a:r>
              <a:rPr lang="gl-ES" dirty="0" smtClean="0"/>
              <a:t> nas ferramentas</a:t>
            </a:r>
          </a:p>
          <a:p>
            <a:pPr lvl="1"/>
            <a:r>
              <a:rPr lang="gl-ES" dirty="0" smtClean="0"/>
              <a:t>Novos arados, segadoras e malladoras</a:t>
            </a:r>
          </a:p>
          <a:p>
            <a:pPr lvl="1"/>
            <a:r>
              <a:rPr lang="gl-ES" dirty="0" smtClean="0"/>
              <a:t>S. XIX: introdución da </a:t>
            </a:r>
            <a:r>
              <a:rPr lang="gl-ES" dirty="0" smtClean="0">
                <a:solidFill>
                  <a:srgbClr val="00B050"/>
                </a:solidFill>
              </a:rPr>
              <a:t>máquina de vapor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Especialización agraria e incremento dos rendemento</a:t>
            </a:r>
            <a:r>
              <a:rPr lang="gl-ES" dirty="0" smtClean="0"/>
              <a:t>s</a:t>
            </a:r>
          </a:p>
          <a:p>
            <a:pPr lvl="1"/>
            <a:r>
              <a:rPr lang="gl-ES" dirty="0" smtClean="0"/>
              <a:t>Paso da autosuficiencia e </a:t>
            </a:r>
            <a:r>
              <a:rPr lang="gl-ES" dirty="0" err="1" smtClean="0"/>
              <a:t>policultivo</a:t>
            </a:r>
            <a:r>
              <a:rPr lang="gl-ES" dirty="0" smtClean="0"/>
              <a:t> á </a:t>
            </a:r>
            <a:r>
              <a:rPr lang="gl-ES" dirty="0" smtClean="0">
                <a:solidFill>
                  <a:srgbClr val="00B050"/>
                </a:solidFill>
              </a:rPr>
              <a:t>agricultura especializada e comercial</a:t>
            </a:r>
          </a:p>
          <a:p>
            <a:pPr lvl="1"/>
            <a:r>
              <a:rPr lang="gl-ES" dirty="0" smtClean="0"/>
              <a:t>Aumento dos rendementos pola utilización de máquinas, novos </a:t>
            </a:r>
            <a:endParaRPr lang="gl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 revolución agraria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gl-ES" dirty="0" smtClean="0"/>
              <a:t>selección de especies, extensión do regadío, crecemento da gandería,…</a:t>
            </a:r>
          </a:p>
          <a:p>
            <a:pPr lvl="1"/>
            <a:r>
              <a:rPr lang="gl-ES" dirty="0" smtClean="0"/>
              <a:t>Crecemento da poboación: </a:t>
            </a:r>
            <a:r>
              <a:rPr lang="gl-ES" b="1" u="sng" dirty="0" smtClean="0">
                <a:solidFill>
                  <a:srgbClr val="00B050"/>
                </a:solidFill>
              </a:rPr>
              <a:t>revolución demográfica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Cambios do réxime de propiedade da terra</a:t>
            </a:r>
          </a:p>
          <a:p>
            <a:pPr lvl="1"/>
            <a:r>
              <a:rPr lang="gl-ES" dirty="0" smtClean="0"/>
              <a:t>Desaparecen as terras comunais e convértense en privadas (leis de cerramento en Inglaterra).</a:t>
            </a:r>
          </a:p>
          <a:p>
            <a:pPr lvl="1"/>
            <a:r>
              <a:rPr lang="gl-ES" dirty="0" smtClean="0"/>
              <a:t>Moitos campesiños convértense en </a:t>
            </a:r>
            <a:r>
              <a:rPr lang="gl-ES" dirty="0" smtClean="0">
                <a:solidFill>
                  <a:srgbClr val="00B050"/>
                </a:solidFill>
              </a:rPr>
              <a:t>xornaleiros</a:t>
            </a:r>
            <a:r>
              <a:rPr lang="gl-ES" dirty="0" smtClean="0"/>
              <a:t> cun salario</a:t>
            </a:r>
          </a:p>
          <a:p>
            <a:pPr lvl="1"/>
            <a:r>
              <a:rPr lang="gl-ES" dirty="0" smtClean="0"/>
              <a:t>Foron eliminadas as cargas feudais sobre as terras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Cambio na mentalidade dos propietarios</a:t>
            </a:r>
          </a:p>
          <a:p>
            <a:pPr lvl="1"/>
            <a:r>
              <a:rPr lang="gl-ES" dirty="0" smtClean="0"/>
              <a:t>A terra convértese nunha </a:t>
            </a:r>
            <a:r>
              <a:rPr lang="gl-ES" dirty="0" smtClean="0">
                <a:solidFill>
                  <a:srgbClr val="00B050"/>
                </a:solidFill>
              </a:rPr>
              <a:t>fonte de beneficios </a:t>
            </a:r>
            <a:r>
              <a:rPr lang="gl-ES" dirty="0" smtClean="0"/>
              <a:t>fronte o sistema </a:t>
            </a:r>
            <a:r>
              <a:rPr lang="gl-ES" dirty="0" err="1" smtClean="0"/>
              <a:t>rendista</a:t>
            </a:r>
            <a:r>
              <a:rPr lang="gl-ES" dirty="0" smtClean="0"/>
              <a:t> do Antigo Réxime.</a:t>
            </a:r>
            <a:endParaRPr lang="gl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1º Revolución Industrial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gl-ES" dirty="0" smtClean="0"/>
              <a:t>Orixe: </a:t>
            </a:r>
            <a:r>
              <a:rPr lang="gl-ES" dirty="0" smtClean="0">
                <a:solidFill>
                  <a:srgbClr val="92D050"/>
                </a:solidFill>
              </a:rPr>
              <a:t>Inglaterra</a:t>
            </a:r>
            <a:r>
              <a:rPr lang="gl-ES" dirty="0" smtClean="0"/>
              <a:t>, </a:t>
            </a:r>
            <a:r>
              <a:rPr lang="gl-ES" dirty="0" err="1" smtClean="0"/>
              <a:t>med</a:t>
            </a:r>
            <a:r>
              <a:rPr lang="gl-ES" dirty="0" smtClean="0"/>
              <a:t>. do século XVIII-1860/1870</a:t>
            </a:r>
          </a:p>
          <a:p>
            <a:r>
              <a:rPr lang="gl-ES" dirty="0" smtClean="0"/>
              <a:t>Espallamento a algunhas zonas europeas:Bélxica, Prusia, Francia, Cataluña,…</a:t>
            </a:r>
          </a:p>
          <a:p>
            <a:r>
              <a:rPr lang="gl-ES" b="1" dirty="0" smtClean="0">
                <a:solidFill>
                  <a:srgbClr val="7030A0"/>
                </a:solidFill>
              </a:rPr>
              <a:t>Características:</a:t>
            </a:r>
          </a:p>
          <a:p>
            <a:pPr lvl="1"/>
            <a:r>
              <a:rPr lang="gl-ES" dirty="0" smtClean="0"/>
              <a:t>Máquinas cada vez máis complexas</a:t>
            </a:r>
          </a:p>
          <a:p>
            <a:pPr lvl="1"/>
            <a:r>
              <a:rPr lang="gl-ES" dirty="0" smtClean="0"/>
              <a:t>Descubrimento da </a:t>
            </a:r>
            <a:r>
              <a:rPr lang="gl-ES" dirty="0" smtClean="0">
                <a:solidFill>
                  <a:srgbClr val="00B050"/>
                </a:solidFill>
              </a:rPr>
              <a:t>máquina de vapor </a:t>
            </a:r>
            <a:r>
              <a:rPr lang="gl-ES" dirty="0" smtClean="0"/>
              <a:t>e utilización do </a:t>
            </a:r>
            <a:r>
              <a:rPr lang="gl-ES" dirty="0" smtClean="0">
                <a:solidFill>
                  <a:srgbClr val="00B050"/>
                </a:solidFill>
              </a:rPr>
              <a:t>carbón</a:t>
            </a:r>
            <a:r>
              <a:rPr lang="gl-ES" dirty="0" smtClean="0"/>
              <a:t> como fonte de enerxía</a:t>
            </a:r>
          </a:p>
          <a:p>
            <a:pPr lvl="1"/>
            <a:r>
              <a:rPr lang="gl-ES" dirty="0" smtClean="0"/>
              <a:t>Creación das </a:t>
            </a:r>
            <a:r>
              <a:rPr lang="gl-ES" dirty="0" smtClean="0">
                <a:solidFill>
                  <a:srgbClr val="00B050"/>
                </a:solidFill>
              </a:rPr>
              <a:t>fábricas, </a:t>
            </a:r>
            <a:r>
              <a:rPr lang="gl-ES" dirty="0" smtClean="0"/>
              <a:t>nas que se concentran máquinas e traballadores asalariados</a:t>
            </a:r>
          </a:p>
          <a:p>
            <a:pPr lvl="1"/>
            <a:r>
              <a:rPr lang="gl-ES" dirty="0" smtClean="0">
                <a:solidFill>
                  <a:srgbClr val="00B050"/>
                </a:solidFill>
              </a:rPr>
              <a:t>3 industrias fundamentais: téxtil, siderurxia e ferrocarril</a:t>
            </a:r>
          </a:p>
          <a:p>
            <a:pPr lvl="1"/>
            <a:endParaRPr lang="gl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Sectores punteiros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b="1" dirty="0" smtClean="0">
                <a:solidFill>
                  <a:srgbClr val="92D050"/>
                </a:solidFill>
              </a:rPr>
              <a:t>Industria do algodón</a:t>
            </a:r>
          </a:p>
          <a:p>
            <a:pPr lvl="1"/>
            <a:r>
              <a:rPr lang="gl-ES" dirty="0" smtClean="0"/>
              <a:t>1º industria mecanizada. Materia prima: algodón das colonias, fronte a la e o liño. Os talleres foron substituídos por fábricas, onde se concentran máquinas de </a:t>
            </a:r>
            <a:r>
              <a:rPr lang="gl-ES" dirty="0" err="1" smtClean="0"/>
              <a:t>fíar</a:t>
            </a:r>
            <a:r>
              <a:rPr lang="gl-ES" dirty="0" smtClean="0"/>
              <a:t>, tecer, tear mecánico, </a:t>
            </a:r>
            <a:r>
              <a:rPr lang="gl-ES" dirty="0" err="1" smtClean="0"/>
              <a:t>etc…</a:t>
            </a:r>
            <a:endParaRPr lang="gl-ES" dirty="0" smtClean="0"/>
          </a:p>
          <a:p>
            <a:r>
              <a:rPr lang="gl-ES" b="1" dirty="0" smtClean="0">
                <a:solidFill>
                  <a:srgbClr val="92D050"/>
                </a:solidFill>
              </a:rPr>
              <a:t>Industria </a:t>
            </a:r>
            <a:r>
              <a:rPr lang="gl-ES" b="1" dirty="0" err="1" smtClean="0">
                <a:solidFill>
                  <a:srgbClr val="92D050"/>
                </a:solidFill>
              </a:rPr>
              <a:t>siderometalúrxica</a:t>
            </a:r>
            <a:endParaRPr lang="gl-ES" b="1" dirty="0" smtClean="0">
              <a:solidFill>
                <a:srgbClr val="92D050"/>
              </a:solidFill>
            </a:endParaRPr>
          </a:p>
          <a:p>
            <a:pPr lvl="1"/>
            <a:r>
              <a:rPr lang="gl-ES" dirty="0" smtClean="0"/>
              <a:t>2º industria mecanizada. Emprego do carbón para fundir o mineral nos altos fornos.</a:t>
            </a:r>
          </a:p>
          <a:p>
            <a:pPr lvl="1"/>
            <a:r>
              <a:rPr lang="gl-ES" dirty="0" smtClean="0"/>
              <a:t>Subministro ó ferrocarril, a agricultura e a vida cotiá.</a:t>
            </a:r>
          </a:p>
          <a:p>
            <a:r>
              <a:rPr lang="gl-ES" b="1" dirty="0" smtClean="0">
                <a:solidFill>
                  <a:srgbClr val="92D050"/>
                </a:solidFill>
              </a:rPr>
              <a:t>Ferrocarril</a:t>
            </a:r>
          </a:p>
          <a:p>
            <a:pPr lvl="1"/>
            <a:r>
              <a:rPr lang="gl-ES" dirty="0" smtClean="0"/>
              <a:t>1 liña ferroviaria: </a:t>
            </a:r>
            <a:r>
              <a:rPr lang="gl-ES" dirty="0" err="1" smtClean="0"/>
              <a:t>Manchester-Liverpool</a:t>
            </a:r>
            <a:r>
              <a:rPr lang="gl-ES" dirty="0" smtClean="0"/>
              <a:t> (1825)</a:t>
            </a:r>
          </a:p>
          <a:p>
            <a:pPr lvl="1"/>
            <a:r>
              <a:rPr lang="gl-ES" dirty="0" smtClean="0"/>
              <a:t>Enorme desenvolvemento das liñas </a:t>
            </a:r>
            <a:r>
              <a:rPr lang="gl-ES" smtClean="0"/>
              <a:t>no período 1830-1880</a:t>
            </a:r>
            <a:endParaRPr lang="gl-ES" dirty="0" smtClean="0"/>
          </a:p>
          <a:p>
            <a:pPr lvl="1"/>
            <a:endParaRPr lang="gl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gl-ES" b="1" dirty="0" smtClean="0">
                <a:solidFill>
                  <a:srgbClr val="002060"/>
                </a:solidFill>
              </a:rPr>
              <a:t>Liberalismo democrático</a:t>
            </a:r>
            <a:r>
              <a:rPr lang="gl-ES" dirty="0" smtClean="0"/>
              <a:t>: defende a participación política de tódolos cidadáns, independente do seu nivel de renda ou situación social </a:t>
            </a:r>
            <a:r>
              <a:rPr lang="gl-ES" i="1" dirty="0" smtClean="0">
                <a:solidFill>
                  <a:srgbClr val="002060"/>
                </a:solidFill>
              </a:rPr>
              <a:t>(sufraxio universal</a:t>
            </a:r>
            <a:r>
              <a:rPr lang="gl-ES" dirty="0" smtClean="0"/>
              <a:t>)</a:t>
            </a:r>
          </a:p>
          <a:p>
            <a:pPr lvl="2"/>
            <a:r>
              <a:rPr lang="gl-ES" dirty="0" smtClean="0"/>
              <a:t>Excluídas as mulleres de todos estes procesos</a:t>
            </a:r>
          </a:p>
          <a:p>
            <a:pPr lvl="2"/>
            <a:endParaRPr lang="gl-ES" dirty="0" smtClean="0"/>
          </a:p>
          <a:p>
            <a:pPr lvl="2">
              <a:buNone/>
            </a:pPr>
            <a:r>
              <a:rPr lang="gl-ES" sz="3500" dirty="0" smtClean="0">
                <a:solidFill>
                  <a:srgbClr val="002060"/>
                </a:solidFill>
              </a:rPr>
              <a:t>Principios  do Liberalismo: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/>
              <a:t>O </a:t>
            </a:r>
            <a:r>
              <a:rPr lang="gl-ES" dirty="0" smtClean="0">
                <a:solidFill>
                  <a:srgbClr val="002060"/>
                </a:solidFill>
              </a:rPr>
              <a:t>individuo </a:t>
            </a:r>
            <a:r>
              <a:rPr lang="gl-ES" dirty="0" smtClean="0"/>
              <a:t>como base do sistema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Dereitos e liberdades individuais </a:t>
            </a:r>
            <a:r>
              <a:rPr lang="gl-ES" dirty="0" smtClean="0"/>
              <a:t>que son inalienables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Propiedade individual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Liberdade de mercado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Igualdade ante a lei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Participación política </a:t>
            </a:r>
            <a:r>
              <a:rPr lang="gl-ES" dirty="0" smtClean="0"/>
              <a:t>mediante o sufraxio</a:t>
            </a:r>
          </a:p>
          <a:p>
            <a:pPr lvl="2">
              <a:buFont typeface="Wingdings" pitchFamily="2" charset="2"/>
              <a:buChar char="q"/>
            </a:pPr>
            <a:endParaRPr lang="gl-ES" dirty="0" smtClean="0"/>
          </a:p>
          <a:p>
            <a:pPr lvl="2">
              <a:buNone/>
            </a:pPr>
            <a:endParaRPr lang="gl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kalipedia.com/kalipediamedia/historia/media/200707/17/hisuniversal/20070717klphisuni_84.Ges.S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5184576" cy="4944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/>
          </a:p>
        </p:txBody>
      </p:sp>
      <p:pic>
        <p:nvPicPr>
          <p:cNvPr id="1026" name="Picture 2" descr="http://4.bp.blogspot.com/-gEZJ8pOlOqU/TcdH0O6PAQI/AAAAAAAAAC0/_vCe5VOw9fc/s1600/trece+colonia+de+norteam%25C3%25A9ric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5062"/>
            <a:ext cx="7954564" cy="6132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ais-global.com.ar/mapas/images/formacionterritorialeeu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128792" cy="4990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Soberanía nacional (concepto de nación)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Separación de poderes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Existencia dunha Constitución ou Lei suprema , onde se recollen dereitos, liberdades e as bases políticas do sistema)</a:t>
            </a:r>
          </a:p>
          <a:p>
            <a:pPr lvl="2">
              <a:buFont typeface="Wingdings" pitchFamily="2" charset="2"/>
              <a:buChar char="ü"/>
            </a:pPr>
            <a:r>
              <a:rPr lang="gl-ES" dirty="0" smtClean="0">
                <a:solidFill>
                  <a:srgbClr val="002060"/>
                </a:solidFill>
              </a:rPr>
              <a:t>Estado de Dereito (supeditación de tódalas institucións ás leis vixentes)</a:t>
            </a:r>
          </a:p>
          <a:p>
            <a:pPr lvl="2">
              <a:buNone/>
            </a:pPr>
            <a:endParaRPr lang="gl-ES" dirty="0" smtClean="0"/>
          </a:p>
          <a:p>
            <a:pPr lvl="2">
              <a:buNone/>
            </a:pPr>
            <a:r>
              <a:rPr lang="gl-ES" sz="3200" b="1" dirty="0" smtClean="0">
                <a:solidFill>
                  <a:srgbClr val="002060"/>
                </a:solidFill>
              </a:rPr>
              <a:t>INDEPENDENCIA E REVOLUCIÓN EN EEUU</a:t>
            </a:r>
          </a:p>
          <a:p>
            <a:pPr lvl="2">
              <a:buFont typeface="Wingdings" pitchFamily="2" charset="2"/>
              <a:buChar char="q"/>
            </a:pPr>
            <a:r>
              <a:rPr lang="gl-ES" u="sng" dirty="0" smtClean="0">
                <a:solidFill>
                  <a:srgbClr val="002060"/>
                </a:solidFill>
              </a:rPr>
              <a:t>Concepto de revolución</a:t>
            </a:r>
            <a:r>
              <a:rPr lang="gl-ES" dirty="0" smtClean="0"/>
              <a:t>: cambio rápido, incluso violento, que supón a transformación radical do sistema político.</a:t>
            </a:r>
          </a:p>
          <a:p>
            <a:pPr lvl="2">
              <a:buFont typeface="Wingdings" pitchFamily="2" charset="2"/>
              <a:buChar char="q"/>
            </a:pPr>
            <a:r>
              <a:rPr lang="gl-ES" dirty="0" smtClean="0"/>
              <a:t>Primeiros movementos políticos: </a:t>
            </a:r>
            <a:r>
              <a:rPr lang="gl-ES" i="1" dirty="0" smtClean="0">
                <a:solidFill>
                  <a:srgbClr val="002060"/>
                </a:solidFill>
              </a:rPr>
              <a:t>finais do século XVIII en EEUU e Francia</a:t>
            </a:r>
          </a:p>
          <a:p>
            <a:pPr lvl="2">
              <a:buFont typeface="Wingdings" pitchFamily="2" charset="2"/>
              <a:buChar char="q"/>
            </a:pPr>
            <a:r>
              <a:rPr lang="gl-ES" i="1" dirty="0" smtClean="0">
                <a:solidFill>
                  <a:srgbClr val="002060"/>
                </a:solidFill>
              </a:rPr>
              <a:t>Sucesivas ondas revolucionarias entre 1775 e 1848 en toda Europa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dirty="0" smtClean="0"/>
              <a:t>Causas da rebelión e declaración de independencia de EEUU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Colonos ingleses que establecen as </a:t>
            </a:r>
            <a:r>
              <a:rPr lang="gl-ES" b="1" dirty="0" smtClean="0">
                <a:solidFill>
                  <a:srgbClr val="002060"/>
                </a:solidFill>
              </a:rPr>
              <a:t>13 colonias </a:t>
            </a:r>
            <a:r>
              <a:rPr lang="gl-ES" dirty="0" smtClean="0"/>
              <a:t>desde principios do s.XVII, cun certo grado de autogoberno. </a:t>
            </a:r>
            <a:r>
              <a:rPr lang="gl-ES" b="1" dirty="0" smtClean="0">
                <a:solidFill>
                  <a:srgbClr val="002060"/>
                </a:solidFill>
              </a:rPr>
              <a:t>Diferenzas non estamentais, senón raciais </a:t>
            </a:r>
            <a:r>
              <a:rPr lang="gl-ES" dirty="0" smtClean="0"/>
              <a:t>(poboación </a:t>
            </a:r>
            <a:r>
              <a:rPr lang="gl-ES" dirty="0" err="1" smtClean="0"/>
              <a:t>branca-negra</a:t>
            </a:r>
            <a:r>
              <a:rPr lang="gl-ES" dirty="0" smtClean="0"/>
              <a:t>)</a:t>
            </a:r>
          </a:p>
          <a:p>
            <a:r>
              <a:rPr lang="gl-ES" b="1" dirty="0" smtClean="0">
                <a:solidFill>
                  <a:srgbClr val="002060"/>
                </a:solidFill>
              </a:rPr>
              <a:t>Causa</a:t>
            </a:r>
            <a:r>
              <a:rPr lang="gl-ES" dirty="0" smtClean="0"/>
              <a:t> da revolución fundamentalmente </a:t>
            </a:r>
            <a:r>
              <a:rPr lang="gl-ES" b="1" dirty="0" smtClean="0">
                <a:solidFill>
                  <a:srgbClr val="002060"/>
                </a:solidFill>
              </a:rPr>
              <a:t>política</a:t>
            </a:r>
            <a:r>
              <a:rPr lang="gl-ES" dirty="0" smtClean="0"/>
              <a:t>: pagan impostos e non teñen representantes no Parlamento inglés. Influenza das ideas ilustradas.</a:t>
            </a:r>
          </a:p>
          <a:p>
            <a:r>
              <a:rPr lang="gl-ES" dirty="0" smtClean="0"/>
              <a:t>1775: inicio das hostilidades contra Inglaterra.</a:t>
            </a:r>
          </a:p>
          <a:p>
            <a:r>
              <a:rPr lang="gl-ES" b="1" dirty="0" smtClean="0">
                <a:solidFill>
                  <a:srgbClr val="002060"/>
                </a:solidFill>
              </a:rPr>
              <a:t>1776: Declaración de Independencia redactada por Tomas </a:t>
            </a:r>
            <a:r>
              <a:rPr lang="gl-ES" b="1" dirty="0" err="1" smtClean="0">
                <a:solidFill>
                  <a:srgbClr val="002060"/>
                </a:solidFill>
              </a:rPr>
              <a:t>Jefferson</a:t>
            </a:r>
            <a:r>
              <a:rPr lang="gl-ES" b="1" dirty="0" smtClean="0">
                <a:solidFill>
                  <a:srgbClr val="002060"/>
                </a:solidFill>
              </a:rPr>
              <a:t>. Nacemento dos EEUU de América.</a:t>
            </a:r>
          </a:p>
          <a:p>
            <a:pPr>
              <a:buNone/>
            </a:pPr>
            <a:r>
              <a:rPr lang="gl-ES" b="1" dirty="0" smtClean="0">
                <a:solidFill>
                  <a:srgbClr val="002060"/>
                </a:solidFill>
              </a:rPr>
              <a:t>	Declaración de dereitos de Virxinia, adoptada polos demais estados.</a:t>
            </a:r>
          </a:p>
          <a:p>
            <a:endParaRPr lang="gl-ES" dirty="0" smtClean="0"/>
          </a:p>
          <a:p>
            <a:endParaRPr lang="gl-ES" dirty="0" smtClean="0"/>
          </a:p>
          <a:p>
            <a:endParaRPr lang="gl-ES" dirty="0" smtClean="0"/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Nacemento dos EEUU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l-ES" b="1" dirty="0" smtClean="0">
                <a:solidFill>
                  <a:srgbClr val="00B050"/>
                </a:solidFill>
              </a:rPr>
              <a:t>Creación por primeira vez dun sistema político liberal </a:t>
            </a:r>
            <a:r>
              <a:rPr lang="gl-ES" dirty="0" smtClean="0"/>
              <a:t>baseado nunha serie de principios:</a:t>
            </a:r>
          </a:p>
          <a:p>
            <a:pPr lvl="1"/>
            <a:r>
              <a:rPr lang="gl-ES" b="1" dirty="0" smtClean="0">
                <a:solidFill>
                  <a:srgbClr val="002060"/>
                </a:solidFill>
              </a:rPr>
              <a:t>Recoñecemento de que os cidadáns teñen unha serie de dereitos inalienables (Declaración de Dereitos)</a:t>
            </a:r>
            <a:r>
              <a:rPr lang="gl-ES" dirty="0" smtClean="0"/>
              <a:t>:</a:t>
            </a:r>
          </a:p>
          <a:p>
            <a:pPr lvl="2"/>
            <a:r>
              <a:rPr lang="gl-ES" dirty="0" smtClean="0"/>
              <a:t>O poder reside nos cidadáns que elixen ós seus representantes mediante sufraxio</a:t>
            </a:r>
          </a:p>
          <a:p>
            <a:pPr lvl="2"/>
            <a:r>
              <a:rPr lang="gl-ES" dirty="0" smtClean="0"/>
              <a:t>Igualdade xurídica de tódolos homes</a:t>
            </a:r>
          </a:p>
          <a:p>
            <a:pPr lvl="2"/>
            <a:r>
              <a:rPr lang="gl-ES" dirty="0" smtClean="0"/>
              <a:t>Liberdades que son inalienables</a:t>
            </a:r>
          </a:p>
          <a:p>
            <a:pPr lvl="3"/>
            <a:r>
              <a:rPr lang="gl-ES" i="1" dirty="0" smtClean="0"/>
              <a:t>Destes dereitos quedaba excluída a poboación negra</a:t>
            </a:r>
          </a:p>
          <a:p>
            <a:pPr lvl="1"/>
            <a:endParaRPr lang="gl-ES" dirty="0" smtClean="0"/>
          </a:p>
          <a:p>
            <a:pPr lvl="1"/>
            <a:r>
              <a:rPr lang="gl-ES" b="1" dirty="0" smtClean="0">
                <a:solidFill>
                  <a:srgbClr val="002060"/>
                </a:solidFill>
              </a:rPr>
              <a:t>Redacción dunha constitución, que reflicte a separación de poderes.(1787)</a:t>
            </a:r>
          </a:p>
          <a:p>
            <a:pPr lvl="3">
              <a:buNone/>
            </a:pPr>
            <a:endParaRPr lang="gl-ES" dirty="0" smtClean="0"/>
          </a:p>
          <a:p>
            <a:pPr lvl="1"/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657</TotalTime>
  <Words>1760</Words>
  <Application>Microsoft Office PowerPoint</Application>
  <PresentationFormat>Presentación en pantalla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Intermedio</vt:lpstr>
      <vt:lpstr>As revolucións burguesas</vt:lpstr>
      <vt:lpstr>O liberalismo</vt:lpstr>
      <vt:lpstr>Diapositiva 3</vt:lpstr>
      <vt:lpstr>Diapositiva 4</vt:lpstr>
      <vt:lpstr>Diapositiva 5</vt:lpstr>
      <vt:lpstr>Diapositiva 6</vt:lpstr>
      <vt:lpstr>Diapositiva 7</vt:lpstr>
      <vt:lpstr>Causas da rebelión e declaración de independencia de EEUU</vt:lpstr>
      <vt:lpstr>Nacemento dos EEUU</vt:lpstr>
      <vt:lpstr>Nacemento dos EEUU</vt:lpstr>
      <vt:lpstr>A Revolución Francesa – Inicios (1789)</vt:lpstr>
      <vt:lpstr>1.Inicio da Revolución - 1789</vt:lpstr>
      <vt:lpstr>2.Monarquía Constitucional (1789-1792). Fin do Antigo Réxime</vt:lpstr>
      <vt:lpstr>3.Asemblea Lexislativa</vt:lpstr>
      <vt:lpstr>4.Convención (1792-1794)</vt:lpstr>
      <vt:lpstr>5.Directorio(1795-1799), Consulado(1799-1804) e Imperio (1804-1815)</vt:lpstr>
      <vt:lpstr>NAPOLEÓN BONAPARTE</vt:lpstr>
      <vt:lpstr>A crise do antigo réxime en España (1808-1814)</vt:lpstr>
      <vt:lpstr>A crise do antigo réxime en España (1808-1814)</vt:lpstr>
      <vt:lpstr>A crise do antigo réxime en España (1808-1814)</vt:lpstr>
      <vt:lpstr>A revolución agraria</vt:lpstr>
      <vt:lpstr>A revolución agraria</vt:lpstr>
      <vt:lpstr>1º Revolución Industrial</vt:lpstr>
      <vt:lpstr>Sectores punteiros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revolucións burguesas</dc:title>
  <dc:creator>meaño</dc:creator>
  <cp:lastModifiedBy>meaño</cp:lastModifiedBy>
  <cp:revision>73</cp:revision>
  <dcterms:created xsi:type="dcterms:W3CDTF">2011-10-20T16:13:38Z</dcterms:created>
  <dcterms:modified xsi:type="dcterms:W3CDTF">2011-11-22T09:23:39Z</dcterms:modified>
</cp:coreProperties>
</file>