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A05A3-14D9-44A5-B768-02F08550772E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2B4624-7341-43E5-B4B2-09A70E7847B3}">
      <dgm:prSet phldrT="[Texto]" custT="1"/>
      <dgm:spPr>
        <a:solidFill>
          <a:schemeClr val="accent3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es-ES_tradnl" sz="1800" b="1" dirty="0"/>
            <a:t>Criterios de segmentación del mercado</a:t>
          </a:r>
          <a:endParaRPr lang="es-ES" sz="1800" b="1" dirty="0"/>
        </a:p>
      </dgm:t>
    </dgm:pt>
    <dgm:pt modelId="{B5847ABE-AF46-483D-BCB2-95A0C15A9DB6}" type="parTrans" cxnId="{7150E0E6-08C4-4382-A9AB-091C87EB90E5}">
      <dgm:prSet/>
      <dgm:spPr/>
      <dgm:t>
        <a:bodyPr/>
        <a:lstStyle/>
        <a:p>
          <a:endParaRPr lang="es-ES"/>
        </a:p>
      </dgm:t>
    </dgm:pt>
    <dgm:pt modelId="{8EEDBB42-9CFE-4006-9F30-B7728819F50E}" type="sibTrans" cxnId="{7150E0E6-08C4-4382-A9AB-091C87EB90E5}">
      <dgm:prSet/>
      <dgm:spPr/>
      <dgm:t>
        <a:bodyPr/>
        <a:lstStyle/>
        <a:p>
          <a:endParaRPr lang="es-ES"/>
        </a:p>
      </dgm:t>
    </dgm:pt>
    <dgm:pt modelId="{6F43B42A-71AC-474D-85DD-AE1BDDBD8C68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Geográficos</a:t>
          </a:r>
          <a:endParaRPr lang="es-ES" sz="2000" b="1" dirty="0">
            <a:solidFill>
              <a:schemeClr val="tx2"/>
            </a:solidFill>
          </a:endParaRPr>
        </a:p>
      </dgm:t>
    </dgm:pt>
    <dgm:pt modelId="{30EFEDF0-9914-448A-956B-0DAC7DF97A4A}" type="parTrans" cxnId="{23600551-2706-4BB0-8AB3-5F63980DF5FE}">
      <dgm:prSet/>
      <dgm:spPr/>
      <dgm:t>
        <a:bodyPr/>
        <a:lstStyle/>
        <a:p>
          <a:endParaRPr lang="es-ES"/>
        </a:p>
      </dgm:t>
    </dgm:pt>
    <dgm:pt modelId="{BA93C95D-0012-4D1C-959A-C3D690C8C7B3}" type="sibTrans" cxnId="{23600551-2706-4BB0-8AB3-5F63980DF5FE}">
      <dgm:prSet/>
      <dgm:spPr/>
      <dgm:t>
        <a:bodyPr/>
        <a:lstStyle/>
        <a:p>
          <a:endParaRPr lang="es-ES"/>
        </a:p>
      </dgm:t>
    </dgm:pt>
    <dgm:pt modelId="{2B6E8293-BED0-4F3F-8FBA-F6F96FA7E5C6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Demográficos</a:t>
          </a:r>
        </a:p>
      </dgm:t>
    </dgm:pt>
    <dgm:pt modelId="{67867E74-FD39-41D3-814F-04575D7A2BF4}" type="parTrans" cxnId="{A6475787-836F-4454-80BD-9C2926A4C24A}">
      <dgm:prSet/>
      <dgm:spPr/>
      <dgm:t>
        <a:bodyPr/>
        <a:lstStyle/>
        <a:p>
          <a:endParaRPr lang="es-ES"/>
        </a:p>
      </dgm:t>
    </dgm:pt>
    <dgm:pt modelId="{395664F9-63A3-41E6-9FE2-2E43622DD4E4}" type="sibTrans" cxnId="{A6475787-836F-4454-80BD-9C2926A4C24A}">
      <dgm:prSet/>
      <dgm:spPr/>
      <dgm:t>
        <a:bodyPr/>
        <a:lstStyle/>
        <a:p>
          <a:endParaRPr lang="es-ES"/>
        </a:p>
      </dgm:t>
    </dgm:pt>
    <dgm:pt modelId="{ED08D634-BC50-477C-BD9D-0C4552AD2BB4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Económicos</a:t>
          </a:r>
          <a:endParaRPr lang="es-ES" sz="2000" b="1" dirty="0">
            <a:solidFill>
              <a:schemeClr val="tx2"/>
            </a:solidFill>
          </a:endParaRPr>
        </a:p>
      </dgm:t>
    </dgm:pt>
    <dgm:pt modelId="{FC82DE27-753B-45E7-86A1-2AC6C2601B4F}" type="parTrans" cxnId="{27288744-A2CE-44EA-8A63-1D258249BA43}">
      <dgm:prSet/>
      <dgm:spPr/>
      <dgm:t>
        <a:bodyPr/>
        <a:lstStyle/>
        <a:p>
          <a:endParaRPr lang="es-ES"/>
        </a:p>
      </dgm:t>
    </dgm:pt>
    <dgm:pt modelId="{7B7FC7B1-D33A-447D-B605-5B146965A05F}" type="sibTrans" cxnId="{27288744-A2CE-44EA-8A63-1D258249BA43}">
      <dgm:prSet/>
      <dgm:spPr/>
      <dgm:t>
        <a:bodyPr/>
        <a:lstStyle/>
        <a:p>
          <a:endParaRPr lang="es-ES"/>
        </a:p>
      </dgm:t>
    </dgm:pt>
    <dgm:pt modelId="{A77E5D3E-9064-4B58-8259-2D8B61C6F2FD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Profesión</a:t>
          </a:r>
          <a:endParaRPr lang="es-ES" sz="2000" b="1" dirty="0">
            <a:solidFill>
              <a:schemeClr val="tx2"/>
            </a:solidFill>
          </a:endParaRPr>
        </a:p>
      </dgm:t>
    </dgm:pt>
    <dgm:pt modelId="{0C39793F-CA49-4362-A21D-F5C1FDD2203D}" type="parTrans" cxnId="{A9907DBF-B601-49CE-97E8-051C16024280}">
      <dgm:prSet/>
      <dgm:spPr/>
      <dgm:t>
        <a:bodyPr/>
        <a:lstStyle/>
        <a:p>
          <a:endParaRPr lang="es-ES"/>
        </a:p>
      </dgm:t>
    </dgm:pt>
    <dgm:pt modelId="{5E7ED7AA-5B60-48C9-91F9-C94F9F27592E}" type="sibTrans" cxnId="{A9907DBF-B601-49CE-97E8-051C16024280}">
      <dgm:prSet/>
      <dgm:spPr/>
      <dgm:t>
        <a:bodyPr/>
        <a:lstStyle/>
        <a:p>
          <a:endParaRPr lang="es-ES"/>
        </a:p>
      </dgm:t>
    </dgm:pt>
    <dgm:pt modelId="{1ED62123-E3C1-400D-ABC1-5AC9D56D3D1B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Psicológicos</a:t>
          </a:r>
          <a:endParaRPr lang="es-ES" sz="2000" b="1" dirty="0">
            <a:solidFill>
              <a:schemeClr val="tx2"/>
            </a:solidFill>
          </a:endParaRPr>
        </a:p>
      </dgm:t>
    </dgm:pt>
    <dgm:pt modelId="{D52B87D4-DFD7-4626-AF0F-A02758A36CED}" type="parTrans" cxnId="{F7F2C522-67EA-4261-8DBD-2B748B12C1D9}">
      <dgm:prSet/>
      <dgm:spPr/>
      <dgm:t>
        <a:bodyPr/>
        <a:lstStyle/>
        <a:p>
          <a:endParaRPr lang="es-ES"/>
        </a:p>
      </dgm:t>
    </dgm:pt>
    <dgm:pt modelId="{3D07D0D6-737B-4A78-9CFB-102232CDC4C4}" type="sibTrans" cxnId="{F7F2C522-67EA-4261-8DBD-2B748B12C1D9}">
      <dgm:prSet/>
      <dgm:spPr/>
      <dgm:t>
        <a:bodyPr/>
        <a:lstStyle/>
        <a:p>
          <a:endParaRPr lang="es-ES"/>
        </a:p>
      </dgm:t>
    </dgm:pt>
    <dgm:pt modelId="{747FFA44-8EE2-4034-88D2-8B71A0A4AD9C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Gustos</a:t>
          </a:r>
          <a:endParaRPr lang="es-ES" sz="2000" b="1" dirty="0">
            <a:solidFill>
              <a:schemeClr val="tx2"/>
            </a:solidFill>
          </a:endParaRPr>
        </a:p>
      </dgm:t>
    </dgm:pt>
    <dgm:pt modelId="{7C87FDE8-E87D-471F-81CC-854A21960090}" type="parTrans" cxnId="{1474F5F1-9772-412C-A7AF-606385892162}">
      <dgm:prSet/>
      <dgm:spPr/>
      <dgm:t>
        <a:bodyPr/>
        <a:lstStyle/>
        <a:p>
          <a:endParaRPr lang="es-ES"/>
        </a:p>
      </dgm:t>
    </dgm:pt>
    <dgm:pt modelId="{53E308B8-2204-41C0-AE6D-E63551ED4A70}" type="sibTrans" cxnId="{1474F5F1-9772-412C-A7AF-606385892162}">
      <dgm:prSet/>
      <dgm:spPr/>
      <dgm:t>
        <a:bodyPr/>
        <a:lstStyle/>
        <a:p>
          <a:endParaRPr lang="es-ES"/>
        </a:p>
      </dgm:t>
    </dgm:pt>
    <dgm:pt modelId="{B434BC2F-67D7-4451-8103-F1390F2A89CC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Empresa</a:t>
          </a:r>
          <a:endParaRPr lang="es-ES" sz="2000" b="1" dirty="0">
            <a:solidFill>
              <a:schemeClr val="tx2"/>
            </a:solidFill>
          </a:endParaRPr>
        </a:p>
      </dgm:t>
    </dgm:pt>
    <dgm:pt modelId="{C163A023-C730-4CFA-B01D-E8B4B61C78C1}" type="parTrans" cxnId="{72C03771-B952-44D3-9B3F-377B346AE90E}">
      <dgm:prSet/>
      <dgm:spPr/>
      <dgm:t>
        <a:bodyPr/>
        <a:lstStyle/>
        <a:p>
          <a:endParaRPr lang="es-ES"/>
        </a:p>
      </dgm:t>
    </dgm:pt>
    <dgm:pt modelId="{3FF4F9C2-D5A9-498E-8D99-2ED7F2B0FD80}" type="sibTrans" cxnId="{72C03771-B952-44D3-9B3F-377B346AE90E}">
      <dgm:prSet/>
      <dgm:spPr/>
      <dgm:t>
        <a:bodyPr/>
        <a:lstStyle/>
        <a:p>
          <a:endParaRPr lang="es-ES"/>
        </a:p>
      </dgm:t>
    </dgm:pt>
    <dgm:pt modelId="{A39BE283-9FAD-47E6-AC51-206C1A91E69D}" type="pres">
      <dgm:prSet presAssocID="{A97A05A3-14D9-44A5-B768-02F08550772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439966-727C-4807-A236-D4E3CE9950C7}" type="pres">
      <dgm:prSet presAssocID="{A97A05A3-14D9-44A5-B768-02F08550772E}" presName="radial" presStyleCnt="0">
        <dgm:presLayoutVars>
          <dgm:animLvl val="ctr"/>
        </dgm:presLayoutVars>
      </dgm:prSet>
      <dgm:spPr/>
    </dgm:pt>
    <dgm:pt modelId="{25F7C319-B8D2-45BF-BAB3-3C04DE6DD803}" type="pres">
      <dgm:prSet presAssocID="{ED2B4624-7341-43E5-B4B2-09A70E7847B3}" presName="centerShape" presStyleLbl="vennNode1" presStyleIdx="0" presStyleCnt="8" custScaleX="166195" custScaleY="119040" custLinFactNeighborX="35" custLinFactNeighborY="-13084"/>
      <dgm:spPr/>
      <dgm:t>
        <a:bodyPr/>
        <a:lstStyle/>
        <a:p>
          <a:endParaRPr lang="es-ES"/>
        </a:p>
      </dgm:t>
    </dgm:pt>
    <dgm:pt modelId="{AF411819-B58E-4FD4-9EE5-2623AA8BBF37}" type="pres">
      <dgm:prSet presAssocID="{6F43B42A-71AC-474D-85DD-AE1BDDBD8C68}" presName="node" presStyleLbl="vennNode1" presStyleIdx="1" presStyleCnt="8" custScaleX="332390" custScaleY="72632" custRadScaleRad="96093" custRadScaleInc="3471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BAAAA9-52C2-4E91-A9A7-8B6AF296F61B}" type="pres">
      <dgm:prSet presAssocID="{2B6E8293-BED0-4F3F-8FBA-F6F96FA7E5C6}" presName="node" presStyleLbl="vennNode1" presStyleIdx="2" presStyleCnt="8" custScaleX="347124" custScaleY="72867" custRadScaleRad="243936" custRadScaleInc="293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D7EF66-2A05-47BB-A0C0-AE1BC7175C92}" type="pres">
      <dgm:prSet presAssocID="{ED08D634-BC50-477C-BD9D-0C4552AD2BB4}" presName="node" presStyleLbl="vennNode1" presStyleIdx="3" presStyleCnt="8" custScaleX="326373" custScaleY="72650" custRadScaleRad="257363" custRadScaleInc="-373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33F40E-2C7C-40F8-A97F-20A93F4CAC2C}" type="pres">
      <dgm:prSet presAssocID="{A77E5D3E-9064-4B58-8259-2D8B61C6F2FD}" presName="node" presStyleLbl="vennNode1" presStyleIdx="4" presStyleCnt="8" custScaleX="344848" custScaleY="75048" custRadScaleRad="230747" custRadScaleInc="-1050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B082E1-761D-4D66-8320-6722D39E1446}" type="pres">
      <dgm:prSet presAssocID="{1ED62123-E3C1-400D-ABC1-5AC9D56D3D1B}" presName="node" presStyleLbl="vennNode1" presStyleIdx="5" presStyleCnt="8" custScaleX="346942" custScaleY="74115" custRadScaleRad="235180" custRadScaleInc="1055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DBBD10-EC99-4CA3-9D68-0B12A955F2B6}" type="pres">
      <dgm:prSet presAssocID="{747FFA44-8EE2-4034-88D2-8B71A0A4AD9C}" presName="node" presStyleLbl="vennNode1" presStyleIdx="6" presStyleCnt="8" custScaleX="325861" custScaleY="80248" custRadScaleRad="257398" custRadScaleInc="417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33AB6C-90BF-4D69-BD96-FA6FF42757B5}" type="pres">
      <dgm:prSet presAssocID="{B434BC2F-67D7-4451-8103-F1390F2A89CC}" presName="node" presStyleLbl="vennNode1" presStyleIdx="7" presStyleCnt="8" custScaleX="303937" custScaleY="70433" custRadScaleRad="223747" custRadScaleInc="-201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779DDB1-BD8E-4879-A392-EED3DDF6B617}" type="presOf" srcId="{A77E5D3E-9064-4B58-8259-2D8B61C6F2FD}" destId="{5933F40E-2C7C-40F8-A97F-20A93F4CAC2C}" srcOrd="0" destOrd="0" presId="urn:microsoft.com/office/officeart/2005/8/layout/radial3"/>
    <dgm:cxn modelId="{23600551-2706-4BB0-8AB3-5F63980DF5FE}" srcId="{ED2B4624-7341-43E5-B4B2-09A70E7847B3}" destId="{6F43B42A-71AC-474D-85DD-AE1BDDBD8C68}" srcOrd="0" destOrd="0" parTransId="{30EFEDF0-9914-448A-956B-0DAC7DF97A4A}" sibTransId="{BA93C95D-0012-4D1C-959A-C3D690C8C7B3}"/>
    <dgm:cxn modelId="{01E4DDEB-EEE8-4000-91DA-77E169EDC67F}" type="presOf" srcId="{6F43B42A-71AC-474D-85DD-AE1BDDBD8C68}" destId="{AF411819-B58E-4FD4-9EE5-2623AA8BBF37}" srcOrd="0" destOrd="0" presId="urn:microsoft.com/office/officeart/2005/8/layout/radial3"/>
    <dgm:cxn modelId="{C40800D9-B570-4F77-95D1-4ABD431CC551}" type="presOf" srcId="{747FFA44-8EE2-4034-88D2-8B71A0A4AD9C}" destId="{01DBBD10-EC99-4CA3-9D68-0B12A955F2B6}" srcOrd="0" destOrd="0" presId="urn:microsoft.com/office/officeart/2005/8/layout/radial3"/>
    <dgm:cxn modelId="{A9907DBF-B601-49CE-97E8-051C16024280}" srcId="{ED2B4624-7341-43E5-B4B2-09A70E7847B3}" destId="{A77E5D3E-9064-4B58-8259-2D8B61C6F2FD}" srcOrd="3" destOrd="0" parTransId="{0C39793F-CA49-4362-A21D-F5C1FDD2203D}" sibTransId="{5E7ED7AA-5B60-48C9-91F9-C94F9F27592E}"/>
    <dgm:cxn modelId="{27288744-A2CE-44EA-8A63-1D258249BA43}" srcId="{ED2B4624-7341-43E5-B4B2-09A70E7847B3}" destId="{ED08D634-BC50-477C-BD9D-0C4552AD2BB4}" srcOrd="2" destOrd="0" parTransId="{FC82DE27-753B-45E7-86A1-2AC6C2601B4F}" sibTransId="{7B7FC7B1-D33A-447D-B605-5B146965A05F}"/>
    <dgm:cxn modelId="{1474F5F1-9772-412C-A7AF-606385892162}" srcId="{ED2B4624-7341-43E5-B4B2-09A70E7847B3}" destId="{747FFA44-8EE2-4034-88D2-8B71A0A4AD9C}" srcOrd="5" destOrd="0" parTransId="{7C87FDE8-E87D-471F-81CC-854A21960090}" sibTransId="{53E308B8-2204-41C0-AE6D-E63551ED4A70}"/>
    <dgm:cxn modelId="{43F5D733-53B6-4F4B-92E5-CB8C6DFF230D}" type="presOf" srcId="{ED2B4624-7341-43E5-B4B2-09A70E7847B3}" destId="{25F7C319-B8D2-45BF-BAB3-3C04DE6DD803}" srcOrd="0" destOrd="0" presId="urn:microsoft.com/office/officeart/2005/8/layout/radial3"/>
    <dgm:cxn modelId="{58EBB148-C8DD-4D3E-837F-141E5D38F81B}" type="presOf" srcId="{B434BC2F-67D7-4451-8103-F1390F2A89CC}" destId="{3A33AB6C-90BF-4D69-BD96-FA6FF42757B5}" srcOrd="0" destOrd="0" presId="urn:microsoft.com/office/officeart/2005/8/layout/radial3"/>
    <dgm:cxn modelId="{7150E0E6-08C4-4382-A9AB-091C87EB90E5}" srcId="{A97A05A3-14D9-44A5-B768-02F08550772E}" destId="{ED2B4624-7341-43E5-B4B2-09A70E7847B3}" srcOrd="0" destOrd="0" parTransId="{B5847ABE-AF46-483D-BCB2-95A0C15A9DB6}" sibTransId="{8EEDBB42-9CFE-4006-9F30-B7728819F50E}"/>
    <dgm:cxn modelId="{A6475787-836F-4454-80BD-9C2926A4C24A}" srcId="{ED2B4624-7341-43E5-B4B2-09A70E7847B3}" destId="{2B6E8293-BED0-4F3F-8FBA-F6F96FA7E5C6}" srcOrd="1" destOrd="0" parTransId="{67867E74-FD39-41D3-814F-04575D7A2BF4}" sibTransId="{395664F9-63A3-41E6-9FE2-2E43622DD4E4}"/>
    <dgm:cxn modelId="{F7F2C522-67EA-4261-8DBD-2B748B12C1D9}" srcId="{ED2B4624-7341-43E5-B4B2-09A70E7847B3}" destId="{1ED62123-E3C1-400D-ABC1-5AC9D56D3D1B}" srcOrd="4" destOrd="0" parTransId="{D52B87D4-DFD7-4626-AF0F-A02758A36CED}" sibTransId="{3D07D0D6-737B-4A78-9CFB-102232CDC4C4}"/>
    <dgm:cxn modelId="{EDFA4CC4-DC50-49B0-BBA9-67B3C502DC99}" type="presOf" srcId="{A97A05A3-14D9-44A5-B768-02F08550772E}" destId="{A39BE283-9FAD-47E6-AC51-206C1A91E69D}" srcOrd="0" destOrd="0" presId="urn:microsoft.com/office/officeart/2005/8/layout/radial3"/>
    <dgm:cxn modelId="{B507B9F0-8392-4CC4-8FBF-0126EB4368AC}" type="presOf" srcId="{1ED62123-E3C1-400D-ABC1-5AC9D56D3D1B}" destId="{9CB082E1-761D-4D66-8320-6722D39E1446}" srcOrd="0" destOrd="0" presId="urn:microsoft.com/office/officeart/2005/8/layout/radial3"/>
    <dgm:cxn modelId="{22A6D077-BF9E-44D3-AE1D-A7BAFF2E7E7F}" type="presOf" srcId="{2B6E8293-BED0-4F3F-8FBA-F6F96FA7E5C6}" destId="{E5BAAAA9-52C2-4E91-A9A7-8B6AF296F61B}" srcOrd="0" destOrd="0" presId="urn:microsoft.com/office/officeart/2005/8/layout/radial3"/>
    <dgm:cxn modelId="{1909E2CE-8B3C-40A3-9B8F-5E3A6F489532}" type="presOf" srcId="{ED08D634-BC50-477C-BD9D-0C4552AD2BB4}" destId="{42D7EF66-2A05-47BB-A0C0-AE1BC7175C92}" srcOrd="0" destOrd="0" presId="urn:microsoft.com/office/officeart/2005/8/layout/radial3"/>
    <dgm:cxn modelId="{72C03771-B952-44D3-9B3F-377B346AE90E}" srcId="{ED2B4624-7341-43E5-B4B2-09A70E7847B3}" destId="{B434BC2F-67D7-4451-8103-F1390F2A89CC}" srcOrd="6" destOrd="0" parTransId="{C163A023-C730-4CFA-B01D-E8B4B61C78C1}" sibTransId="{3FF4F9C2-D5A9-498E-8D99-2ED7F2B0FD80}"/>
    <dgm:cxn modelId="{E60A6B97-2F47-4418-9E76-86EA7959C8B4}" type="presParOf" srcId="{A39BE283-9FAD-47E6-AC51-206C1A91E69D}" destId="{EC439966-727C-4807-A236-D4E3CE9950C7}" srcOrd="0" destOrd="0" presId="urn:microsoft.com/office/officeart/2005/8/layout/radial3"/>
    <dgm:cxn modelId="{BFD519BC-0D79-4F2A-98B0-35408A618883}" type="presParOf" srcId="{EC439966-727C-4807-A236-D4E3CE9950C7}" destId="{25F7C319-B8D2-45BF-BAB3-3C04DE6DD803}" srcOrd="0" destOrd="0" presId="urn:microsoft.com/office/officeart/2005/8/layout/radial3"/>
    <dgm:cxn modelId="{7ECD48E5-4E04-46CC-86D4-725AFBE3DE79}" type="presParOf" srcId="{EC439966-727C-4807-A236-D4E3CE9950C7}" destId="{AF411819-B58E-4FD4-9EE5-2623AA8BBF37}" srcOrd="1" destOrd="0" presId="urn:microsoft.com/office/officeart/2005/8/layout/radial3"/>
    <dgm:cxn modelId="{A0378DDF-CA91-4D80-BBBD-48A050E0FBD4}" type="presParOf" srcId="{EC439966-727C-4807-A236-D4E3CE9950C7}" destId="{E5BAAAA9-52C2-4E91-A9A7-8B6AF296F61B}" srcOrd="2" destOrd="0" presId="urn:microsoft.com/office/officeart/2005/8/layout/radial3"/>
    <dgm:cxn modelId="{7CD08841-C160-414C-AE04-0A11851203B8}" type="presParOf" srcId="{EC439966-727C-4807-A236-D4E3CE9950C7}" destId="{42D7EF66-2A05-47BB-A0C0-AE1BC7175C92}" srcOrd="3" destOrd="0" presId="urn:microsoft.com/office/officeart/2005/8/layout/radial3"/>
    <dgm:cxn modelId="{9036BE39-6F42-4CB8-9EEA-61D56FF42215}" type="presParOf" srcId="{EC439966-727C-4807-A236-D4E3CE9950C7}" destId="{5933F40E-2C7C-40F8-A97F-20A93F4CAC2C}" srcOrd="4" destOrd="0" presId="urn:microsoft.com/office/officeart/2005/8/layout/radial3"/>
    <dgm:cxn modelId="{8823F3DD-2F89-463C-B2B6-4B4057148729}" type="presParOf" srcId="{EC439966-727C-4807-A236-D4E3CE9950C7}" destId="{9CB082E1-761D-4D66-8320-6722D39E1446}" srcOrd="5" destOrd="0" presId="urn:microsoft.com/office/officeart/2005/8/layout/radial3"/>
    <dgm:cxn modelId="{A13D254D-3EE1-42D3-B057-411D169543B4}" type="presParOf" srcId="{EC439966-727C-4807-A236-D4E3CE9950C7}" destId="{01DBBD10-EC99-4CA3-9D68-0B12A955F2B6}" srcOrd="6" destOrd="0" presId="urn:microsoft.com/office/officeart/2005/8/layout/radial3"/>
    <dgm:cxn modelId="{AF46782F-7295-48D2-BE85-458A02E2EADF}" type="presParOf" srcId="{EC439966-727C-4807-A236-D4E3CE9950C7}" destId="{3A33AB6C-90BF-4D69-BD96-FA6FF42757B5}" srcOrd="7" destOrd="0" presId="urn:microsoft.com/office/officeart/2005/8/layout/radial3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90BED7-A091-4E77-AF1B-56D0D0AABAF4}" type="doc">
      <dgm:prSet loTypeId="urn:microsoft.com/office/officeart/2008/layout/RadialCluster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A4AF87AD-9C00-42F9-9DD4-CD40036C8E49}">
      <dgm:prSet phldrT="[Texto]"/>
      <dgm:spPr/>
      <dgm:t>
        <a:bodyPr/>
        <a:lstStyle/>
        <a:p>
          <a:r>
            <a:rPr lang="es-ES_tradnl" b="1" dirty="0"/>
            <a:t>Estudio de mercado</a:t>
          </a:r>
          <a:endParaRPr lang="es-ES" b="1" dirty="0"/>
        </a:p>
      </dgm:t>
    </dgm:pt>
    <dgm:pt modelId="{A6CCBE0C-F961-4549-BF71-88BDFBA56F89}" type="parTrans" cxnId="{D8C9051C-5760-4033-8232-0A5DD5E05B88}">
      <dgm:prSet/>
      <dgm:spPr/>
      <dgm:t>
        <a:bodyPr/>
        <a:lstStyle/>
        <a:p>
          <a:endParaRPr lang="es-ES"/>
        </a:p>
      </dgm:t>
    </dgm:pt>
    <dgm:pt modelId="{CC4609DD-24E2-40B7-A1E1-C461519991F0}" type="sibTrans" cxnId="{D8C9051C-5760-4033-8232-0A5DD5E05B88}">
      <dgm:prSet/>
      <dgm:spPr/>
      <dgm:t>
        <a:bodyPr/>
        <a:lstStyle/>
        <a:p>
          <a:endParaRPr lang="es-ES"/>
        </a:p>
      </dgm:t>
    </dgm:pt>
    <dgm:pt modelId="{8992D164-9BDA-4E64-8A6B-B97BDBAE67CA}">
      <dgm:prSet phldrT="[Texto]"/>
      <dgm:spPr/>
      <dgm:t>
        <a:bodyPr/>
        <a:lstStyle/>
        <a:p>
          <a:r>
            <a:rPr lang="es-ES_tradnl" dirty="0"/>
            <a:t>Cliente objetivo</a:t>
          </a:r>
          <a:endParaRPr lang="es-ES" dirty="0"/>
        </a:p>
      </dgm:t>
    </dgm:pt>
    <dgm:pt modelId="{42FD31EB-D6B8-4706-87BC-B31F15A45ED1}" type="parTrans" cxnId="{FF15E119-9F12-498E-9735-F55913CC3732}">
      <dgm:prSet/>
      <dgm:spPr/>
      <dgm:t>
        <a:bodyPr/>
        <a:lstStyle/>
        <a:p>
          <a:endParaRPr lang="es-ES"/>
        </a:p>
      </dgm:t>
    </dgm:pt>
    <dgm:pt modelId="{91AAC720-99CF-402F-A129-65BC5C73E8D8}" type="sibTrans" cxnId="{FF15E119-9F12-498E-9735-F55913CC3732}">
      <dgm:prSet/>
      <dgm:spPr/>
      <dgm:t>
        <a:bodyPr/>
        <a:lstStyle/>
        <a:p>
          <a:endParaRPr lang="es-ES"/>
        </a:p>
      </dgm:t>
    </dgm:pt>
    <dgm:pt modelId="{6EB7D124-0D9C-46AE-860B-63C066EA3FB1}">
      <dgm:prSet phldrT="[Texto]" custT="1"/>
      <dgm:spPr/>
      <dgm:t>
        <a:bodyPr/>
        <a:lstStyle/>
        <a:p>
          <a:r>
            <a:rPr lang="es-ES_tradnl" sz="2300" dirty="0"/>
            <a:t>Competencia</a:t>
          </a:r>
          <a:endParaRPr lang="es-ES" sz="2300" dirty="0"/>
        </a:p>
      </dgm:t>
    </dgm:pt>
    <dgm:pt modelId="{FCA264BC-BEA2-4327-97A6-8875A5E4CEEC}" type="parTrans" cxnId="{202BAA5B-0A06-4E41-937A-1B78607DEF1D}">
      <dgm:prSet/>
      <dgm:spPr/>
      <dgm:t>
        <a:bodyPr/>
        <a:lstStyle/>
        <a:p>
          <a:endParaRPr lang="es-ES"/>
        </a:p>
      </dgm:t>
    </dgm:pt>
    <dgm:pt modelId="{9D47CBB5-8DE5-47D1-A90B-FCDBF8CBB35D}" type="sibTrans" cxnId="{202BAA5B-0A06-4E41-937A-1B78607DEF1D}">
      <dgm:prSet/>
      <dgm:spPr/>
      <dgm:t>
        <a:bodyPr/>
        <a:lstStyle/>
        <a:p>
          <a:endParaRPr lang="es-ES"/>
        </a:p>
      </dgm:t>
    </dgm:pt>
    <dgm:pt modelId="{DFC803BC-202E-419B-883A-3E2FEF5D9539}">
      <dgm:prSet phldrT="[Texto]"/>
      <dgm:spPr/>
      <dgm:t>
        <a:bodyPr/>
        <a:lstStyle/>
        <a:p>
          <a:r>
            <a:rPr lang="es-ES_tradnl" dirty="0"/>
            <a:t>Productos sustitutivos</a:t>
          </a:r>
          <a:endParaRPr lang="es-ES" dirty="0"/>
        </a:p>
      </dgm:t>
    </dgm:pt>
    <dgm:pt modelId="{E820095C-14A2-4FA5-B944-2B3C36A2EA35}" type="parTrans" cxnId="{8796E4B6-D478-488D-967B-A02730734940}">
      <dgm:prSet/>
      <dgm:spPr/>
      <dgm:t>
        <a:bodyPr/>
        <a:lstStyle/>
        <a:p>
          <a:endParaRPr lang="es-ES"/>
        </a:p>
      </dgm:t>
    </dgm:pt>
    <dgm:pt modelId="{E5DD978E-6990-4296-8C60-0D380E23E63E}" type="sibTrans" cxnId="{8796E4B6-D478-488D-967B-A02730734940}">
      <dgm:prSet/>
      <dgm:spPr/>
      <dgm:t>
        <a:bodyPr/>
        <a:lstStyle/>
        <a:p>
          <a:endParaRPr lang="es-ES"/>
        </a:p>
      </dgm:t>
    </dgm:pt>
    <dgm:pt modelId="{DAD6C178-1D77-41FD-9829-FB60178C50EF}">
      <dgm:prSet phldrT="[Texto]" custT="1"/>
      <dgm:spPr/>
      <dgm:t>
        <a:bodyPr/>
        <a:lstStyle/>
        <a:p>
          <a:r>
            <a:rPr lang="es-ES_tradnl" sz="2300" dirty="0"/>
            <a:t>Proveedores</a:t>
          </a:r>
          <a:endParaRPr lang="es-ES" sz="2300" dirty="0"/>
        </a:p>
      </dgm:t>
    </dgm:pt>
    <dgm:pt modelId="{C3F01F95-D18D-4711-9CB7-9B1579840866}" type="parTrans" cxnId="{2A259060-4AE7-47CD-B4E1-93DFAC9D5FBD}">
      <dgm:prSet/>
      <dgm:spPr/>
      <dgm:t>
        <a:bodyPr/>
        <a:lstStyle/>
        <a:p>
          <a:endParaRPr lang="es-ES"/>
        </a:p>
      </dgm:t>
    </dgm:pt>
    <dgm:pt modelId="{1E1539FC-4840-4018-8CBE-00E399D990A1}" type="sibTrans" cxnId="{2A259060-4AE7-47CD-B4E1-93DFAC9D5FBD}">
      <dgm:prSet/>
      <dgm:spPr/>
      <dgm:t>
        <a:bodyPr/>
        <a:lstStyle/>
        <a:p>
          <a:endParaRPr lang="es-ES"/>
        </a:p>
      </dgm:t>
    </dgm:pt>
    <dgm:pt modelId="{00F9AF66-C789-4202-9190-9867A2C063D6}" type="pres">
      <dgm:prSet presAssocID="{DE90BED7-A091-4E77-AF1B-56D0D0AABAF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7B80EDF2-1683-4000-9065-E9AB9B3BEF7F}" type="pres">
      <dgm:prSet presAssocID="{A4AF87AD-9C00-42F9-9DD4-CD40036C8E49}" presName="singleCycle" presStyleCnt="0"/>
      <dgm:spPr/>
    </dgm:pt>
    <dgm:pt modelId="{9F83B95B-ECA2-40E1-AF0C-5D56C1E8AEA5}" type="pres">
      <dgm:prSet presAssocID="{A4AF87AD-9C00-42F9-9DD4-CD40036C8E49}" presName="singleCenter" presStyleLbl="node1" presStyleIdx="0" presStyleCnt="5" custScaleX="231400" custScaleY="142857" custLinFactNeighborX="-2514">
        <dgm:presLayoutVars>
          <dgm:chMax val="7"/>
          <dgm:chPref val="7"/>
        </dgm:presLayoutVars>
      </dgm:prSet>
      <dgm:spPr/>
      <dgm:t>
        <a:bodyPr/>
        <a:lstStyle/>
        <a:p>
          <a:endParaRPr lang="es-ES"/>
        </a:p>
      </dgm:t>
    </dgm:pt>
    <dgm:pt modelId="{662AD3D4-CDF0-41B7-8B84-8D82AAE62888}" type="pres">
      <dgm:prSet presAssocID="{42FD31EB-D6B8-4706-87BC-B31F15A45ED1}" presName="Name56" presStyleLbl="parChTrans1D2" presStyleIdx="0" presStyleCnt="4"/>
      <dgm:spPr/>
      <dgm:t>
        <a:bodyPr/>
        <a:lstStyle/>
        <a:p>
          <a:endParaRPr lang="es-ES"/>
        </a:p>
      </dgm:t>
    </dgm:pt>
    <dgm:pt modelId="{F232273C-E5E1-43EB-99D4-7940BC64DC58}" type="pres">
      <dgm:prSet presAssocID="{8992D164-9BDA-4E64-8A6B-B97BDBAE67CA}" presName="text0" presStyleLbl="node1" presStyleIdx="1" presStyleCnt="5" custScaleX="346968" custRadScaleRad="100129" custRadScaleInc="-588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321E6E-9CF0-4A42-9844-9069575EF86E}" type="pres">
      <dgm:prSet presAssocID="{FCA264BC-BEA2-4327-97A6-8875A5E4CEEC}" presName="Name56" presStyleLbl="parChTrans1D2" presStyleIdx="1" presStyleCnt="4"/>
      <dgm:spPr/>
      <dgm:t>
        <a:bodyPr/>
        <a:lstStyle/>
        <a:p>
          <a:endParaRPr lang="es-ES"/>
        </a:p>
      </dgm:t>
    </dgm:pt>
    <dgm:pt modelId="{EF1EB6F4-1BD8-49B8-AD73-0E342E680666}" type="pres">
      <dgm:prSet presAssocID="{6EB7D124-0D9C-46AE-860B-63C066EA3FB1}" presName="text0" presStyleLbl="node1" presStyleIdx="2" presStyleCnt="5" custScaleX="384214" custRadScaleRad="200501" custRadScaleInc="-29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20522A-0C4B-47E5-8CE9-5A542AAAE584}" type="pres">
      <dgm:prSet presAssocID="{C3F01F95-D18D-4711-9CB7-9B1579840866}" presName="Name56" presStyleLbl="parChTrans1D2" presStyleIdx="2" presStyleCnt="4"/>
      <dgm:spPr/>
      <dgm:t>
        <a:bodyPr/>
        <a:lstStyle/>
        <a:p>
          <a:endParaRPr lang="es-ES"/>
        </a:p>
      </dgm:t>
    </dgm:pt>
    <dgm:pt modelId="{DD356131-301D-4C4F-BBB5-71011C6649C0}" type="pres">
      <dgm:prSet presAssocID="{DAD6C178-1D77-41FD-9829-FB60178C50EF}" presName="text0" presStyleLbl="node1" presStyleIdx="3" presStyleCnt="5" custScaleX="335253" custRadScaleRad="97062" custRadScaleInc="110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6EE456-5373-4992-9715-2A45C639861B}" type="pres">
      <dgm:prSet presAssocID="{E820095C-14A2-4FA5-B944-2B3C36A2EA35}" presName="Name56" presStyleLbl="parChTrans1D2" presStyleIdx="3" presStyleCnt="4"/>
      <dgm:spPr/>
      <dgm:t>
        <a:bodyPr/>
        <a:lstStyle/>
        <a:p>
          <a:endParaRPr lang="es-ES"/>
        </a:p>
      </dgm:t>
    </dgm:pt>
    <dgm:pt modelId="{FF6A552A-CE3B-47B2-A952-BCB55722F172}" type="pres">
      <dgm:prSet presAssocID="{DFC803BC-202E-419B-883A-3E2FEF5D9539}" presName="text0" presStyleLbl="node1" presStyleIdx="4" presStyleCnt="5" custScaleX="466494" custRadScaleRad="237280" custRadScaleInc="-7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F15E119-9F12-498E-9735-F55913CC3732}" srcId="{A4AF87AD-9C00-42F9-9DD4-CD40036C8E49}" destId="{8992D164-9BDA-4E64-8A6B-B97BDBAE67CA}" srcOrd="0" destOrd="0" parTransId="{42FD31EB-D6B8-4706-87BC-B31F15A45ED1}" sibTransId="{91AAC720-99CF-402F-A129-65BC5C73E8D8}"/>
    <dgm:cxn modelId="{DC2AA8C2-56F8-4AF6-8317-18BFB2A370D0}" type="presOf" srcId="{E820095C-14A2-4FA5-B944-2B3C36A2EA35}" destId="{B66EE456-5373-4992-9715-2A45C639861B}" srcOrd="0" destOrd="0" presId="urn:microsoft.com/office/officeart/2008/layout/RadialCluster"/>
    <dgm:cxn modelId="{D8C9051C-5760-4033-8232-0A5DD5E05B88}" srcId="{DE90BED7-A091-4E77-AF1B-56D0D0AABAF4}" destId="{A4AF87AD-9C00-42F9-9DD4-CD40036C8E49}" srcOrd="0" destOrd="0" parTransId="{A6CCBE0C-F961-4549-BF71-88BDFBA56F89}" sibTransId="{CC4609DD-24E2-40B7-A1E1-C461519991F0}"/>
    <dgm:cxn modelId="{93D33084-54D6-4A64-BC64-8DF6754CDCF9}" type="presOf" srcId="{FCA264BC-BEA2-4327-97A6-8875A5E4CEEC}" destId="{82321E6E-9CF0-4A42-9844-9069575EF86E}" srcOrd="0" destOrd="0" presId="urn:microsoft.com/office/officeart/2008/layout/RadialCluster"/>
    <dgm:cxn modelId="{09F696CD-6BDA-46CB-80B5-6A1AB25AE1C6}" type="presOf" srcId="{DAD6C178-1D77-41FD-9829-FB60178C50EF}" destId="{DD356131-301D-4C4F-BBB5-71011C6649C0}" srcOrd="0" destOrd="0" presId="urn:microsoft.com/office/officeart/2008/layout/RadialCluster"/>
    <dgm:cxn modelId="{E1B207B0-2CFA-4BD7-A636-02B848EFBED6}" type="presOf" srcId="{DFC803BC-202E-419B-883A-3E2FEF5D9539}" destId="{FF6A552A-CE3B-47B2-A952-BCB55722F172}" srcOrd="0" destOrd="0" presId="urn:microsoft.com/office/officeart/2008/layout/RadialCluster"/>
    <dgm:cxn modelId="{84226A91-1F3B-4CF4-8F51-7EFA406B0850}" type="presOf" srcId="{8992D164-9BDA-4E64-8A6B-B97BDBAE67CA}" destId="{F232273C-E5E1-43EB-99D4-7940BC64DC58}" srcOrd="0" destOrd="0" presId="urn:microsoft.com/office/officeart/2008/layout/RadialCluster"/>
    <dgm:cxn modelId="{202BAA5B-0A06-4E41-937A-1B78607DEF1D}" srcId="{A4AF87AD-9C00-42F9-9DD4-CD40036C8E49}" destId="{6EB7D124-0D9C-46AE-860B-63C066EA3FB1}" srcOrd="1" destOrd="0" parTransId="{FCA264BC-BEA2-4327-97A6-8875A5E4CEEC}" sibTransId="{9D47CBB5-8DE5-47D1-A90B-FCDBF8CBB35D}"/>
    <dgm:cxn modelId="{1A805B8B-7318-4426-A4EC-B43FBE2C28F1}" type="presOf" srcId="{A4AF87AD-9C00-42F9-9DD4-CD40036C8E49}" destId="{9F83B95B-ECA2-40E1-AF0C-5D56C1E8AEA5}" srcOrd="0" destOrd="0" presId="urn:microsoft.com/office/officeart/2008/layout/RadialCluster"/>
    <dgm:cxn modelId="{ABF84108-2617-4EB7-983A-18BE44E9E80B}" type="presOf" srcId="{DE90BED7-A091-4E77-AF1B-56D0D0AABAF4}" destId="{00F9AF66-C789-4202-9190-9867A2C063D6}" srcOrd="0" destOrd="0" presId="urn:microsoft.com/office/officeart/2008/layout/RadialCluster"/>
    <dgm:cxn modelId="{2A259060-4AE7-47CD-B4E1-93DFAC9D5FBD}" srcId="{A4AF87AD-9C00-42F9-9DD4-CD40036C8E49}" destId="{DAD6C178-1D77-41FD-9829-FB60178C50EF}" srcOrd="2" destOrd="0" parTransId="{C3F01F95-D18D-4711-9CB7-9B1579840866}" sibTransId="{1E1539FC-4840-4018-8CBE-00E399D990A1}"/>
    <dgm:cxn modelId="{8796E4B6-D478-488D-967B-A02730734940}" srcId="{A4AF87AD-9C00-42F9-9DD4-CD40036C8E49}" destId="{DFC803BC-202E-419B-883A-3E2FEF5D9539}" srcOrd="3" destOrd="0" parTransId="{E820095C-14A2-4FA5-B944-2B3C36A2EA35}" sibTransId="{E5DD978E-6990-4296-8C60-0D380E23E63E}"/>
    <dgm:cxn modelId="{A596C529-9E6F-44BC-9753-A27EED17F7E3}" type="presOf" srcId="{42FD31EB-D6B8-4706-87BC-B31F15A45ED1}" destId="{662AD3D4-CDF0-41B7-8B84-8D82AAE62888}" srcOrd="0" destOrd="0" presId="urn:microsoft.com/office/officeart/2008/layout/RadialCluster"/>
    <dgm:cxn modelId="{6282B3DD-2432-460E-B629-0AB300D53714}" type="presOf" srcId="{C3F01F95-D18D-4711-9CB7-9B1579840866}" destId="{7320522A-0C4B-47E5-8CE9-5A542AAAE584}" srcOrd="0" destOrd="0" presId="urn:microsoft.com/office/officeart/2008/layout/RadialCluster"/>
    <dgm:cxn modelId="{B9D189E9-5268-4DE5-8B64-7D7F0FDA8514}" type="presOf" srcId="{6EB7D124-0D9C-46AE-860B-63C066EA3FB1}" destId="{EF1EB6F4-1BD8-49B8-AD73-0E342E680666}" srcOrd="0" destOrd="0" presId="urn:microsoft.com/office/officeart/2008/layout/RadialCluster"/>
    <dgm:cxn modelId="{61962308-4912-4D53-A34E-53E984A71091}" type="presParOf" srcId="{00F9AF66-C789-4202-9190-9867A2C063D6}" destId="{7B80EDF2-1683-4000-9065-E9AB9B3BEF7F}" srcOrd="0" destOrd="0" presId="urn:microsoft.com/office/officeart/2008/layout/RadialCluster"/>
    <dgm:cxn modelId="{ACBC4B90-9BC1-429A-80EB-334746566C4F}" type="presParOf" srcId="{7B80EDF2-1683-4000-9065-E9AB9B3BEF7F}" destId="{9F83B95B-ECA2-40E1-AF0C-5D56C1E8AEA5}" srcOrd="0" destOrd="0" presId="urn:microsoft.com/office/officeart/2008/layout/RadialCluster"/>
    <dgm:cxn modelId="{D6828049-FE23-41E6-987F-E43F266A39BA}" type="presParOf" srcId="{7B80EDF2-1683-4000-9065-E9AB9B3BEF7F}" destId="{662AD3D4-CDF0-41B7-8B84-8D82AAE62888}" srcOrd="1" destOrd="0" presId="urn:microsoft.com/office/officeart/2008/layout/RadialCluster"/>
    <dgm:cxn modelId="{F623C2DA-4D78-4139-AE5A-9C8D11840A7C}" type="presParOf" srcId="{7B80EDF2-1683-4000-9065-E9AB9B3BEF7F}" destId="{F232273C-E5E1-43EB-99D4-7940BC64DC58}" srcOrd="2" destOrd="0" presId="urn:microsoft.com/office/officeart/2008/layout/RadialCluster"/>
    <dgm:cxn modelId="{BA271DB1-FE78-4D78-8016-CB3747269175}" type="presParOf" srcId="{7B80EDF2-1683-4000-9065-E9AB9B3BEF7F}" destId="{82321E6E-9CF0-4A42-9844-9069575EF86E}" srcOrd="3" destOrd="0" presId="urn:microsoft.com/office/officeart/2008/layout/RadialCluster"/>
    <dgm:cxn modelId="{9169CADB-CF8C-4962-82F0-6DF49330E80B}" type="presParOf" srcId="{7B80EDF2-1683-4000-9065-E9AB9B3BEF7F}" destId="{EF1EB6F4-1BD8-49B8-AD73-0E342E680666}" srcOrd="4" destOrd="0" presId="urn:microsoft.com/office/officeart/2008/layout/RadialCluster"/>
    <dgm:cxn modelId="{81A7ADF0-B9A5-482B-9A6F-A0E49717E27B}" type="presParOf" srcId="{7B80EDF2-1683-4000-9065-E9AB9B3BEF7F}" destId="{7320522A-0C4B-47E5-8CE9-5A542AAAE584}" srcOrd="5" destOrd="0" presId="urn:microsoft.com/office/officeart/2008/layout/RadialCluster"/>
    <dgm:cxn modelId="{8BDE2041-EBE0-4F49-9726-654923CB276A}" type="presParOf" srcId="{7B80EDF2-1683-4000-9065-E9AB9B3BEF7F}" destId="{DD356131-301D-4C4F-BBB5-71011C6649C0}" srcOrd="6" destOrd="0" presId="urn:microsoft.com/office/officeart/2008/layout/RadialCluster"/>
    <dgm:cxn modelId="{D27D9D29-B6E8-4696-9F51-433629C0337E}" type="presParOf" srcId="{7B80EDF2-1683-4000-9065-E9AB9B3BEF7F}" destId="{B66EE456-5373-4992-9715-2A45C639861B}" srcOrd="7" destOrd="0" presId="urn:microsoft.com/office/officeart/2008/layout/RadialCluster"/>
    <dgm:cxn modelId="{081943C9-4C96-41DD-BC21-317AFD731DD5}" type="presParOf" srcId="{7B80EDF2-1683-4000-9065-E9AB9B3BEF7F}" destId="{FF6A552A-CE3B-47B2-A952-BCB55722F172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F7C319-B8D2-45BF-BAB3-3C04DE6DD803}">
      <dsp:nvSpPr>
        <dsp:cNvPr id="0" name=""/>
        <dsp:cNvSpPr/>
      </dsp:nvSpPr>
      <dsp:spPr>
        <a:xfrm>
          <a:off x="3280340" y="215985"/>
          <a:ext cx="2403506" cy="1721552"/>
        </a:xfrm>
        <a:prstGeom prst="ellipse">
          <a:avLst/>
        </a:prstGeom>
        <a:solidFill>
          <a:schemeClr val="accent3"/>
        </a:solidFill>
        <a:ln w="28575">
          <a:solidFill>
            <a:srgbClr val="00B05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/>
            <a:t>Criterios de segmentación del mercado</a:t>
          </a:r>
          <a:endParaRPr lang="es-ES" sz="1800" b="1" kern="1200" dirty="0"/>
        </a:p>
      </dsp:txBody>
      <dsp:txXfrm>
        <a:off x="3280340" y="215985"/>
        <a:ext cx="2403506" cy="1721552"/>
      </dsp:txXfrm>
    </dsp:sp>
    <dsp:sp modelId="{AF411819-B58E-4FD4-9EE5-2623AA8BBF37}">
      <dsp:nvSpPr>
        <dsp:cNvPr id="0" name=""/>
        <dsp:cNvSpPr/>
      </dsp:nvSpPr>
      <dsp:spPr>
        <a:xfrm>
          <a:off x="3302753" y="1965979"/>
          <a:ext cx="2403506" cy="52520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Geográficos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3302753" y="1965979"/>
        <a:ext cx="2403506" cy="525200"/>
      </dsp:txXfrm>
    </dsp:sp>
    <dsp:sp modelId="{E5BAAAA9-52C2-4E91-A9A7-8B6AF296F61B}">
      <dsp:nvSpPr>
        <dsp:cNvPr id="0" name=""/>
        <dsp:cNvSpPr/>
      </dsp:nvSpPr>
      <dsp:spPr>
        <a:xfrm>
          <a:off x="5334766" y="144006"/>
          <a:ext cx="2510047" cy="52690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Demográficos</a:t>
          </a:r>
        </a:p>
      </dsp:txBody>
      <dsp:txXfrm>
        <a:off x="5334766" y="144006"/>
        <a:ext cx="2510047" cy="526900"/>
      </dsp:txXfrm>
    </dsp:sp>
    <dsp:sp modelId="{42D7EF66-2A05-47BB-A0C0-AE1BC7175C92}">
      <dsp:nvSpPr>
        <dsp:cNvPr id="0" name=""/>
        <dsp:cNvSpPr/>
      </dsp:nvSpPr>
      <dsp:spPr>
        <a:xfrm>
          <a:off x="5711733" y="791981"/>
          <a:ext cx="2359997" cy="52533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Económicos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5711733" y="791981"/>
        <a:ext cx="2359997" cy="525330"/>
      </dsp:txXfrm>
    </dsp:sp>
    <dsp:sp modelId="{5933F40E-2C7C-40F8-A97F-20A93F4CAC2C}">
      <dsp:nvSpPr>
        <dsp:cNvPr id="0" name=""/>
        <dsp:cNvSpPr/>
      </dsp:nvSpPr>
      <dsp:spPr>
        <a:xfrm>
          <a:off x="5374168" y="1439967"/>
          <a:ext cx="2493590" cy="54267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Profesión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5374168" y="1439967"/>
        <a:ext cx="2493590" cy="542670"/>
      </dsp:txXfrm>
    </dsp:sp>
    <dsp:sp modelId="{9CB082E1-761D-4D66-8320-6722D39E1446}">
      <dsp:nvSpPr>
        <dsp:cNvPr id="0" name=""/>
        <dsp:cNvSpPr/>
      </dsp:nvSpPr>
      <dsp:spPr>
        <a:xfrm>
          <a:off x="1044500" y="1439964"/>
          <a:ext cx="2508731" cy="53592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Psicológicos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1044500" y="1439964"/>
        <a:ext cx="2508731" cy="535924"/>
      </dsp:txXfrm>
    </dsp:sp>
    <dsp:sp modelId="{01DBBD10-EC99-4CA3-9D68-0B12A955F2B6}">
      <dsp:nvSpPr>
        <dsp:cNvPr id="0" name=""/>
        <dsp:cNvSpPr/>
      </dsp:nvSpPr>
      <dsp:spPr>
        <a:xfrm>
          <a:off x="905073" y="670019"/>
          <a:ext cx="2356295" cy="580271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Gustos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905073" y="670019"/>
        <a:ext cx="2356295" cy="580271"/>
      </dsp:txXfrm>
    </dsp:sp>
    <dsp:sp modelId="{3A33AB6C-90BF-4D69-BD96-FA6FF42757B5}">
      <dsp:nvSpPr>
        <dsp:cNvPr id="0" name=""/>
        <dsp:cNvSpPr/>
      </dsp:nvSpPr>
      <dsp:spPr>
        <a:xfrm>
          <a:off x="1524550" y="72007"/>
          <a:ext cx="2197763" cy="50929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Empresa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1524550" y="72007"/>
        <a:ext cx="2197763" cy="5092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3B95B-ECA2-40E1-AF0C-5D56C1E8AEA5}">
      <dsp:nvSpPr>
        <dsp:cNvPr id="0" name=""/>
        <dsp:cNvSpPr/>
      </dsp:nvSpPr>
      <dsp:spPr>
        <a:xfrm>
          <a:off x="3307370" y="781714"/>
          <a:ext cx="1899331" cy="11725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b="1" kern="1200" dirty="0"/>
            <a:t>Estudio de mercado</a:t>
          </a:r>
          <a:endParaRPr lang="es-ES" sz="2500" b="1" kern="1200" dirty="0"/>
        </a:p>
      </dsp:txBody>
      <dsp:txXfrm>
        <a:off x="3307370" y="781714"/>
        <a:ext cx="1899331" cy="1172570"/>
      </dsp:txXfrm>
    </dsp:sp>
    <dsp:sp modelId="{662AD3D4-CDF0-41B7-8B84-8D82AAE62888}">
      <dsp:nvSpPr>
        <dsp:cNvPr id="0" name=""/>
        <dsp:cNvSpPr/>
      </dsp:nvSpPr>
      <dsp:spPr>
        <a:xfrm rot="16213750">
          <a:off x="4143954" y="665825"/>
          <a:ext cx="2317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78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2273C-E5E1-43EB-99D4-7940BC64DC58}">
      <dsp:nvSpPr>
        <dsp:cNvPr id="0" name=""/>
        <dsp:cNvSpPr/>
      </dsp:nvSpPr>
      <dsp:spPr>
        <a:xfrm>
          <a:off x="3307356" y="0"/>
          <a:ext cx="1908101" cy="54993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/>
            <a:t>Cliente objetivo</a:t>
          </a:r>
          <a:endParaRPr lang="es-ES" sz="1900" kern="1200" dirty="0"/>
        </a:p>
      </dsp:txBody>
      <dsp:txXfrm>
        <a:off x="3307356" y="0"/>
        <a:ext cx="1908101" cy="549936"/>
      </dsp:txXfrm>
    </dsp:sp>
    <dsp:sp modelId="{82321E6E-9CF0-4A42-9844-9069575EF86E}">
      <dsp:nvSpPr>
        <dsp:cNvPr id="0" name=""/>
        <dsp:cNvSpPr/>
      </dsp:nvSpPr>
      <dsp:spPr>
        <a:xfrm rot="21522325">
          <a:off x="5206671" y="1343834"/>
          <a:ext cx="2393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935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EB6F4-1BD8-49B8-AD73-0E342E680666}">
      <dsp:nvSpPr>
        <dsp:cNvPr id="0" name=""/>
        <dsp:cNvSpPr/>
      </dsp:nvSpPr>
      <dsp:spPr>
        <a:xfrm>
          <a:off x="5445997" y="1042288"/>
          <a:ext cx="2112931" cy="54993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/>
            <a:t>Competencia</a:t>
          </a:r>
          <a:endParaRPr lang="es-ES" sz="2300" kern="1200" dirty="0"/>
        </a:p>
      </dsp:txBody>
      <dsp:txXfrm>
        <a:off x="5445997" y="1042288"/>
        <a:ext cx="2112931" cy="549936"/>
      </dsp:txXfrm>
    </dsp:sp>
    <dsp:sp modelId="{7320522A-0C4B-47E5-8CE9-5A542AAAE584}">
      <dsp:nvSpPr>
        <dsp:cNvPr id="0" name=""/>
        <dsp:cNvSpPr/>
      </dsp:nvSpPr>
      <dsp:spPr>
        <a:xfrm rot="5520920">
          <a:off x="4135192" y="2051999"/>
          <a:ext cx="1955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549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56131-301D-4C4F-BBB5-71011C6649C0}">
      <dsp:nvSpPr>
        <dsp:cNvPr id="0" name=""/>
        <dsp:cNvSpPr/>
      </dsp:nvSpPr>
      <dsp:spPr>
        <a:xfrm>
          <a:off x="3298014" y="2149713"/>
          <a:ext cx="1843676" cy="5499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/>
            <a:t>Proveedores</a:t>
          </a:r>
          <a:endParaRPr lang="es-ES" sz="2300" kern="1200" dirty="0"/>
        </a:p>
      </dsp:txBody>
      <dsp:txXfrm>
        <a:off x="3298014" y="2149713"/>
        <a:ext cx="1843676" cy="549936"/>
      </dsp:txXfrm>
    </dsp:sp>
    <dsp:sp modelId="{B66EE456-5373-4992-9715-2A45C639861B}">
      <dsp:nvSpPr>
        <dsp:cNvPr id="0" name=""/>
        <dsp:cNvSpPr/>
      </dsp:nvSpPr>
      <dsp:spPr>
        <a:xfrm rot="10780498">
          <a:off x="3001740" y="1374254"/>
          <a:ext cx="3056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63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A552A-CE3B-47B2-A952-BCB55722F172}">
      <dsp:nvSpPr>
        <dsp:cNvPr id="0" name=""/>
        <dsp:cNvSpPr/>
      </dsp:nvSpPr>
      <dsp:spPr>
        <a:xfrm>
          <a:off x="436324" y="1107430"/>
          <a:ext cx="2565418" cy="54993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/>
            <a:t>Productos sustitutivos</a:t>
          </a:r>
          <a:endParaRPr lang="es-ES" sz="1800" kern="1200" dirty="0"/>
        </a:p>
      </dsp:txBody>
      <dsp:txXfrm>
        <a:off x="436324" y="1107430"/>
        <a:ext cx="2565418" cy="549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Pulse para desplazar la diapositiva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Pulse para editar el formato de las notas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Times New Roman"/>
              </a:rPr>
              <a:t>&lt;cabecera&gt;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s-E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Times New Roman"/>
              </a:rPr>
              <a:t>&lt;fecha/hora&gt;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s-E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s-E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9AFB139-56C7-402F-97B1-D2C8DA576DEA}" type="slidenum">
              <a:rPr lang="es-ES" sz="1400" b="0" strike="noStrike" spc="-1">
                <a:solidFill>
                  <a:srgbClr val="000000"/>
                </a:solidFill>
                <a:latin typeface="Times New Roman"/>
              </a:rPr>
              <a:pPr indent="0" algn="r">
                <a:buNone/>
              </a:pPr>
              <a:t>‹Nº›</a:t>
            </a:fld>
            <a:endParaRPr lang="es-E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es-ES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4C259CF-0113-4CE6-948A-1055C701553F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indent="0" algn="r">
                <a:lnSpc>
                  <a:spcPct val="100000"/>
                </a:lnSpc>
                <a:buNone/>
              </a:pPr>
              <a:t>1</a:t>
            </a:fld>
            <a:endParaRPr lang="es-E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es-ES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916037F-B4A7-4BCB-8509-DD5450834B10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indent="0" algn="r">
                <a:lnSpc>
                  <a:spcPct val="100000"/>
                </a:lnSpc>
                <a:buNone/>
              </a:pPr>
              <a:t>7</a:t>
            </a:fld>
            <a:endParaRPr lang="es-E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90194A6-9113-4C9C-A282-92B2AB99F6F1}" type="slidenum">
              <a:rPr/>
              <a:pPr/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08E6E92-F5DC-44D2-BEC3-14119E477464}" type="slidenum">
              <a:rPr/>
              <a:pPr/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1109C5A-57DE-40E8-A7DF-AD96F0E06732}" type="slidenum">
              <a:rPr/>
              <a:pPr/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F28C8A3-F068-451E-9404-D27C52309255}" type="slidenum">
              <a:rPr/>
              <a:pPr/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15D2844-57F6-4A44-9CAD-0D05B134E122}" type="slidenum">
              <a:rPr/>
              <a:pPr/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3122CF6-36EF-4BE3-96B4-053E844FBFD7}" type="slidenum">
              <a:rPr/>
              <a:pPr/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A5D5C2A-7CB3-45E5-9834-27432625F07B}" type="slidenum">
              <a:rPr/>
              <a:pPr/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83A420D-090B-48C1-AA37-9E7AA38CAEC2}" type="slidenum">
              <a:rPr/>
              <a:pPr/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7241C7F-9FCC-4C42-9712-2247FD0D5719}" type="slidenum">
              <a:rPr/>
              <a:pPr/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67A0C85-1ABE-4FF9-A977-CD95637FE94E}" type="slidenum">
              <a:rPr/>
              <a:pPr/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5506B1A-8212-40DE-BBBE-AA262CD619ED}" type="slidenum">
              <a:rPr/>
              <a:p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2C0A8B2-055E-40E3-9AD2-F09228595309}" type="slidenum">
              <a:rPr/>
              <a:pPr/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2CAC490-7620-4634-91C1-6CBBD3AA1FB5}" type="slidenum">
              <a:rPr/>
              <a:p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71496BB-F030-4F8C-8393-40B033CB8FC3}" type="slidenum">
              <a:rPr/>
              <a:p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496F056-C468-41F6-8206-EE7288DF2AE3}" type="slidenum">
              <a:rPr/>
              <a:pPr/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1F972E7-F8CC-46B4-A3C1-39F66864F6AF}" type="slidenum">
              <a:rPr/>
              <a:pPr/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A68AE4A-4345-4775-B648-C01180D2CDB1}" type="slidenum">
              <a:rPr/>
              <a:pPr/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6C3582D-B9A2-4398-846D-A29D54F63C3E}" type="slidenum">
              <a:rPr/>
              <a:pPr/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0DF1A5C-7711-468A-B664-0806DFF10A8F}" type="slidenum">
              <a:rPr/>
              <a:pPr/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65383D7-8A1C-401B-AABD-F88577EEA4C3}" type="slidenum">
              <a:rPr/>
              <a:pPr/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C0FE6E-AC4E-418B-B92D-E41DEE81405E}" type="slidenum">
              <a:rPr/>
              <a:pPr/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DA9C53D-D45B-40B6-B172-290E8CE48329}" type="slidenum">
              <a:rPr/>
              <a:p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DA3F42E-78AD-48B0-9A1A-4135A3576D55}" type="slidenum">
              <a:rPr/>
              <a:p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449B65-1CC8-4968-A4F2-F75627F88137}" type="slidenum">
              <a:rPr/>
              <a:p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s-E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s-ES" sz="1200" b="0" strike="noStrike" spc="-1">
                <a:solidFill>
                  <a:srgbClr val="8B8B8B"/>
                </a:solidFill>
                <a:latin typeface="Calibri"/>
              </a:rPr>
              <a:t>&lt;fecha/hora&gt;</a:t>
            </a:r>
            <a:endParaRPr lang="es-E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lang="es-E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es-ES" sz="1200" b="0" strike="noStrike" spc="-1">
                <a:solidFill>
                  <a:srgbClr val="8B8B8B"/>
                </a:solidFill>
                <a:latin typeface="Calibri"/>
              </a:rPr>
              <a:t>&lt;pie de página&gt;</a:t>
            </a:r>
            <a:endParaRPr lang="es-E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50F1CBB-B8AD-48A6-AB9D-01E681B65DF9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</a:pPr>
              <a:t>‹Nº›</a:t>
            </a:fld>
            <a:endParaRPr lang="es-E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Calibri"/>
              </a:rPr>
              <a:t>Haga clic para modificar el estilo de texto del patrón</a:t>
            </a: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Tercer nivel</a:t>
            </a:r>
          </a:p>
          <a:p>
            <a:pPr marL="1600200" lvl="3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Cuarto nivel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Quinto nivel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s-E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s-ES" sz="1200" b="0" strike="noStrike" spc="-1">
                <a:solidFill>
                  <a:srgbClr val="8B8B8B"/>
                </a:solidFill>
                <a:latin typeface="Calibri"/>
              </a:rPr>
              <a:t>&lt;fecha/hora&gt;</a:t>
            </a:r>
            <a:endParaRPr lang="es-E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lang="es-E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es-ES" sz="1200" b="0" strike="noStrike" spc="-1">
                <a:solidFill>
                  <a:srgbClr val="8B8B8B"/>
                </a:solidFill>
                <a:latin typeface="Calibri"/>
              </a:rPr>
              <a:t>&lt;pie de página&gt;</a:t>
            </a:r>
            <a:endParaRPr lang="es-E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2BF934F-FF39-4754-B354-4D5B9382E770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</a:pPr>
              <a:t>‹Nº›</a:t>
            </a:fld>
            <a:endParaRPr lang="es-E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2 Imagen"/>
          <p:cNvPicPr/>
          <p:nvPr/>
        </p:nvPicPr>
        <p:blipFill>
          <a:blip r:embed="rId3" cstate="print">
            <a:lum bright="70000" contrast="-70000"/>
          </a:blip>
          <a:stretch/>
        </p:blipFill>
        <p:spPr>
          <a:xfrm>
            <a:off x="179640" y="1604160"/>
            <a:ext cx="6768360" cy="3888720"/>
          </a:xfrm>
          <a:prstGeom prst="rect">
            <a:avLst/>
          </a:prstGeom>
          <a:ln w="0">
            <a:noFill/>
          </a:ln>
        </p:spPr>
      </p:pic>
      <p:pic>
        <p:nvPicPr>
          <p:cNvPr id="89" name="8 Imagen"/>
          <p:cNvPicPr/>
          <p:nvPr/>
        </p:nvPicPr>
        <p:blipFill>
          <a:blip r:embed="rId4" cstate="print"/>
          <a:stretch/>
        </p:blipFill>
        <p:spPr>
          <a:xfrm>
            <a:off x="7431120" y="243360"/>
            <a:ext cx="1361880" cy="637920"/>
          </a:xfrm>
          <a:prstGeom prst="rect">
            <a:avLst/>
          </a:prstGeom>
          <a:ln w="0">
            <a:noFill/>
          </a:ln>
          <a:effectLst>
            <a:outerShdw blurRad="50760" dist="50760" dir="5400000" algn="ctr" rotWithShape="0">
              <a:srgbClr val="000000"/>
            </a:outerShdw>
          </a:effectLst>
        </p:spPr>
      </p:pic>
      <p:pic>
        <p:nvPicPr>
          <p:cNvPr id="90" name="10 Imagen"/>
          <p:cNvPicPr/>
          <p:nvPr/>
        </p:nvPicPr>
        <p:blipFill>
          <a:blip r:embed="rId5" cstate="print"/>
          <a:stretch/>
        </p:blipFill>
        <p:spPr>
          <a:xfrm>
            <a:off x="7431120" y="933120"/>
            <a:ext cx="1361880" cy="945360"/>
          </a:xfrm>
          <a:prstGeom prst="rect">
            <a:avLst/>
          </a:prstGeom>
          <a:ln w="0">
            <a:noFill/>
          </a:ln>
        </p:spPr>
      </p:pic>
      <p:sp>
        <p:nvSpPr>
          <p:cNvPr id="91" name="13 CuadroTexto"/>
          <p:cNvSpPr/>
          <p:nvPr/>
        </p:nvSpPr>
        <p:spPr>
          <a:xfrm>
            <a:off x="429840" y="2286720"/>
            <a:ext cx="5602680" cy="255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5400" b="1" strike="noStrike" spc="-1">
                <a:solidFill>
                  <a:schemeClr val="accent2"/>
                </a:solidFill>
                <a:latin typeface="Calibri"/>
              </a:rPr>
              <a:t>Unidad 2               </a:t>
            </a:r>
            <a:r>
              <a:rPr lang="es-ES_tradnl" sz="5400" b="0" strike="noStrike" spc="-1">
                <a:solidFill>
                  <a:schemeClr val="accent2"/>
                </a:solidFill>
                <a:latin typeface="Calibri"/>
              </a:rPr>
              <a:t>EL MERCADO</a:t>
            </a:r>
            <a:endParaRPr lang="es-ES" sz="5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_tradnl" sz="5400" b="0" strike="noStrike" spc="-1">
                <a:solidFill>
                  <a:schemeClr val="accent2"/>
                </a:solidFill>
                <a:latin typeface="Calibri"/>
              </a:rPr>
              <a:t>Y LOS CLIENTES</a:t>
            </a:r>
            <a:endParaRPr lang="es-ES" sz="5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74160" y="-3240"/>
            <a:ext cx="5937480" cy="69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>
              <a:lnSpc>
                <a:spcPct val="100000"/>
              </a:lnSpc>
              <a:buNone/>
            </a:pPr>
            <a:r>
              <a:rPr lang="es-ES_tradnl" sz="4400" b="1" strike="noStrike" spc="-1">
                <a:solidFill>
                  <a:srgbClr val="000000"/>
                </a:solidFill>
                <a:latin typeface="Calibri"/>
              </a:rPr>
              <a:t>CONTENIDOS</a:t>
            </a:r>
            <a:endParaRPr lang="es-E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4 Rectángulo">
            <a:hlinkClick r:id="rId2" action="ppaction://hlinksldjump"/>
          </p:cNvPr>
          <p:cNvSpPr/>
          <p:nvPr/>
        </p:nvSpPr>
        <p:spPr>
          <a:xfrm>
            <a:off x="681120" y="1406520"/>
            <a:ext cx="692748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5144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es-ES_tradnl" sz="2800" b="1" strike="noStrike" spc="-1">
                <a:solidFill>
                  <a:srgbClr val="000000"/>
                </a:solidFill>
                <a:latin typeface="Calibri"/>
              </a:rPr>
              <a:t>El mercado</a:t>
            </a: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5 Rectángulo">
            <a:hlinkClick r:id="rId3" action="ppaction://hlinksldjump"/>
          </p:cNvPr>
          <p:cNvSpPr/>
          <p:nvPr/>
        </p:nvSpPr>
        <p:spPr>
          <a:xfrm>
            <a:off x="716400" y="2709000"/>
            <a:ext cx="607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s-ES_tradnl" sz="2800" b="1" strike="noStrike" spc="-1">
                <a:solidFill>
                  <a:srgbClr val="000000"/>
                </a:solidFill>
                <a:latin typeface="Calibri"/>
              </a:rPr>
              <a:t>3.  La segmentación del mercado</a:t>
            </a: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9 Rectángulo">
            <a:hlinkClick r:id="rId4" action="ppaction://hlinksldjump"/>
          </p:cNvPr>
          <p:cNvSpPr/>
          <p:nvPr/>
        </p:nvSpPr>
        <p:spPr>
          <a:xfrm>
            <a:off x="716400" y="2061000"/>
            <a:ext cx="692748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s-ES_tradnl" sz="2800" b="1" strike="noStrike" spc="-1">
                <a:solidFill>
                  <a:srgbClr val="000000"/>
                </a:solidFill>
                <a:latin typeface="Calibri"/>
              </a:rPr>
              <a:t>2.  Tipos de mercado</a:t>
            </a: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17 Rectángulo">
            <a:hlinkClick r:id="rId5" action="ppaction://hlinksldjump"/>
          </p:cNvPr>
          <p:cNvSpPr/>
          <p:nvPr/>
        </p:nvSpPr>
        <p:spPr>
          <a:xfrm>
            <a:off x="744480" y="3357000"/>
            <a:ext cx="8240400" cy="10295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514350" indent="-514350">
              <a:lnSpc>
                <a:spcPct val="100000"/>
              </a:lnSpc>
              <a:spcBef>
                <a:spcPts val="561"/>
              </a:spcBef>
              <a:buAutoNum type="arabicPeriod" startAt="4"/>
            </a:pPr>
            <a:r>
              <a:rPr lang="es-ES_tradnl" sz="2800" b="1" strike="noStrike" spc="-1" dirty="0" smtClean="0">
                <a:solidFill>
                  <a:srgbClr val="000000"/>
                </a:solidFill>
                <a:latin typeface="Calibri"/>
              </a:rPr>
              <a:t>Estudio </a:t>
            </a:r>
            <a:r>
              <a:rPr lang="es-ES_tradnl" sz="2800" b="1" strike="noStrike" spc="-1" dirty="0">
                <a:solidFill>
                  <a:srgbClr val="000000"/>
                </a:solidFill>
                <a:latin typeface="Calibri"/>
              </a:rPr>
              <a:t>del mercado: los </a:t>
            </a:r>
            <a:r>
              <a:rPr lang="es-ES_tradnl" sz="2800" b="1" strike="noStrike" spc="-1" dirty="0" smtClean="0">
                <a:solidFill>
                  <a:srgbClr val="000000"/>
                </a:solidFill>
                <a:latin typeface="Calibri"/>
              </a:rPr>
              <a:t>clientes</a:t>
            </a:r>
          </a:p>
          <a:p>
            <a:pPr marL="514350" indent="-514350">
              <a:lnSpc>
                <a:spcPct val="100000"/>
              </a:lnSpc>
              <a:spcBef>
                <a:spcPts val="561"/>
              </a:spcBef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17 Flecha derecha"/>
          <p:cNvSpPr/>
          <p:nvPr/>
        </p:nvSpPr>
        <p:spPr>
          <a:xfrm rot="5400000">
            <a:off x="6503040" y="1513440"/>
            <a:ext cx="50364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99" name="1 Título"/>
          <p:cNvSpPr/>
          <p:nvPr/>
        </p:nvSpPr>
        <p:spPr>
          <a:xfrm>
            <a:off x="173520" y="1800"/>
            <a:ext cx="8229240" cy="69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96500" lnSpcReduction="10000"/>
          </a:bodyPr>
          <a:lstStyle/>
          <a:p>
            <a:pPr marL="514440" indent="-5144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ES_tradnl" sz="4400" b="1" strike="noStrike" spc="-1">
                <a:solidFill>
                  <a:srgbClr val="000000"/>
                </a:solidFill>
                <a:latin typeface="Calibri"/>
              </a:rPr>
              <a:t>El mercado</a:t>
            </a:r>
            <a:endParaRPr lang="es-E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24 CuadroTexto"/>
          <p:cNvSpPr/>
          <p:nvPr/>
        </p:nvSpPr>
        <p:spPr>
          <a:xfrm>
            <a:off x="4918320" y="1956960"/>
            <a:ext cx="3888000" cy="9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Consumidores reales que ya compran el producto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Consumidores potenciales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25 CuadroTexto"/>
          <p:cNvSpPr/>
          <p:nvPr/>
        </p:nvSpPr>
        <p:spPr>
          <a:xfrm>
            <a:off x="3389040" y="934200"/>
            <a:ext cx="1798200" cy="5162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0">
            <a:solidFill>
              <a:srgbClr val="4F81BD">
                <a:shade val="95000"/>
                <a:satMod val="105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2800" b="1" strike="noStrike" spc="-1">
                <a:solidFill>
                  <a:srgbClr val="000000"/>
                </a:solidFill>
                <a:latin typeface="Calibri"/>
              </a:rPr>
              <a:t>MERCADO</a:t>
            </a: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27 Flecha derecha"/>
          <p:cNvSpPr/>
          <p:nvPr/>
        </p:nvSpPr>
        <p:spPr>
          <a:xfrm rot="10800000">
            <a:off x="2716200" y="1087920"/>
            <a:ext cx="50364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3" name="28 CuadroTexto"/>
          <p:cNvSpPr/>
          <p:nvPr/>
        </p:nvSpPr>
        <p:spPr>
          <a:xfrm>
            <a:off x="528480" y="1010880"/>
            <a:ext cx="21020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Según la Economía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29 Flecha derecha"/>
          <p:cNvSpPr/>
          <p:nvPr/>
        </p:nvSpPr>
        <p:spPr>
          <a:xfrm>
            <a:off x="5383440" y="1087560"/>
            <a:ext cx="50364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5" name="30 Rectángulo"/>
          <p:cNvSpPr/>
          <p:nvPr/>
        </p:nvSpPr>
        <p:spPr>
          <a:xfrm>
            <a:off x="5972040" y="1000080"/>
            <a:ext cx="21024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Según el Marketing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31 Flecha derecha"/>
          <p:cNvSpPr/>
          <p:nvPr/>
        </p:nvSpPr>
        <p:spPr>
          <a:xfrm rot="5400000">
            <a:off x="1267560" y="1596960"/>
            <a:ext cx="503640" cy="21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7" name="32 CuadroTexto"/>
          <p:cNvSpPr/>
          <p:nvPr/>
        </p:nvSpPr>
        <p:spPr>
          <a:xfrm>
            <a:off x="166680" y="1956960"/>
            <a:ext cx="4686120" cy="9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Lugar físico o virtual 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Intercambios económicos 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     (compradores y vendedores)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33 Rectángulo"/>
          <p:cNvSpPr/>
          <p:nvPr/>
        </p:nvSpPr>
        <p:spPr>
          <a:xfrm>
            <a:off x="3503520" y="3443040"/>
            <a:ext cx="386640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Cantidad total vendida de un producto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34 CuadroTexto"/>
          <p:cNvSpPr/>
          <p:nvPr/>
        </p:nvSpPr>
        <p:spPr>
          <a:xfrm>
            <a:off x="174960" y="4037040"/>
            <a:ext cx="2724480" cy="363960"/>
          </a:xfrm>
          <a:prstGeom prst="rect">
            <a:avLst/>
          </a:prstGeom>
          <a:solidFill>
            <a:srgbClr val="92D050"/>
          </a:solidFill>
          <a:ln w="0">
            <a:solidFill>
              <a:srgbClr val="00B050"/>
            </a:solidFill>
          </a:ln>
          <a:effectLst>
            <a:outerShdw blurRad="76320" sy="23000" kx="1200000" algn="br" rotWithShape="0">
              <a:srgbClr val="000000">
                <a:alpha val="2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FFFFFF"/>
                </a:solidFill>
                <a:latin typeface="Calibri"/>
              </a:rPr>
              <a:t>Cuota de mercado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35 CuadroTexto"/>
          <p:cNvSpPr/>
          <p:nvPr/>
        </p:nvSpPr>
        <p:spPr>
          <a:xfrm>
            <a:off x="166680" y="4618800"/>
            <a:ext cx="2732400" cy="363960"/>
          </a:xfrm>
          <a:prstGeom prst="rect">
            <a:avLst/>
          </a:prstGeom>
          <a:solidFill>
            <a:srgbClr val="92D050"/>
          </a:solidFill>
          <a:ln w="0">
            <a:solidFill>
              <a:srgbClr val="00B050"/>
            </a:solidFill>
          </a:ln>
          <a:effectLst>
            <a:outerShdw blurRad="76320" sy="23000" kx="1200000" algn="br" rotWithShape="0">
              <a:srgbClr val="000000">
                <a:alpha val="2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FFFFFF"/>
                </a:solidFill>
                <a:latin typeface="Calibri"/>
              </a:rPr>
              <a:t>Estructura de un mercado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37 Flecha derecha"/>
          <p:cNvSpPr/>
          <p:nvPr/>
        </p:nvSpPr>
        <p:spPr>
          <a:xfrm>
            <a:off x="2968920" y="4128840"/>
            <a:ext cx="495720" cy="185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BBB59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6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2" name="38 Rectángulo"/>
          <p:cNvSpPr/>
          <p:nvPr/>
        </p:nvSpPr>
        <p:spPr>
          <a:xfrm>
            <a:off x="3503520" y="4618800"/>
            <a:ext cx="253152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Agentes que intervienen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39 Flecha derecha"/>
          <p:cNvSpPr/>
          <p:nvPr/>
        </p:nvSpPr>
        <p:spPr>
          <a:xfrm>
            <a:off x="2943720" y="4695120"/>
            <a:ext cx="495720" cy="185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BBB59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6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4" name="40 CuadroTexto"/>
          <p:cNvSpPr/>
          <p:nvPr/>
        </p:nvSpPr>
        <p:spPr>
          <a:xfrm>
            <a:off x="204480" y="3443040"/>
            <a:ext cx="2694960" cy="363960"/>
          </a:xfrm>
          <a:prstGeom prst="rect">
            <a:avLst/>
          </a:prstGeom>
          <a:solidFill>
            <a:srgbClr val="92D050"/>
          </a:solidFill>
          <a:ln w="0">
            <a:solidFill>
              <a:srgbClr val="00B050"/>
            </a:solidFill>
          </a:ln>
          <a:effectLst>
            <a:outerShdw blurRad="76320" sy="23000" kx="1200000" algn="br" rotWithShape="0">
              <a:srgbClr val="000000">
                <a:alpha val="2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FFFFFF"/>
                </a:solidFill>
                <a:latin typeface="Calibri"/>
              </a:rPr>
              <a:t>Tamaño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41 Flecha derecha"/>
          <p:cNvSpPr/>
          <p:nvPr/>
        </p:nvSpPr>
        <p:spPr>
          <a:xfrm>
            <a:off x="2967840" y="3534840"/>
            <a:ext cx="495720" cy="185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BBB59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6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6" name="42 Rectángulo"/>
          <p:cNvSpPr/>
          <p:nvPr/>
        </p:nvSpPr>
        <p:spPr>
          <a:xfrm>
            <a:off x="3503520" y="4036320"/>
            <a:ext cx="564012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Cuota = Ventas de un producto por 1 empresa /ventas total sector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5 Abrir llave"/>
          <p:cNvSpPr/>
          <p:nvPr/>
        </p:nvSpPr>
        <p:spPr>
          <a:xfrm>
            <a:off x="5803560" y="4491720"/>
            <a:ext cx="336600" cy="1359360"/>
          </a:xfrm>
          <a:prstGeom prst="leftBrace">
            <a:avLst>
              <a:gd name="adj1" fmla="val 8333"/>
              <a:gd name="adj2" fmla="val 16419"/>
            </a:avLst>
          </a:prstGeom>
          <a:noFill/>
          <a:ln w="2540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43 Rectángulo"/>
          <p:cNvSpPr/>
          <p:nvPr/>
        </p:nvSpPr>
        <p:spPr>
          <a:xfrm>
            <a:off x="5983920" y="4542480"/>
            <a:ext cx="3159720" cy="1549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Fabricantes de bienes y servicios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Intermediarios o canal de distribución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Prescriptores (influyen)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Consumidores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8 CuadroTexto"/>
          <p:cNvSpPr/>
          <p:nvPr/>
        </p:nvSpPr>
        <p:spPr>
          <a:xfrm>
            <a:off x="344160" y="1074600"/>
            <a:ext cx="2297880" cy="363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>
            <a:solidFill>
              <a:srgbClr val="4F81BD">
                <a:shade val="95000"/>
                <a:satMod val="105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000000"/>
                </a:solidFill>
                <a:latin typeface="Calibri"/>
              </a:rPr>
              <a:t>Equilibrio de mercado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1 Título"/>
          <p:cNvSpPr/>
          <p:nvPr/>
        </p:nvSpPr>
        <p:spPr>
          <a:xfrm>
            <a:off x="173520" y="1800"/>
            <a:ext cx="8229240" cy="69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96500" lnSpcReduction="10000"/>
          </a:bodyPr>
          <a:lstStyle/>
          <a:p>
            <a:pPr>
              <a:lnSpc>
                <a:spcPct val="100000"/>
              </a:lnSpc>
            </a:pPr>
            <a:r>
              <a:rPr lang="es-ES_tradnl" sz="4400" b="1" strike="noStrike" spc="-1">
                <a:solidFill>
                  <a:srgbClr val="000000"/>
                </a:solidFill>
                <a:latin typeface="Calibri"/>
              </a:rPr>
              <a:t>1. El mercado</a:t>
            </a:r>
            <a:endParaRPr lang="es-E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21 Rectángulo redondeado"/>
          <p:cNvSpPr/>
          <p:nvPr/>
        </p:nvSpPr>
        <p:spPr>
          <a:xfrm>
            <a:off x="4466520" y="892800"/>
            <a:ext cx="3904920" cy="82116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3200" b="1" strike="noStrike" spc="-1">
                <a:solidFill>
                  <a:schemeClr val="lt1"/>
                </a:solidFill>
                <a:latin typeface="Calibri"/>
              </a:rPr>
              <a:t>OFERTA = DEMANDA</a:t>
            </a:r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6" name="4 Conector recto de flecha"/>
          <p:cNvCxnSpPr/>
          <p:nvPr/>
        </p:nvCxnSpPr>
        <p:spPr>
          <a:xfrm flipV="1">
            <a:off x="1835640" y="1988640"/>
            <a:ext cx="360" cy="3312720"/>
          </a:xfrm>
          <a:prstGeom prst="straightConnector1">
            <a:avLst/>
          </a:prstGeom>
          <a:ln w="38100">
            <a:solidFill>
              <a:srgbClr val="000000"/>
            </a:solidFill>
            <a:round/>
            <a:tailEnd type="arrow" w="med" len="med"/>
          </a:ln>
        </p:spPr>
      </p:cxnSp>
      <p:cxnSp>
        <p:nvCxnSpPr>
          <p:cNvPr id="127" name="6 Conector recto de flecha"/>
          <p:cNvCxnSpPr/>
          <p:nvPr/>
        </p:nvCxnSpPr>
        <p:spPr>
          <a:xfrm>
            <a:off x="1835640" y="5301000"/>
            <a:ext cx="4583880" cy="360"/>
          </a:xfrm>
          <a:prstGeom prst="straightConnector1">
            <a:avLst/>
          </a:prstGeom>
          <a:ln w="38100">
            <a:solidFill>
              <a:srgbClr val="000000"/>
            </a:solidFill>
            <a:round/>
            <a:tailEnd type="arrow" w="med" len="med"/>
          </a:ln>
        </p:spPr>
      </p:cxnSp>
      <p:sp>
        <p:nvSpPr>
          <p:cNvPr id="128" name="41 Arco"/>
          <p:cNvSpPr/>
          <p:nvPr/>
        </p:nvSpPr>
        <p:spPr>
          <a:xfrm rot="1746000" flipH="1" flipV="1">
            <a:off x="2124360" y="2612160"/>
            <a:ext cx="4688280" cy="1871640"/>
          </a:xfrm>
          <a:prstGeom prst="arc">
            <a:avLst>
              <a:gd name="adj1" fmla="val 12689195"/>
              <a:gd name="adj2" fmla="val 20926505"/>
            </a:avLst>
          </a:prstGeom>
          <a:noFill/>
          <a:ln w="5080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43 Arco"/>
          <p:cNvSpPr/>
          <p:nvPr/>
        </p:nvSpPr>
        <p:spPr>
          <a:xfrm rot="19294200" flipH="1" flipV="1">
            <a:off x="974520" y="2166840"/>
            <a:ext cx="4688280" cy="1937520"/>
          </a:xfrm>
          <a:prstGeom prst="arc">
            <a:avLst>
              <a:gd name="adj1" fmla="val 12947785"/>
              <a:gd name="adj2" fmla="val 20563855"/>
            </a:avLst>
          </a:prstGeom>
          <a:noFill/>
          <a:ln w="50800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30" name="11 Conector recto"/>
          <p:cNvCxnSpPr/>
          <p:nvPr/>
        </p:nvCxnSpPr>
        <p:spPr>
          <a:xfrm>
            <a:off x="3635640" y="4077000"/>
            <a:ext cx="360" cy="1224360"/>
          </a:xfrm>
          <a:prstGeom prst="straightConnector1">
            <a:avLst/>
          </a:prstGeom>
          <a:ln w="3175">
            <a:solidFill>
              <a:srgbClr val="000000"/>
            </a:solidFill>
            <a:round/>
          </a:ln>
        </p:spPr>
      </p:cxnSp>
      <p:cxnSp>
        <p:nvCxnSpPr>
          <p:cNvPr id="131" name="13 Conector recto"/>
          <p:cNvCxnSpPr/>
          <p:nvPr/>
        </p:nvCxnSpPr>
        <p:spPr>
          <a:xfrm flipH="1">
            <a:off x="1835640" y="4087080"/>
            <a:ext cx="1800360" cy="360"/>
          </a:xfrm>
          <a:prstGeom prst="straightConnector1">
            <a:avLst/>
          </a:prstGeom>
          <a:ln w="3175">
            <a:solidFill>
              <a:srgbClr val="000000"/>
            </a:solidFill>
            <a:round/>
          </a:ln>
        </p:spPr>
      </p:cxnSp>
      <p:cxnSp>
        <p:nvCxnSpPr>
          <p:cNvPr id="132" name="15 Conector recto"/>
          <p:cNvCxnSpPr/>
          <p:nvPr/>
        </p:nvCxnSpPr>
        <p:spPr>
          <a:xfrm>
            <a:off x="1812600" y="4581000"/>
            <a:ext cx="2654280" cy="360"/>
          </a:xfrm>
          <a:prstGeom prst="straightConnector1">
            <a:avLst/>
          </a:prstGeom>
          <a:ln w="12700">
            <a:solidFill>
              <a:srgbClr val="8064A2"/>
            </a:solidFill>
            <a:prstDash val="dash"/>
            <a:round/>
          </a:ln>
        </p:spPr>
      </p:cxnSp>
      <p:cxnSp>
        <p:nvCxnSpPr>
          <p:cNvPr id="133" name="44 Conector recto"/>
          <p:cNvCxnSpPr/>
          <p:nvPr/>
        </p:nvCxnSpPr>
        <p:spPr>
          <a:xfrm flipV="1">
            <a:off x="1803960" y="3645000"/>
            <a:ext cx="2484720" cy="7920"/>
          </a:xfrm>
          <a:prstGeom prst="straightConnector1">
            <a:avLst/>
          </a:prstGeom>
          <a:ln w="12700">
            <a:solidFill>
              <a:srgbClr val="F79646"/>
            </a:solidFill>
            <a:prstDash val="dash"/>
            <a:round/>
          </a:ln>
        </p:spPr>
      </p:cxnSp>
      <p:sp>
        <p:nvSpPr>
          <p:cNvPr id="134" name="24 Elipse"/>
          <p:cNvSpPr/>
          <p:nvPr/>
        </p:nvSpPr>
        <p:spPr>
          <a:xfrm flipH="1">
            <a:off x="3570480" y="4033080"/>
            <a:ext cx="130320" cy="1076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35" name="49 Conector recto"/>
          <p:cNvCxnSpPr/>
          <p:nvPr/>
        </p:nvCxnSpPr>
        <p:spPr>
          <a:xfrm>
            <a:off x="2769120" y="4581000"/>
            <a:ext cx="360" cy="720360"/>
          </a:xfrm>
          <a:prstGeom prst="straightConnector1">
            <a:avLst/>
          </a:prstGeom>
          <a:ln w="12700">
            <a:solidFill>
              <a:srgbClr val="8064A2"/>
            </a:solidFill>
            <a:prstDash val="dash"/>
            <a:round/>
          </a:ln>
        </p:spPr>
      </p:cxnSp>
      <p:cxnSp>
        <p:nvCxnSpPr>
          <p:cNvPr id="136" name="50 Conector recto"/>
          <p:cNvCxnSpPr/>
          <p:nvPr/>
        </p:nvCxnSpPr>
        <p:spPr>
          <a:xfrm>
            <a:off x="4466520" y="4581000"/>
            <a:ext cx="360" cy="720360"/>
          </a:xfrm>
          <a:prstGeom prst="straightConnector1">
            <a:avLst/>
          </a:prstGeom>
          <a:ln w="12700">
            <a:solidFill>
              <a:srgbClr val="8064A2"/>
            </a:solidFill>
            <a:prstDash val="dash"/>
            <a:round/>
          </a:ln>
        </p:spPr>
      </p:cxnSp>
      <p:cxnSp>
        <p:nvCxnSpPr>
          <p:cNvPr id="137" name="51 Conector recto"/>
          <p:cNvCxnSpPr/>
          <p:nvPr/>
        </p:nvCxnSpPr>
        <p:spPr>
          <a:xfrm flipH="1">
            <a:off x="2965680" y="3609000"/>
            <a:ext cx="15120" cy="1692360"/>
          </a:xfrm>
          <a:prstGeom prst="straightConnector1">
            <a:avLst/>
          </a:prstGeom>
          <a:ln w="12700">
            <a:solidFill>
              <a:srgbClr val="F79646"/>
            </a:solidFill>
            <a:prstDash val="dash"/>
            <a:round/>
          </a:ln>
        </p:spPr>
      </p:cxnSp>
      <p:cxnSp>
        <p:nvCxnSpPr>
          <p:cNvPr id="138" name="55 Conector recto"/>
          <p:cNvCxnSpPr/>
          <p:nvPr/>
        </p:nvCxnSpPr>
        <p:spPr>
          <a:xfrm flipH="1">
            <a:off x="4127400" y="3645000"/>
            <a:ext cx="15120" cy="1656360"/>
          </a:xfrm>
          <a:prstGeom prst="straightConnector1">
            <a:avLst/>
          </a:prstGeom>
          <a:ln w="12700">
            <a:solidFill>
              <a:srgbClr val="F79646"/>
            </a:solidFill>
            <a:prstDash val="dash"/>
            <a:round/>
          </a:ln>
        </p:spPr>
      </p:cxnSp>
      <p:cxnSp>
        <p:nvCxnSpPr>
          <p:cNvPr id="139" name="59 Conector recto de flecha"/>
          <p:cNvCxnSpPr/>
          <p:nvPr/>
        </p:nvCxnSpPr>
        <p:spPr>
          <a:xfrm>
            <a:off x="2769120" y="4689000"/>
            <a:ext cx="1697760" cy="360"/>
          </a:xfrm>
          <a:prstGeom prst="straightConnector1">
            <a:avLst/>
          </a:prstGeom>
          <a:ln w="22225">
            <a:solidFill>
              <a:srgbClr val="7030A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40" name="61 Conector recto de flecha"/>
          <p:cNvCxnSpPr/>
          <p:nvPr/>
        </p:nvCxnSpPr>
        <p:spPr>
          <a:xfrm>
            <a:off x="2915280" y="3548160"/>
            <a:ext cx="1373400" cy="360"/>
          </a:xfrm>
          <a:prstGeom prst="straightConnector1">
            <a:avLst/>
          </a:prstGeom>
          <a:ln w="25400">
            <a:solidFill>
              <a:srgbClr val="F79646"/>
            </a:solidFill>
            <a:round/>
            <a:headEnd type="arrow" w="med" len="med"/>
            <a:tailEnd type="arrow" w="med" len="med"/>
          </a:ln>
        </p:spPr>
      </p:cxnSp>
      <p:sp>
        <p:nvSpPr>
          <p:cNvPr id="141" name="78 CuadroTexto"/>
          <p:cNvSpPr/>
          <p:nvPr/>
        </p:nvSpPr>
        <p:spPr>
          <a:xfrm>
            <a:off x="1331640" y="3933000"/>
            <a:ext cx="471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FF0000"/>
                </a:solidFill>
                <a:latin typeface="Calibri"/>
              </a:rPr>
              <a:t>P</a:t>
            </a:r>
            <a:r>
              <a:rPr lang="es-ES_tradnl" sz="1800" b="0" strike="noStrike" spc="-1" baseline="30000">
                <a:solidFill>
                  <a:srgbClr val="FF0000"/>
                </a:solidFill>
                <a:latin typeface="Calibri"/>
              </a:rPr>
              <a:t>*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79 CuadroTexto"/>
          <p:cNvSpPr/>
          <p:nvPr/>
        </p:nvSpPr>
        <p:spPr>
          <a:xfrm>
            <a:off x="1324800" y="4396320"/>
            <a:ext cx="471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7030A0"/>
                </a:solidFill>
                <a:latin typeface="Calibri"/>
              </a:rPr>
              <a:t>P</a:t>
            </a:r>
            <a:r>
              <a:rPr lang="es-ES_tradnl" sz="1800" b="0" strike="noStrike" spc="-1" baseline="30000">
                <a:solidFill>
                  <a:srgbClr val="7030A0"/>
                </a:solidFill>
                <a:latin typeface="Calibri"/>
              </a:rPr>
              <a:t>1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80 CuadroTexto"/>
          <p:cNvSpPr/>
          <p:nvPr/>
        </p:nvSpPr>
        <p:spPr>
          <a:xfrm>
            <a:off x="1331640" y="3494160"/>
            <a:ext cx="471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chemeClr val="accent6"/>
                </a:solidFill>
                <a:latin typeface="Calibri"/>
              </a:rPr>
              <a:t>P</a:t>
            </a:r>
            <a:r>
              <a:rPr lang="es-ES_tradnl" sz="1800" b="0" strike="noStrike" spc="-1" baseline="30000">
                <a:solidFill>
                  <a:schemeClr val="accent6"/>
                </a:solidFill>
                <a:latin typeface="Calibri"/>
              </a:rPr>
              <a:t>2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81 CuadroTexto"/>
          <p:cNvSpPr/>
          <p:nvPr/>
        </p:nvSpPr>
        <p:spPr>
          <a:xfrm>
            <a:off x="4296960" y="5364000"/>
            <a:ext cx="471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7030A0"/>
                </a:solidFill>
                <a:latin typeface="Calibri"/>
              </a:rPr>
              <a:t>C</a:t>
            </a:r>
            <a:r>
              <a:rPr lang="es-ES_tradnl" sz="1800" b="0" strike="noStrike" spc="-1" baseline="30000">
                <a:solidFill>
                  <a:srgbClr val="7030A0"/>
                </a:solidFill>
                <a:latin typeface="Calibri"/>
              </a:rPr>
              <a:t>1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82 CuadroTexto"/>
          <p:cNvSpPr/>
          <p:nvPr/>
        </p:nvSpPr>
        <p:spPr>
          <a:xfrm>
            <a:off x="3898440" y="5364000"/>
            <a:ext cx="471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chemeClr val="accent6"/>
                </a:solidFill>
                <a:latin typeface="Calibri"/>
              </a:rPr>
              <a:t>C</a:t>
            </a:r>
            <a:r>
              <a:rPr lang="es-ES_tradnl" sz="1800" b="0" strike="noStrike" spc="-1" baseline="30000">
                <a:solidFill>
                  <a:schemeClr val="accent6"/>
                </a:solidFill>
                <a:latin typeface="Calibri"/>
              </a:rPr>
              <a:t>2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83 CuadroTexto"/>
          <p:cNvSpPr/>
          <p:nvPr/>
        </p:nvSpPr>
        <p:spPr>
          <a:xfrm>
            <a:off x="2810160" y="5352480"/>
            <a:ext cx="5094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chemeClr val="accent6"/>
                </a:solidFill>
                <a:latin typeface="Calibri"/>
              </a:rPr>
              <a:t>C</a:t>
            </a:r>
            <a:r>
              <a:rPr lang="es-ES_tradnl" sz="1800" b="0" strike="noStrike" spc="-1" baseline="30000">
                <a:solidFill>
                  <a:schemeClr val="accent6"/>
                </a:solidFill>
                <a:latin typeface="Calibri"/>
              </a:rPr>
              <a:t>2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84 CuadroTexto"/>
          <p:cNvSpPr/>
          <p:nvPr/>
        </p:nvSpPr>
        <p:spPr>
          <a:xfrm>
            <a:off x="3402000" y="5364000"/>
            <a:ext cx="471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FF0000"/>
                </a:solidFill>
                <a:latin typeface="Calibri"/>
              </a:rPr>
              <a:t>C</a:t>
            </a:r>
            <a:r>
              <a:rPr lang="es-ES_tradnl" sz="1800" b="0" strike="noStrike" spc="-1" baseline="30000">
                <a:solidFill>
                  <a:srgbClr val="FF0000"/>
                </a:solidFill>
                <a:latin typeface="Calibri"/>
              </a:rPr>
              <a:t>*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85 CuadroTexto"/>
          <p:cNvSpPr/>
          <p:nvPr/>
        </p:nvSpPr>
        <p:spPr>
          <a:xfrm>
            <a:off x="2532960" y="5352480"/>
            <a:ext cx="471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7030A0"/>
                </a:solidFill>
                <a:latin typeface="Calibri"/>
              </a:rPr>
              <a:t>C</a:t>
            </a:r>
            <a:r>
              <a:rPr lang="es-ES_tradnl" sz="1800" b="0" strike="noStrike" spc="-1" baseline="30000">
                <a:solidFill>
                  <a:srgbClr val="7030A0"/>
                </a:solidFill>
                <a:latin typeface="Calibri"/>
              </a:rPr>
              <a:t>1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86 CuadroTexto"/>
          <p:cNvSpPr/>
          <p:nvPr/>
        </p:nvSpPr>
        <p:spPr>
          <a:xfrm>
            <a:off x="3874680" y="3892320"/>
            <a:ext cx="2329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FF0000"/>
                </a:solidFill>
                <a:latin typeface="Calibri"/>
              </a:rPr>
              <a:t>Equilibrio de Mercado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87 CuadroTexto"/>
          <p:cNvSpPr/>
          <p:nvPr/>
        </p:nvSpPr>
        <p:spPr>
          <a:xfrm>
            <a:off x="4827240" y="2766960"/>
            <a:ext cx="471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00B050"/>
                </a:solidFill>
                <a:latin typeface="Calibri"/>
              </a:rPr>
              <a:t>O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88 CuadroTexto"/>
          <p:cNvSpPr/>
          <p:nvPr/>
        </p:nvSpPr>
        <p:spPr>
          <a:xfrm>
            <a:off x="5063400" y="4669920"/>
            <a:ext cx="471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S_tradnl" sz="1800" b="1" strike="noStrike" spc="-1">
                <a:solidFill>
                  <a:schemeClr val="accent1"/>
                </a:solidFill>
                <a:latin typeface="Calibri"/>
              </a:rPr>
              <a:t>D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90 CuadroTexto"/>
          <p:cNvSpPr/>
          <p:nvPr/>
        </p:nvSpPr>
        <p:spPr>
          <a:xfrm>
            <a:off x="2813760" y="3155760"/>
            <a:ext cx="165564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600" b="0" strike="noStrike" spc="-1">
                <a:solidFill>
                  <a:schemeClr val="accent6"/>
                </a:solidFill>
                <a:latin typeface="Calibri"/>
              </a:rPr>
              <a:t>Exceso de Oferta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91 CuadroTexto"/>
          <p:cNvSpPr/>
          <p:nvPr/>
        </p:nvSpPr>
        <p:spPr>
          <a:xfrm>
            <a:off x="2694960" y="4700520"/>
            <a:ext cx="188640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600" b="0" strike="noStrike" spc="-1">
                <a:solidFill>
                  <a:srgbClr val="7030A0"/>
                </a:solidFill>
                <a:latin typeface="Calibri"/>
              </a:rPr>
              <a:t>Exceso de Demanda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92 CuadroTexto"/>
          <p:cNvSpPr/>
          <p:nvPr/>
        </p:nvSpPr>
        <p:spPr>
          <a:xfrm>
            <a:off x="1437480" y="1595880"/>
            <a:ext cx="79632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Precio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93 CuadroTexto"/>
          <p:cNvSpPr/>
          <p:nvPr/>
        </p:nvSpPr>
        <p:spPr>
          <a:xfrm>
            <a:off x="6575040" y="5131800"/>
            <a:ext cx="93240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Cantidad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94 CuadroTexto"/>
          <p:cNvSpPr/>
          <p:nvPr/>
        </p:nvSpPr>
        <p:spPr>
          <a:xfrm>
            <a:off x="3836520" y="1934280"/>
            <a:ext cx="516528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La cantidad que están dispuestos a comprar coincide con la cantidad que están dispuestos a vender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1 Título"/>
          <p:cNvSpPr/>
          <p:nvPr/>
        </p:nvSpPr>
        <p:spPr>
          <a:xfrm>
            <a:off x="148320" y="42480"/>
            <a:ext cx="822924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87000" lnSpcReduction="20000"/>
          </a:bodyPr>
          <a:lstStyle/>
          <a:p>
            <a:pPr>
              <a:lnSpc>
                <a:spcPct val="100000"/>
              </a:lnSpc>
            </a:pPr>
            <a:r>
              <a:rPr lang="es-ES_tradnl" sz="4400" b="1" strike="noStrike" spc="-1">
                <a:solidFill>
                  <a:srgbClr val="000000"/>
                </a:solidFill>
                <a:latin typeface="Calibri"/>
              </a:rPr>
              <a:t>2. Tipos de mercado</a:t>
            </a:r>
            <a:endParaRPr lang="es-E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8 Rectángulo redondeado"/>
          <p:cNvSpPr/>
          <p:nvPr/>
        </p:nvSpPr>
        <p:spPr>
          <a:xfrm>
            <a:off x="173160" y="992880"/>
            <a:ext cx="2773080" cy="53604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_tradnl" sz="1600" b="1" strike="noStrike" spc="-1">
                <a:solidFill>
                  <a:schemeClr val="lt1"/>
                </a:solidFill>
                <a:latin typeface="Calibri"/>
              </a:rPr>
              <a:t>Monopolio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9 Rectángulo redondeado"/>
          <p:cNvSpPr/>
          <p:nvPr/>
        </p:nvSpPr>
        <p:spPr>
          <a:xfrm>
            <a:off x="227160" y="2116080"/>
            <a:ext cx="2732040" cy="77724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_tradnl" sz="1600" b="1" strike="noStrike" spc="-1">
                <a:solidFill>
                  <a:schemeClr val="lt1"/>
                </a:solidFill>
                <a:latin typeface="Calibri"/>
              </a:rPr>
              <a:t>Oligopolio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10 Rectángulo redondeado"/>
          <p:cNvSpPr/>
          <p:nvPr/>
        </p:nvSpPr>
        <p:spPr>
          <a:xfrm>
            <a:off x="227160" y="3589200"/>
            <a:ext cx="2732040" cy="62172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_tradnl" sz="1600" b="1" strike="noStrike" spc="-1">
                <a:solidFill>
                  <a:schemeClr val="lt1"/>
                </a:solidFill>
                <a:latin typeface="Calibri"/>
              </a:rPr>
              <a:t>Competencia perfecta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11 Flecha derecha"/>
          <p:cNvSpPr/>
          <p:nvPr/>
        </p:nvSpPr>
        <p:spPr>
          <a:xfrm>
            <a:off x="3087720" y="1165320"/>
            <a:ext cx="503640" cy="1915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62" name="12 CuadroTexto"/>
          <p:cNvSpPr/>
          <p:nvPr/>
        </p:nvSpPr>
        <p:spPr>
          <a:xfrm>
            <a:off x="3656880" y="914400"/>
            <a:ext cx="5478120" cy="106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Sólo existe una empresa que ofrece ese producto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Establece condiciones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Están  prohibidos por ley, aunque algunas empresas pueden acercarse a un monopolio </a:t>
            </a:r>
            <a:r>
              <a:rPr lang="es-ES_tradnl" sz="1600" b="0" strike="noStrike" spc="-1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ITV, estancos, control del Estado)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14 CuadroTexto"/>
          <p:cNvSpPr/>
          <p:nvPr/>
        </p:nvSpPr>
        <p:spPr>
          <a:xfrm>
            <a:off x="3796560" y="4679640"/>
            <a:ext cx="4767840" cy="18144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s-ES_tradnl" sz="16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 smtClean="0">
                <a:solidFill>
                  <a:srgbClr val="000000"/>
                </a:solidFill>
                <a:latin typeface="Calibri"/>
              </a:rPr>
              <a:t>Muchas </a:t>
            </a: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empresas, pero buscan diferenciar su producto (calidad / marca</a:t>
            </a:r>
            <a:r>
              <a:rPr lang="es-ES_tradnl" sz="1600" b="0" strike="noStrike" spc="-1" dirty="0" smtClean="0">
                <a:solidFill>
                  <a:srgbClr val="000000"/>
                </a:solidFill>
                <a:latin typeface="Calibri"/>
              </a:rPr>
              <a:t>) (ej. Ropa de marca, coches…)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Ser percibido como producto único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Margen de maniobra para subir precios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Pasar de competencia perfecta </a:t>
            </a:r>
            <a:r>
              <a:rPr lang="es-ES_tradnl" sz="16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 monopolística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15 Flecha derecha"/>
          <p:cNvSpPr/>
          <p:nvPr/>
        </p:nvSpPr>
        <p:spPr>
          <a:xfrm>
            <a:off x="3127320" y="2409120"/>
            <a:ext cx="503640" cy="1915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65" name="16 CuadroTexto"/>
          <p:cNvSpPr/>
          <p:nvPr/>
        </p:nvSpPr>
        <p:spPr>
          <a:xfrm>
            <a:off x="3782880" y="3493440"/>
            <a:ext cx="4623480" cy="13219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spc="-1" dirty="0" err="1" smtClean="0">
                <a:solidFill>
                  <a:srgbClr val="000000"/>
                </a:solidFill>
                <a:latin typeface="Calibri"/>
              </a:rPr>
              <a:t>Ej</a:t>
            </a:r>
            <a:r>
              <a:rPr lang="es-ES_tradnl" sz="1600" spc="-1" dirty="0" smtClean="0">
                <a:solidFill>
                  <a:srgbClr val="000000"/>
                </a:solidFill>
                <a:latin typeface="Calibri"/>
              </a:rPr>
              <a:t>: leche, trigo, arroz, agricultura en general</a:t>
            </a:r>
            <a:endParaRPr lang="es-ES" sz="16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 smtClean="0">
                <a:solidFill>
                  <a:srgbClr val="000000"/>
                </a:solidFill>
                <a:latin typeface="Calibri"/>
              </a:rPr>
              <a:t>Muchas </a:t>
            </a: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empresas que ofrecen el mismo producto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El precio viene dado por el mercado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Valoración de más aspectos que el precio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Los consumidores no tienen toda la </a:t>
            </a:r>
            <a:r>
              <a:rPr lang="es-ES_tradnl" sz="1600" b="0" strike="noStrike" spc="-1" dirty="0" smtClean="0">
                <a:solidFill>
                  <a:srgbClr val="000000"/>
                </a:solidFill>
                <a:latin typeface="Calibri"/>
              </a:rPr>
              <a:t>información</a:t>
            </a:r>
          </a:p>
        </p:txBody>
      </p:sp>
      <p:sp>
        <p:nvSpPr>
          <p:cNvPr id="166" name="17 Flecha derecha"/>
          <p:cNvSpPr/>
          <p:nvPr/>
        </p:nvSpPr>
        <p:spPr>
          <a:xfrm>
            <a:off x="3116880" y="3804120"/>
            <a:ext cx="503640" cy="1915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67" name="18 CuadroTexto"/>
          <p:cNvSpPr/>
          <p:nvPr/>
        </p:nvSpPr>
        <p:spPr>
          <a:xfrm>
            <a:off x="3732120" y="2054880"/>
            <a:ext cx="5402880" cy="13219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Pocas empresas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Requieren grandes cantidades de inversión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Oligopolio con pacto (empresas pactan precios y condiciones</a:t>
            </a:r>
            <a:r>
              <a:rPr lang="es-ES_tradnl" sz="1600" b="0" strike="noStrike" spc="-1" dirty="0" smtClean="0">
                <a:solidFill>
                  <a:srgbClr val="000000"/>
                </a:solidFill>
                <a:latin typeface="Calibri"/>
              </a:rPr>
              <a:t>) (Ej. Gasolineras)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 dirty="0">
                <a:solidFill>
                  <a:srgbClr val="000000"/>
                </a:solidFill>
                <a:latin typeface="Calibri"/>
              </a:rPr>
              <a:t>Oligopolio sin pacto (guerra de precios</a:t>
            </a:r>
            <a:r>
              <a:rPr lang="es-ES_tradnl" sz="1600" b="0" strike="noStrike" spc="-1" dirty="0" smtClean="0">
                <a:solidFill>
                  <a:srgbClr val="000000"/>
                </a:solidFill>
                <a:latin typeface="Calibri"/>
              </a:rPr>
              <a:t>) (ej. Telefonía </a:t>
            </a:r>
            <a:r>
              <a:rPr lang="es-ES_tradnl" sz="1600" b="0" strike="noStrike" spc="-1" dirty="0" err="1" smtClean="0">
                <a:solidFill>
                  <a:srgbClr val="000000"/>
                </a:solidFill>
                <a:latin typeface="Calibri"/>
              </a:rPr>
              <a:t>movil</a:t>
            </a:r>
            <a:r>
              <a:rPr lang="es-ES_tradnl" sz="1600" b="0" strike="noStrike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es-ES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19 Flecha derecha"/>
          <p:cNvSpPr/>
          <p:nvPr/>
        </p:nvSpPr>
        <p:spPr>
          <a:xfrm>
            <a:off x="3127320" y="4890600"/>
            <a:ext cx="503640" cy="1915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69" name="20 Rectángulo redondeado"/>
          <p:cNvSpPr/>
          <p:nvPr/>
        </p:nvSpPr>
        <p:spPr>
          <a:xfrm>
            <a:off x="253080" y="4738320"/>
            <a:ext cx="2733840" cy="49608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_tradnl" sz="1600" b="1" strike="noStrike" spc="-1">
                <a:solidFill>
                  <a:schemeClr val="lt1"/>
                </a:solidFill>
                <a:latin typeface="Calibri"/>
              </a:rPr>
              <a:t>Competencia monopolística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9 CuadroTexto"/>
          <p:cNvSpPr/>
          <p:nvPr/>
        </p:nvSpPr>
        <p:spPr>
          <a:xfrm>
            <a:off x="509040" y="1511280"/>
            <a:ext cx="8371080" cy="179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1600" b="1" strike="noStrike" spc="-1">
                <a:solidFill>
                  <a:srgbClr val="000000"/>
                </a:solidFill>
                <a:latin typeface="Calibri"/>
              </a:rPr>
              <a:t>Ajustarse a las necesidades y gustos de cada grupo (segmento):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(Ejemplo mercado de coches)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Jóvenes con renta media				</a:t>
            </a:r>
            <a:r>
              <a:rPr lang="es-ES_tradnl" sz="16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 Utilitario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Jóvenes con renta alta 				</a:t>
            </a:r>
            <a:r>
              <a:rPr lang="es-ES_tradnl" sz="16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 Deportivo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Familias con varios hijos 				</a:t>
            </a:r>
            <a:r>
              <a:rPr lang="es-ES_tradnl" sz="16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 Monovolumen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Mayor de 45 años con renta alta 			</a:t>
            </a:r>
            <a:r>
              <a:rPr lang="es-ES_tradnl" sz="16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 Berlina alta gama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Empresario que maneja gran cantidad de Kg 		</a:t>
            </a:r>
            <a:r>
              <a:rPr lang="es-ES_tradnl" sz="16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 Furgoneta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1 Título"/>
          <p:cNvSpPr/>
          <p:nvPr/>
        </p:nvSpPr>
        <p:spPr>
          <a:xfrm>
            <a:off x="148320" y="42480"/>
            <a:ext cx="822924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87000" lnSpcReduction="20000"/>
          </a:bodyPr>
          <a:lstStyle/>
          <a:p>
            <a:pPr>
              <a:lnSpc>
                <a:spcPct val="100000"/>
              </a:lnSpc>
            </a:pPr>
            <a:r>
              <a:rPr lang="es-ES_tradnl" sz="4400" b="1" strike="noStrike" spc="-1">
                <a:solidFill>
                  <a:srgbClr val="000000"/>
                </a:solidFill>
                <a:latin typeface="Calibri"/>
              </a:rPr>
              <a:t>3. La segmentación del mercado</a:t>
            </a:r>
            <a:endParaRPr lang="es-E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44 CuadroTexto"/>
          <p:cNvSpPr/>
          <p:nvPr/>
        </p:nvSpPr>
        <p:spPr>
          <a:xfrm>
            <a:off x="976320" y="806040"/>
            <a:ext cx="7198560" cy="638280"/>
          </a:xfrm>
          <a:prstGeom prst="rect">
            <a:avLst/>
          </a:prstGeom>
          <a:solidFill>
            <a:srgbClr val="92D050"/>
          </a:solidFill>
          <a:ln w="0">
            <a:solidFill>
              <a:srgbClr val="00B050"/>
            </a:solidFill>
          </a:ln>
          <a:effectLst>
            <a:outerShdw blurRad="76320" sy="23000" kx="1200000" algn="br" rotWithShape="0">
              <a:srgbClr val="000000">
                <a:alpha val="2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1800" b="1" u="sng" strike="noStrike" spc="-1">
                <a:solidFill>
                  <a:srgbClr val="FFFFFF"/>
                </a:solidFill>
                <a:uFillTx/>
                <a:latin typeface="Calibri"/>
              </a:rPr>
              <a:t>Segmentar el Mercado</a:t>
            </a:r>
            <a:r>
              <a:rPr lang="es-ES_tradnl" sz="1800" b="1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s-ES_tradnl" sz="1800" b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es-ES_tradnl" sz="1800" b="1" strike="noStrike" spc="-1">
                <a:solidFill>
                  <a:srgbClr val="FFFFFF"/>
                </a:solidFill>
                <a:latin typeface="Calibri"/>
              </a:rPr>
              <a:t>Dividir el mercado en tipos de clientes Segmento = grupo de clientes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="" xmlns:p15="http://schemas.microsoft.com/office/powerpoint/2012/main" xmlns:mc="http://schemas.openxmlformats.org/markup-compatibility/2006" xmlns:p14="http://schemas.microsoft.com/office/powerpoint/2010/main" val="299621286"/>
              </p:ext>
            </p:extLst>
          </p:nvPr>
        </p:nvGraphicFramePr>
        <p:xfrm>
          <a:off x="393120" y="3501000"/>
          <a:ext cx="8964720" cy="256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1 Título"/>
          <p:cNvSpPr/>
          <p:nvPr/>
        </p:nvSpPr>
        <p:spPr>
          <a:xfrm>
            <a:off x="131400" y="116640"/>
            <a:ext cx="822924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87000" lnSpcReduction="20000"/>
          </a:bodyPr>
          <a:lstStyle/>
          <a:p>
            <a:pPr>
              <a:lnSpc>
                <a:spcPct val="100000"/>
              </a:lnSpc>
            </a:pPr>
            <a:r>
              <a:rPr lang="es-ES_tradnl" sz="4400" b="1" strike="noStrike" spc="-1">
                <a:solidFill>
                  <a:srgbClr val="000000"/>
                </a:solidFill>
                <a:latin typeface="Calibri"/>
              </a:rPr>
              <a:t>4. Estudio de mercado</a:t>
            </a:r>
            <a:endParaRPr lang="es-ES" sz="44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="" xmlns:p15="http://schemas.microsoft.com/office/powerpoint/2012/main" xmlns:mc="http://schemas.openxmlformats.org/markup-compatibility/2006" xmlns:p14="http://schemas.microsoft.com/office/powerpoint/2010/main" val="4011466445"/>
              </p:ext>
            </p:extLst>
          </p:nvPr>
        </p:nvGraphicFramePr>
        <p:xfrm>
          <a:off x="131400" y="1196640"/>
          <a:ext cx="8397720" cy="273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4" name="Grupo 20"/>
          <p:cNvGrpSpPr/>
          <p:nvPr/>
        </p:nvGrpSpPr>
        <p:grpSpPr>
          <a:xfrm>
            <a:off x="611640" y="4365000"/>
            <a:ext cx="2762280" cy="1130040"/>
            <a:chOff x="611640" y="4365000"/>
            <a:chExt cx="2762280" cy="1130040"/>
          </a:xfrm>
        </p:grpSpPr>
        <p:sp>
          <p:nvSpPr>
            <p:cNvPr id="175" name="Rectángulo: esquinas redondeadas 24"/>
            <p:cNvSpPr/>
            <p:nvPr/>
          </p:nvSpPr>
          <p:spPr>
            <a:xfrm>
              <a:off x="611640" y="4365000"/>
              <a:ext cx="2762280" cy="113004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6" name="Rectángulo: esquinas redondeadas 4"/>
            <p:cNvSpPr/>
            <p:nvPr/>
          </p:nvSpPr>
          <p:spPr>
            <a:xfrm>
              <a:off x="650520" y="4420440"/>
              <a:ext cx="2684520" cy="1019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53280" tIns="53280" rIns="53280" bIns="5328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34"/>
                </a:spcAft>
                <a:tabLst>
                  <a:tab pos="0" algn="l"/>
                </a:tabLst>
              </a:pPr>
              <a:r>
                <a:rPr lang="es-ES_tradnl" sz="2100" b="0" strike="noStrike" spc="-1">
                  <a:solidFill>
                    <a:schemeClr val="lt1"/>
                  </a:solidFill>
                  <a:latin typeface="Calibri"/>
                </a:rPr>
                <a:t>ENTREVISTA </a:t>
              </a:r>
              <a:endParaRPr lang="es-ES" sz="21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734"/>
                </a:spcAft>
                <a:tabLst>
                  <a:tab pos="0" algn="l"/>
                </a:tabLst>
              </a:pPr>
              <a:r>
                <a:rPr lang="es-ES_tradnl" sz="2100" b="0" strike="noStrike" spc="-1">
                  <a:solidFill>
                    <a:schemeClr val="lt1"/>
                  </a:solidFill>
                  <a:latin typeface="Calibri"/>
                </a:rPr>
                <a:t>DE PROBLEMA</a:t>
              </a:r>
              <a:endParaRPr lang="es-ES" sz="21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77" name="22 CuadroTexto"/>
          <p:cNvSpPr/>
          <p:nvPr/>
        </p:nvSpPr>
        <p:spPr>
          <a:xfrm>
            <a:off x="4309920" y="4314240"/>
            <a:ext cx="3505320" cy="1186920"/>
          </a:xfrm>
          <a:prstGeom prst="rect">
            <a:avLst/>
          </a:prstGeom>
          <a:noFill/>
          <a:ln w="25400">
            <a:solidFill>
              <a:srgbClr val="1F497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Saber si lo que queremos ofrecer realmente está solucionando 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un problema de nuestros clientes 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¡O no!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11 Flecha derecha"/>
          <p:cNvSpPr/>
          <p:nvPr/>
        </p:nvSpPr>
        <p:spPr>
          <a:xfrm>
            <a:off x="3413160" y="4805280"/>
            <a:ext cx="713160" cy="1915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>
              <a:solidFill>
                <a:schemeClr val="lt1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1 Título"/>
          <p:cNvSpPr/>
          <p:nvPr/>
        </p:nvSpPr>
        <p:spPr>
          <a:xfrm>
            <a:off x="148320" y="42480"/>
            <a:ext cx="856332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3700" b="1" strike="noStrike" spc="-1">
                <a:solidFill>
                  <a:srgbClr val="000000"/>
                </a:solidFill>
                <a:latin typeface="Calibri"/>
              </a:rPr>
              <a:t>4. Estudio de mercado: el cliente objetivo</a:t>
            </a:r>
            <a:endParaRPr lang="es-ES" sz="3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9 CuadroTexto"/>
          <p:cNvSpPr/>
          <p:nvPr/>
        </p:nvSpPr>
        <p:spPr>
          <a:xfrm>
            <a:off x="230040" y="1044720"/>
            <a:ext cx="4524120" cy="363960"/>
          </a:xfrm>
          <a:prstGeom prst="rect">
            <a:avLst/>
          </a:prstGeom>
          <a:solidFill>
            <a:srgbClr val="92D050"/>
          </a:solidFill>
          <a:ln w="0">
            <a:solidFill>
              <a:srgbClr val="00B050"/>
            </a:solidFill>
          </a:ln>
          <a:effectLst>
            <a:outerShdw blurRad="76320" sy="23000" kx="1200000" algn="br" rotWithShape="0">
              <a:srgbClr val="000000">
                <a:alpha val="2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000000"/>
                </a:solidFill>
                <a:latin typeface="Calibri"/>
              </a:rPr>
              <a:t>Análisis de nuestro cliente objetivo o “target”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11 CuadroTexto"/>
          <p:cNvSpPr/>
          <p:nvPr/>
        </p:nvSpPr>
        <p:spPr>
          <a:xfrm>
            <a:off x="230040" y="1531800"/>
            <a:ext cx="888804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Conocer al cliente y los aspectos influyentes en su compra </a:t>
            </a:r>
            <a:r>
              <a:rPr lang="es-ES_tradnl" sz="16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 permite ofrecerle el producto que necesita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20 CuadroTexto"/>
          <p:cNvSpPr/>
          <p:nvPr/>
        </p:nvSpPr>
        <p:spPr>
          <a:xfrm>
            <a:off x="509040" y="2448360"/>
            <a:ext cx="2206440" cy="912600"/>
          </a:xfrm>
          <a:prstGeom prst="rect">
            <a:avLst/>
          </a:prstGeom>
          <a:noFill/>
          <a:ln w="25400">
            <a:solidFill>
              <a:srgbClr val="1F497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000000"/>
                </a:solidFill>
                <a:latin typeface="Calibri"/>
              </a:rPr>
              <a:t>Datos básicos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(edad, sexo, nacionalidad,…)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21 CuadroTexto"/>
          <p:cNvSpPr/>
          <p:nvPr/>
        </p:nvSpPr>
        <p:spPr>
          <a:xfrm>
            <a:off x="4140000" y="4202640"/>
            <a:ext cx="4447440" cy="912600"/>
          </a:xfrm>
          <a:prstGeom prst="rect">
            <a:avLst/>
          </a:prstGeom>
          <a:noFill/>
          <a:ln w="25400">
            <a:solidFill>
              <a:srgbClr val="1F497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000000"/>
                </a:solidFill>
                <a:latin typeface="Calibri"/>
              </a:rPr>
              <a:t>¿Por qué lo compra?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(precio, seguridad, marca, costumbre, experiencia, modas, imitación, impulso,…)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22 CuadroTexto"/>
          <p:cNvSpPr/>
          <p:nvPr/>
        </p:nvSpPr>
        <p:spPr>
          <a:xfrm>
            <a:off x="979200" y="4202640"/>
            <a:ext cx="2617200" cy="912600"/>
          </a:xfrm>
          <a:prstGeom prst="rect">
            <a:avLst/>
          </a:prstGeom>
          <a:noFill/>
          <a:ln w="25400">
            <a:solidFill>
              <a:srgbClr val="1F497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000000"/>
                </a:solidFill>
                <a:latin typeface="Calibri"/>
              </a:rPr>
              <a:t>Hábitos de compra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(Quién compra, dónde, cuándo, cuánto,…)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23 CuadroTexto"/>
          <p:cNvSpPr/>
          <p:nvPr/>
        </p:nvSpPr>
        <p:spPr>
          <a:xfrm>
            <a:off x="3430080" y="2454480"/>
            <a:ext cx="2206440" cy="912600"/>
          </a:xfrm>
          <a:prstGeom prst="rect">
            <a:avLst/>
          </a:prstGeom>
          <a:noFill/>
          <a:ln w="25400">
            <a:solidFill>
              <a:srgbClr val="1F497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000000"/>
                </a:solidFill>
                <a:latin typeface="Calibri"/>
              </a:rPr>
              <a:t>Datos económicos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(Renta, disposición a pagar…)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24 CuadroTexto"/>
          <p:cNvSpPr/>
          <p:nvPr/>
        </p:nvSpPr>
        <p:spPr>
          <a:xfrm>
            <a:off x="6165000" y="2586960"/>
            <a:ext cx="2206440" cy="638280"/>
          </a:xfrm>
          <a:prstGeom prst="rect">
            <a:avLst/>
          </a:prstGeom>
          <a:noFill/>
          <a:ln w="25400">
            <a:solidFill>
              <a:srgbClr val="1F497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1800" b="1" strike="noStrike" spc="-1">
                <a:solidFill>
                  <a:srgbClr val="000000"/>
                </a:solidFill>
                <a:latin typeface="Calibri"/>
              </a:rPr>
              <a:t>Gustos y preferencias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1 Título"/>
          <p:cNvSpPr/>
          <p:nvPr/>
        </p:nvSpPr>
        <p:spPr>
          <a:xfrm>
            <a:off x="37080" y="0"/>
            <a:ext cx="7775640" cy="69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5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S_tradnl" sz="5100" b="1" i="1" u="sng" strike="noStrike" spc="-1">
                <a:solidFill>
                  <a:srgbClr val="000000"/>
                </a:solidFill>
                <a:uFillTx/>
                <a:latin typeface="Calibri"/>
              </a:rPr>
              <a:t>Amplía 1</a:t>
            </a:r>
            <a:r>
              <a:rPr lang="es-ES_tradnl" sz="5100" b="1" strike="noStrike" spc="-1">
                <a:solidFill>
                  <a:srgbClr val="000000"/>
                </a:solidFill>
                <a:latin typeface="Calibri"/>
              </a:rPr>
              <a:t>:</a:t>
            </a:r>
            <a:r>
              <a:rPr lang="es-ES_tradnl" sz="8600" b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es-ES_tradnl" sz="4600" b="1" strike="noStrike" spc="-1">
                <a:solidFill>
                  <a:srgbClr val="C00000"/>
                </a:solidFill>
                <a:latin typeface="Calibri"/>
              </a:rPr>
              <a:t>“Tipos de mercado”</a:t>
            </a:r>
            <a:endParaRPr lang="es-ES" sz="4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15 CuadroTexto"/>
          <p:cNvSpPr/>
          <p:nvPr/>
        </p:nvSpPr>
        <p:spPr>
          <a:xfrm>
            <a:off x="577440" y="744840"/>
            <a:ext cx="7948080" cy="508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sz="1600" b="1" strike="noStrike" spc="-1">
                <a:solidFill>
                  <a:srgbClr val="000000"/>
                </a:solidFill>
                <a:latin typeface="Calibri"/>
              </a:rPr>
              <a:t>“¿Se rompe el monopolio de las ITVs?”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El Gobierno prepara la liberación de las ITVs 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Talleres independientes, empresas de transportes… podrían llevar a cabo estos servicios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endParaRPr lang="es-ES" sz="9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es-ES_tradnl" sz="1600" b="1" strike="noStrike" spc="-1">
                <a:solidFill>
                  <a:srgbClr val="000000"/>
                </a:solidFill>
                <a:latin typeface="Calibri"/>
              </a:rPr>
              <a:t>El oligopolio de las empresas de telefonía “Todo incluido”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Batalla de tarifas con paquetes que incluyen ADSL, fijo y móvil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Unas precios más bajos y otras paquetes más completos </a:t>
            </a:r>
            <a:r>
              <a:rPr lang="es-ES_tradnl" sz="16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 complicado comparar tarifas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endParaRPr lang="es-ES" sz="9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es-ES_tradnl" sz="1600" b="1" strike="noStrike" spc="-1">
                <a:solidFill>
                  <a:srgbClr val="000000"/>
                </a:solidFill>
                <a:latin typeface="Calibri"/>
              </a:rPr>
              <a:t>“¿Se puede romper la competencia perfecta?”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Panadero valenciano distribuye 50.000 barras de pan diariamente a 20 céntimos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Guerra comercial con grandes superficies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es-ES" sz="9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es-ES_tradnl" sz="1600" b="1" strike="noStrike" spc="-1">
                <a:solidFill>
                  <a:srgbClr val="000000"/>
                </a:solidFill>
                <a:latin typeface="Calibri"/>
              </a:rPr>
              <a:t>“La competencia monopolística…¿son iguales todos los productos?”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Las empresas buscan el modo de diferenciarse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1600" b="0" strike="noStrike" spc="-1">
                <a:solidFill>
                  <a:srgbClr val="000000"/>
                </a:solidFill>
                <a:latin typeface="Calibri"/>
              </a:rPr>
              <a:t>78 % afirma que prefiere pagar más por productos Made in Spain</a:t>
            </a:r>
            <a:endParaRPr lang="es-E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621</Words>
  <Application>Microsoft Office PowerPoint</Application>
  <PresentationFormat>Presentación en pantalla (4:3)</PresentationFormat>
  <Paragraphs>125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Tema de Office</vt:lpstr>
      <vt:lpstr>Diapositiva 1</vt:lpstr>
      <vt:lpstr>CONTENIDOS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TONI</dc:creator>
  <dc:description/>
  <cp:lastModifiedBy>Profesor</cp:lastModifiedBy>
  <cp:revision>243</cp:revision>
  <dcterms:created xsi:type="dcterms:W3CDTF">2013-09-12T06:29:10Z</dcterms:created>
  <dcterms:modified xsi:type="dcterms:W3CDTF">2023-10-18T18:27:09Z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Presentación en pantalla (4:3)</vt:lpwstr>
  </property>
  <property fmtid="{D5CDD505-2E9C-101B-9397-08002B2CF9AE}" pid="4" name="Slides">
    <vt:i4>11</vt:i4>
  </property>
</Properties>
</file>