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7" r:id="rId8"/>
    <p:sldId id="257" r:id="rId9"/>
    <p:sldId id="271" r:id="rId10"/>
    <p:sldId id="264" r:id="rId11"/>
    <p:sldId id="263" r:id="rId12"/>
    <p:sldId id="272" r:id="rId13"/>
    <p:sldId id="270" r:id="rId14"/>
    <p:sldId id="273" r:id="rId15"/>
    <p:sldId id="274" r:id="rId16"/>
    <p:sldId id="275" r:id="rId17"/>
    <p:sldId id="283" r:id="rId18"/>
    <p:sldId id="276" r:id="rId19"/>
    <p:sldId id="278" r:id="rId20"/>
    <p:sldId id="279" r:id="rId21"/>
    <p:sldId id="280" r:id="rId22"/>
    <p:sldId id="284" r:id="rId23"/>
    <p:sldId id="282" r:id="rId24"/>
    <p:sldId id="286" r:id="rId25"/>
    <p:sldId id="28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34676D-F8C1-47B3-B58B-95D5344277CF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2634F2-35DD-49A6-9053-F0E66B89BDF4}" type="datetimeFigureOut">
              <a:rPr lang="es-ES" smtClean="0"/>
              <a:t>24/01/2018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nidarios.ppt" TargetMode="External"/><Relationship Id="rId2" Type="http://schemas.openxmlformats.org/officeDocument/2006/relationships/hyperlink" Target="Esponjas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ipos%20de%20simetr&#237;a.ppt" TargetMode="External"/><Relationship Id="rId2" Type="http://schemas.openxmlformats.org/officeDocument/2006/relationships/hyperlink" Target="Gusanos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oluscos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Artr&#243;podos.pp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20050/U05/U05_01_EPI_05/ojos_compuestos_nb/index.html" TargetMode="External"/><Relationship Id="rId2" Type="http://schemas.openxmlformats.org/officeDocument/2006/relationships/hyperlink" Target="http://www.edistribucion.es/anayaeducacion/8420050/U05/U05_01_EPI_05/exoesqu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istribucion.es/anayaeducacion/8420050/U05/U05_01_EPI_05/metamorf/index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5/U05_01_EPI_05/5_3_epi_05_nb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Equinodermos.pp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20050/U05/U05_01_EPI_07/actividad5_4_epi07_nb/index.html" TargetMode="External"/><Relationship Id="rId2" Type="http://schemas.openxmlformats.org/officeDocument/2006/relationships/hyperlink" Target="http://www.edistribucion.es/anayaeducacion/8420050/U05/U05_01_EPI_07/actividad5_2_epi07_nb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Tipos%20de%20simetr&#237;a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20050/U05/U05_00_INT_00/video_invertebrados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Invertebrados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didáctica 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7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476672"/>
            <a:ext cx="31683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2" action="ppaction://hlinkpres?slideindex=1&amp;slidetitle="/>
              </a:rPr>
              <a:t>Poríferos: </a:t>
            </a:r>
            <a:r>
              <a:rPr lang="es-ES" dirty="0" err="1" smtClean="0">
                <a:hlinkClick r:id="rId2" action="ppaction://hlinkpres?slideindex=1&amp;slidetitle="/>
              </a:rPr>
              <a:t>Esponxas</a:t>
            </a:r>
            <a:r>
              <a:rPr lang="es-ES" dirty="0" smtClean="0">
                <a:hlinkClick r:id="rId2" action="ppaction://hlinkpres?slideindex=1&amp;slidetitle="/>
              </a:rPr>
              <a:t> </a:t>
            </a:r>
            <a:r>
              <a:rPr lang="es-ES" dirty="0" err="1" smtClean="0">
                <a:hlinkClick r:id="rId2" action="ppaction://hlinkpres?slideindex=1&amp;slidetitle="/>
              </a:rPr>
              <a:t>naturais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979956"/>
            <a:ext cx="678754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hlinkClick r:id="rId3" action="ppaction://hlinkpres?slideindex=1&amp;slidetitle="/>
              </a:rPr>
              <a:t>Celentéreos: Anémonas, </a:t>
            </a:r>
            <a:r>
              <a:rPr lang="es-ES" dirty="0" err="1" smtClean="0">
                <a:hlinkClick r:id="rId3" action="ppaction://hlinkpres?slideindex=1&amp;slidetitle="/>
              </a:rPr>
              <a:t>corais</a:t>
            </a:r>
            <a:r>
              <a:rPr lang="es-ES" dirty="0" smtClean="0">
                <a:hlinkClick r:id="rId3" action="ppaction://hlinkpres?slideindex=1&amp;slidetitle="/>
              </a:rPr>
              <a:t> , actinias e as medusas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4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Os platelmintos, os nematodos e os anélidos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324778" cy="506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4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r>
              <a:rPr lang="es-ES" u="sng" dirty="0" smtClean="0"/>
              <a:t>Características dos platelmintos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plano, delgado, brando, dividido en segmentos.</a:t>
            </a:r>
          </a:p>
          <a:p>
            <a:pPr lvl="1"/>
            <a:r>
              <a:rPr lang="es-ES" dirty="0" smtClean="0"/>
              <a:t>Hermafroditas </a:t>
            </a:r>
          </a:p>
          <a:p>
            <a:pPr lvl="1"/>
            <a:r>
              <a:rPr lang="es-ES" dirty="0" err="1" smtClean="0"/>
              <a:t>Exemplos</a:t>
            </a:r>
            <a:r>
              <a:rPr lang="es-ES" dirty="0" smtClean="0"/>
              <a:t>: </a:t>
            </a:r>
            <a:r>
              <a:rPr lang="es-ES" dirty="0" err="1" smtClean="0"/>
              <a:t>planaria</a:t>
            </a:r>
            <a:r>
              <a:rPr lang="es-ES" dirty="0" smtClean="0"/>
              <a:t> e a tenia</a:t>
            </a:r>
          </a:p>
          <a:p>
            <a:r>
              <a:rPr lang="es-ES" u="sng" dirty="0" smtClean="0"/>
              <a:t>Características dos nematodos: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cilíndrico, brando, non está dividido en </a:t>
            </a:r>
            <a:r>
              <a:rPr lang="es-ES" dirty="0" err="1" smtClean="0"/>
              <a:t>aneis</a:t>
            </a:r>
            <a:r>
              <a:rPr lang="es-ES" dirty="0" smtClean="0"/>
              <a:t> e os </a:t>
            </a:r>
            <a:r>
              <a:rPr lang="es-ES" dirty="0" err="1" smtClean="0"/>
              <a:t>seus</a:t>
            </a:r>
            <a:r>
              <a:rPr lang="es-ES" dirty="0" smtClean="0"/>
              <a:t> extremos terminan en punta.</a:t>
            </a:r>
          </a:p>
          <a:p>
            <a:pPr lvl="1"/>
            <a:r>
              <a:rPr lang="es-ES" dirty="0" err="1" smtClean="0"/>
              <a:t>Exemplos</a:t>
            </a:r>
            <a:r>
              <a:rPr lang="es-ES" dirty="0" smtClean="0"/>
              <a:t>: triquina e as </a:t>
            </a:r>
            <a:r>
              <a:rPr lang="es-ES" dirty="0" err="1" smtClean="0"/>
              <a:t>lombrigas</a:t>
            </a:r>
            <a:r>
              <a:rPr lang="es-ES" dirty="0" smtClean="0"/>
              <a:t> </a:t>
            </a:r>
            <a:r>
              <a:rPr lang="es-ES" dirty="0" err="1" smtClean="0"/>
              <a:t>intestinais</a:t>
            </a:r>
            <a:r>
              <a:rPr lang="es-ES" dirty="0" smtClean="0"/>
              <a:t>.</a:t>
            </a:r>
          </a:p>
          <a:p>
            <a:r>
              <a:rPr lang="es-ES" u="sng" dirty="0" smtClean="0"/>
              <a:t>Características dos anélidos: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brando, cilíndrico e dividido en </a:t>
            </a:r>
            <a:r>
              <a:rPr lang="es-ES" dirty="0" err="1" smtClean="0"/>
              <a:t>aneis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Algúns</a:t>
            </a:r>
            <a:r>
              <a:rPr lang="es-ES" dirty="0" smtClean="0"/>
              <a:t> presentan quetas</a:t>
            </a:r>
          </a:p>
          <a:p>
            <a:pPr lvl="1"/>
            <a:r>
              <a:rPr lang="es-ES" dirty="0" err="1" smtClean="0"/>
              <a:t>Exemplos</a:t>
            </a:r>
            <a:r>
              <a:rPr lang="es-ES" dirty="0" smtClean="0"/>
              <a:t>: </a:t>
            </a:r>
            <a:r>
              <a:rPr lang="es-ES" dirty="0" err="1" smtClean="0"/>
              <a:t>miñoca</a:t>
            </a:r>
            <a:r>
              <a:rPr lang="es-ES" dirty="0" smtClean="0"/>
              <a:t> e a </a:t>
            </a:r>
            <a:r>
              <a:rPr lang="es-ES" dirty="0" err="1" smtClean="0"/>
              <a:t>sambesuga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  <a:p>
            <a:pPr marL="411480" lvl="1" indent="0">
              <a:buNone/>
            </a:pPr>
            <a:r>
              <a:rPr lang="es-ES" dirty="0" smtClean="0">
                <a:hlinkClick r:id="rId2" action="ppaction://hlinkpres?slideindex=1&amp;slidetitle="/>
              </a:rPr>
              <a:t>Gusanos</a:t>
            </a:r>
            <a:endParaRPr lang="es-ES" dirty="0" smtClean="0"/>
          </a:p>
          <a:p>
            <a:pPr marL="411480" lvl="1" indent="0">
              <a:buNone/>
            </a:pPr>
            <a:r>
              <a:rPr lang="es-ES" dirty="0" smtClean="0"/>
              <a:t>****Todos </a:t>
            </a:r>
            <a:r>
              <a:rPr lang="es-ES" dirty="0" err="1" smtClean="0"/>
              <a:t>teñen</a:t>
            </a:r>
            <a:r>
              <a:rPr lang="es-ES" dirty="0" smtClean="0"/>
              <a:t> </a:t>
            </a:r>
            <a:r>
              <a:rPr lang="es-ES" dirty="0" smtClean="0">
                <a:hlinkClick r:id="rId3" action="ppaction://hlinkpres?slideindex=1&amp;slidetitle="/>
              </a:rPr>
              <a:t>simetría bilateral</a:t>
            </a:r>
            <a:r>
              <a:rPr lang="es-ES" dirty="0" smtClean="0"/>
              <a:t>/radial</a:t>
            </a:r>
          </a:p>
        </p:txBody>
      </p:sp>
    </p:spTree>
    <p:extLst>
      <p:ext uri="{BB962C8B-B14F-4D97-AF65-F5344CB8AC3E}">
        <p14:creationId xmlns:p14="http://schemas.microsoft.com/office/powerpoint/2010/main" val="293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Os moluscos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7101"/>
            <a:ext cx="6520843" cy="53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u="sng" dirty="0" smtClean="0"/>
              <a:t>Características dos moluscos:</a:t>
            </a:r>
          </a:p>
          <a:p>
            <a:pPr lvl="1" algn="just"/>
            <a:r>
              <a:rPr lang="pt-BR" dirty="0" err="1"/>
              <a:t>Maioría</a:t>
            </a:r>
            <a:r>
              <a:rPr lang="pt-BR" dirty="0"/>
              <a:t> </a:t>
            </a:r>
            <a:r>
              <a:rPr lang="pt-BR" dirty="0" err="1"/>
              <a:t>acuáticos</a:t>
            </a:r>
            <a:endParaRPr lang="pt-BR" dirty="0"/>
          </a:p>
          <a:p>
            <a:pPr lvl="1" algn="just"/>
            <a:r>
              <a:rPr lang="pt-BR" dirty="0" err="1"/>
              <a:t>Simetría</a:t>
            </a:r>
            <a:r>
              <a:rPr lang="pt-BR" dirty="0"/>
              <a:t> bilateral</a:t>
            </a:r>
          </a:p>
          <a:p>
            <a:pPr lvl="1" algn="just"/>
            <a:r>
              <a:rPr lang="pt-BR" dirty="0"/>
              <a:t>Corpo brando e dividido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tres</a:t>
            </a:r>
            <a:r>
              <a:rPr lang="pt-BR" dirty="0"/>
              <a:t> </a:t>
            </a:r>
            <a:r>
              <a:rPr lang="pt-BR" dirty="0" err="1"/>
              <a:t>rexións</a:t>
            </a:r>
            <a:r>
              <a:rPr lang="pt-BR" dirty="0"/>
              <a:t>: </a:t>
            </a:r>
            <a:r>
              <a:rPr lang="pt-BR" dirty="0" err="1"/>
              <a:t>cabeza</a:t>
            </a:r>
            <a:r>
              <a:rPr lang="pt-BR" dirty="0"/>
              <a:t>, </a:t>
            </a:r>
            <a:r>
              <a:rPr lang="pt-BR" dirty="0" err="1"/>
              <a:t>masa</a:t>
            </a:r>
            <a:r>
              <a:rPr lang="pt-BR" dirty="0"/>
              <a:t> visceral e pé.</a:t>
            </a:r>
          </a:p>
          <a:p>
            <a:pPr lvl="1" algn="just"/>
            <a:r>
              <a:rPr lang="pt-BR" dirty="0"/>
              <a:t>O pé é musculoso e </a:t>
            </a:r>
            <a:r>
              <a:rPr lang="pt-BR" dirty="0" err="1"/>
              <a:t>utilízano</a:t>
            </a:r>
            <a:r>
              <a:rPr lang="pt-BR" dirty="0"/>
              <a:t> para nadar, reptar ou escavar.</a:t>
            </a:r>
          </a:p>
          <a:p>
            <a:pPr lvl="1" algn="just"/>
            <a:r>
              <a:rPr lang="pt-BR" dirty="0"/>
              <a:t>Corpo </a:t>
            </a:r>
            <a:r>
              <a:rPr lang="pt-BR" dirty="0" err="1"/>
              <a:t>recuberto</a:t>
            </a:r>
            <a:r>
              <a:rPr lang="pt-BR" dirty="0"/>
              <a:t> por unha fina membrana, o manto, que na </a:t>
            </a:r>
            <a:r>
              <a:rPr lang="pt-BR" dirty="0" err="1"/>
              <a:t>maioría</a:t>
            </a:r>
            <a:r>
              <a:rPr lang="pt-BR" dirty="0"/>
              <a:t> dos casos </a:t>
            </a:r>
            <a:r>
              <a:rPr lang="pt-BR" dirty="0" err="1"/>
              <a:t>produce</a:t>
            </a:r>
            <a:r>
              <a:rPr lang="pt-BR" dirty="0"/>
              <a:t> cara ao exterior unha </a:t>
            </a:r>
            <a:r>
              <a:rPr lang="pt-BR" smtClean="0"/>
              <a:t>cuncha</a:t>
            </a:r>
            <a:r>
              <a:rPr lang="pt-BR" dirty="0" smtClean="0"/>
              <a:t> </a:t>
            </a:r>
            <a:r>
              <a:rPr lang="pt-BR" dirty="0"/>
              <a:t>que </a:t>
            </a:r>
            <a:r>
              <a:rPr lang="pt-BR" dirty="0" err="1"/>
              <a:t>protexe</a:t>
            </a:r>
            <a:r>
              <a:rPr lang="pt-BR" dirty="0"/>
              <a:t> o animal.</a:t>
            </a:r>
          </a:p>
          <a:p>
            <a:pPr lvl="1" algn="just"/>
            <a:r>
              <a:rPr lang="pt-BR" dirty="0"/>
              <a:t>A </a:t>
            </a:r>
            <a:r>
              <a:rPr lang="pt-BR" dirty="0" err="1" smtClean="0"/>
              <a:t>cuncha</a:t>
            </a:r>
            <a:r>
              <a:rPr lang="pt-BR" dirty="0" smtClean="0"/>
              <a:t> </a:t>
            </a:r>
            <a:r>
              <a:rPr lang="pt-BR" dirty="0"/>
              <a:t>pode estar formada por unha ou </a:t>
            </a:r>
            <a:r>
              <a:rPr lang="pt-BR" dirty="0" err="1"/>
              <a:t>dúas</a:t>
            </a:r>
            <a:r>
              <a:rPr lang="pt-BR" dirty="0"/>
              <a:t> </a:t>
            </a:r>
            <a:r>
              <a:rPr lang="pt-BR" dirty="0" err="1"/>
              <a:t>pezas</a:t>
            </a:r>
            <a:r>
              <a:rPr lang="pt-BR" dirty="0"/>
              <a:t> chamadas valvas. </a:t>
            </a:r>
            <a:r>
              <a:rPr lang="pt-BR" dirty="0" err="1"/>
              <a:t>Algunhas</a:t>
            </a:r>
            <a:r>
              <a:rPr lang="pt-BR" dirty="0"/>
              <a:t> </a:t>
            </a:r>
            <a:r>
              <a:rPr lang="pt-BR" dirty="0" err="1"/>
              <a:t>especies</a:t>
            </a:r>
            <a:r>
              <a:rPr lang="pt-BR" dirty="0"/>
              <a:t> non </a:t>
            </a:r>
            <a:r>
              <a:rPr lang="pt-BR" dirty="0" err="1"/>
              <a:t>teñen</a:t>
            </a:r>
            <a:r>
              <a:rPr lang="pt-BR" dirty="0"/>
              <a:t> </a:t>
            </a:r>
            <a:r>
              <a:rPr lang="pt-BR" dirty="0" err="1"/>
              <a:t>cuncha</a:t>
            </a:r>
            <a:r>
              <a:rPr lang="pt-BR" dirty="0"/>
              <a:t>, como os </a:t>
            </a:r>
            <a:r>
              <a:rPr lang="pt-BR" dirty="0" err="1"/>
              <a:t>polbos</a:t>
            </a:r>
            <a:r>
              <a:rPr lang="pt-BR" dirty="0"/>
              <a:t>, noutras </a:t>
            </a:r>
            <a:r>
              <a:rPr lang="pt-BR" dirty="0" err="1"/>
              <a:t>redúcense</a:t>
            </a:r>
            <a:r>
              <a:rPr lang="pt-BR" dirty="0"/>
              <a:t> ou é interna, como as </a:t>
            </a:r>
            <a:r>
              <a:rPr lang="pt-BR" dirty="0" err="1"/>
              <a:t>sepias</a:t>
            </a:r>
            <a:r>
              <a:rPr lang="pt-BR" dirty="0"/>
              <a:t>.</a:t>
            </a:r>
          </a:p>
          <a:p>
            <a:pPr lvl="1" algn="just"/>
            <a:r>
              <a:rPr lang="pt-BR" dirty="0"/>
              <a:t>Os moluscos </a:t>
            </a:r>
            <a:r>
              <a:rPr lang="pt-BR" dirty="0" err="1"/>
              <a:t>acuáticos</a:t>
            </a:r>
            <a:r>
              <a:rPr lang="pt-BR" dirty="0"/>
              <a:t> </a:t>
            </a:r>
            <a:r>
              <a:rPr lang="pt-BR" dirty="0" err="1"/>
              <a:t>respiran</a:t>
            </a:r>
            <a:r>
              <a:rPr lang="pt-BR" dirty="0"/>
              <a:t> por </a:t>
            </a:r>
            <a:r>
              <a:rPr lang="pt-BR" dirty="0" err="1"/>
              <a:t>branquias</a:t>
            </a:r>
            <a:r>
              <a:rPr lang="pt-BR" dirty="0"/>
              <a:t>, os  terrestres por </a:t>
            </a:r>
            <a:r>
              <a:rPr lang="pt-BR" dirty="0" err="1"/>
              <a:t>pulmóns</a:t>
            </a:r>
            <a:r>
              <a:rPr lang="pt-BR" dirty="0"/>
              <a:t>.</a:t>
            </a:r>
          </a:p>
          <a:p>
            <a:pPr lvl="1" algn="just"/>
            <a:r>
              <a:rPr lang="pt-BR" dirty="0" err="1"/>
              <a:t>Alimentación</a:t>
            </a:r>
            <a:r>
              <a:rPr lang="pt-BR" dirty="0"/>
              <a:t> variada</a:t>
            </a:r>
          </a:p>
          <a:p>
            <a:pPr lvl="1" algn="just"/>
            <a:r>
              <a:rPr lang="pt-BR" dirty="0"/>
              <a:t>A </a:t>
            </a:r>
            <a:r>
              <a:rPr lang="pt-BR" dirty="0" err="1"/>
              <a:t>maioría</a:t>
            </a:r>
            <a:r>
              <a:rPr lang="pt-BR" dirty="0"/>
              <a:t> hermafroditas e ovíparos.</a:t>
            </a:r>
          </a:p>
          <a:p>
            <a:pPr lvl="1" algn="just"/>
            <a:r>
              <a:rPr lang="pt-BR" dirty="0" err="1"/>
              <a:t>Experimentan</a:t>
            </a:r>
            <a:r>
              <a:rPr lang="pt-BR" dirty="0"/>
              <a:t> metamorfose</a:t>
            </a:r>
          </a:p>
          <a:p>
            <a:pPr marL="411480" lvl="1" indent="0" algn="just">
              <a:buNone/>
            </a:pPr>
            <a:endParaRPr lang="es-ES" dirty="0" smtClean="0"/>
          </a:p>
          <a:p>
            <a:pPr algn="just"/>
            <a:r>
              <a:rPr lang="es-ES" u="sng" dirty="0" smtClean="0">
                <a:hlinkClick r:id="rId2" action="ppaction://hlinkpres?slideindex=1&amp;slidetitle="/>
              </a:rPr>
              <a:t>Grupos</a:t>
            </a:r>
            <a:r>
              <a:rPr lang="es-ES" u="sng" dirty="0" smtClean="0"/>
              <a:t>:</a:t>
            </a:r>
          </a:p>
          <a:p>
            <a:pPr lvl="1" algn="just"/>
            <a:r>
              <a:rPr lang="es-ES" dirty="0" smtClean="0"/>
              <a:t>Gasterópodos: concha dorsal como o caracol e a lapa.</a:t>
            </a:r>
          </a:p>
          <a:p>
            <a:pPr lvl="1" algn="just"/>
            <a:r>
              <a:rPr lang="es-ES" dirty="0" smtClean="0"/>
              <a:t>Bivalvos: 2 valvas como o </a:t>
            </a:r>
            <a:r>
              <a:rPr lang="es-ES" dirty="0" err="1" smtClean="0"/>
              <a:t>mexilón</a:t>
            </a:r>
            <a:r>
              <a:rPr lang="es-ES" dirty="0" smtClean="0"/>
              <a:t>, </a:t>
            </a:r>
            <a:r>
              <a:rPr lang="es-ES" dirty="0" err="1" smtClean="0"/>
              <a:t>ameixa</a:t>
            </a:r>
            <a:r>
              <a:rPr lang="es-ES" dirty="0" smtClean="0"/>
              <a:t>, berberecho…</a:t>
            </a:r>
          </a:p>
          <a:p>
            <a:pPr lvl="1" algn="just"/>
            <a:r>
              <a:rPr lang="es-ES" dirty="0" smtClean="0"/>
              <a:t>Cefalópodos: non </a:t>
            </a:r>
            <a:r>
              <a:rPr lang="es-ES" dirty="0" err="1" smtClean="0"/>
              <a:t>teñen</a:t>
            </a:r>
            <a:r>
              <a:rPr lang="es-ES" dirty="0" smtClean="0"/>
              <a:t> concha externa como o </a:t>
            </a:r>
            <a:r>
              <a:rPr lang="es-ES" dirty="0" err="1" smtClean="0"/>
              <a:t>polbo</a:t>
            </a:r>
            <a:r>
              <a:rPr lang="es-ES" dirty="0" smtClean="0"/>
              <a:t>, sepia…</a:t>
            </a:r>
            <a:r>
              <a:rPr lang="es-ES" dirty="0" err="1" smtClean="0"/>
              <a:t>teñen</a:t>
            </a:r>
            <a:r>
              <a:rPr lang="es-ES" dirty="0" smtClean="0"/>
              <a:t> tentáculos</a:t>
            </a:r>
          </a:p>
          <a:p>
            <a:pPr algn="just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876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Os artrópodos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9945"/>
            <a:ext cx="6768752" cy="52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 fontScale="92500" lnSpcReduction="10000"/>
          </a:bodyPr>
          <a:lstStyle/>
          <a:p>
            <a:r>
              <a:rPr lang="es-ES" u="sng" dirty="0" smtClean="0"/>
              <a:t>Características dos artrópodos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Viven en todos os medios</a:t>
            </a:r>
          </a:p>
          <a:p>
            <a:pPr lvl="1"/>
            <a:r>
              <a:rPr lang="es-ES" dirty="0" smtClean="0"/>
              <a:t>Simetría bilateral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dividido en tres </a:t>
            </a:r>
            <a:r>
              <a:rPr lang="es-ES" dirty="0" err="1" smtClean="0"/>
              <a:t>rexións</a:t>
            </a:r>
            <a:r>
              <a:rPr lang="es-ES" dirty="0" smtClean="0"/>
              <a:t>: cabeza, tórax e </a:t>
            </a:r>
            <a:r>
              <a:rPr lang="es-ES" dirty="0" err="1" smtClean="0"/>
              <a:t>abdome</a:t>
            </a:r>
            <a:r>
              <a:rPr lang="es-ES" dirty="0" smtClean="0"/>
              <a:t>. </a:t>
            </a:r>
            <a:r>
              <a:rPr lang="es-ES" dirty="0" err="1" smtClean="0"/>
              <a:t>Nalgúns</a:t>
            </a:r>
            <a:r>
              <a:rPr lang="es-ES" dirty="0" smtClean="0"/>
              <a:t> a cabeza e o tórax están fusionados formando o cefalotórax. </a:t>
            </a:r>
            <a:r>
              <a:rPr lang="es-ES" dirty="0" err="1" smtClean="0"/>
              <a:t>Na</a:t>
            </a:r>
            <a:r>
              <a:rPr lang="es-ES" dirty="0" smtClean="0"/>
              <a:t> cabeza están as antenas, </a:t>
            </a:r>
            <a:r>
              <a:rPr lang="es-ES" dirty="0" err="1" smtClean="0"/>
              <a:t>ollos</a:t>
            </a:r>
            <a:r>
              <a:rPr lang="es-ES" dirty="0" smtClean="0"/>
              <a:t> e as </a:t>
            </a:r>
            <a:r>
              <a:rPr lang="es-ES" dirty="0" err="1" smtClean="0"/>
              <a:t>pezas</a:t>
            </a:r>
            <a:r>
              <a:rPr lang="es-ES" dirty="0" smtClean="0"/>
              <a:t> </a:t>
            </a:r>
            <a:r>
              <a:rPr lang="es-ES" dirty="0" err="1" smtClean="0"/>
              <a:t>bucais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Posúen</a:t>
            </a:r>
            <a:r>
              <a:rPr lang="es-ES" dirty="0" smtClean="0"/>
              <a:t> apéndices articulados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</a:t>
            </a:r>
            <a:r>
              <a:rPr lang="es-ES" dirty="0" err="1" smtClean="0"/>
              <a:t>cuberto</a:t>
            </a:r>
            <a:r>
              <a:rPr lang="es-ES" dirty="0" smtClean="0"/>
              <a:t> de </a:t>
            </a:r>
            <a:r>
              <a:rPr lang="es-ES" dirty="0" err="1" smtClean="0"/>
              <a:t>esquelto</a:t>
            </a:r>
            <a:r>
              <a:rPr lang="es-ES" dirty="0" smtClean="0"/>
              <a:t> externo (EXOESQUELETO), formado por </a:t>
            </a:r>
            <a:r>
              <a:rPr lang="es-ES" dirty="0" err="1" smtClean="0"/>
              <a:t>pezas</a:t>
            </a:r>
            <a:r>
              <a:rPr lang="es-ES" dirty="0" smtClean="0"/>
              <a:t> articuladas compostas por quitina. Protección.</a:t>
            </a:r>
          </a:p>
          <a:p>
            <a:pPr lvl="1"/>
            <a:r>
              <a:rPr lang="es-ES" dirty="0" smtClean="0"/>
              <a:t>Alimentación variada.</a:t>
            </a:r>
          </a:p>
          <a:p>
            <a:pPr lvl="1"/>
            <a:r>
              <a:rPr lang="es-ES" dirty="0" err="1" smtClean="0"/>
              <a:t>Maioría</a:t>
            </a:r>
            <a:r>
              <a:rPr lang="es-ES" dirty="0" smtClean="0"/>
              <a:t> con fecundación interna e son ovíparos.</a:t>
            </a:r>
          </a:p>
          <a:p>
            <a:pPr lvl="1"/>
            <a:r>
              <a:rPr lang="es-ES" dirty="0" err="1" smtClean="0"/>
              <a:t>Algúns</a:t>
            </a:r>
            <a:r>
              <a:rPr lang="es-ES" dirty="0" smtClean="0"/>
              <a:t> experimentan </a:t>
            </a:r>
            <a:r>
              <a:rPr lang="es-ES" dirty="0" err="1" smtClean="0"/>
              <a:t>metamorfose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Presentan mudas sucesivas para crecer.</a:t>
            </a:r>
          </a:p>
          <a:p>
            <a:r>
              <a:rPr lang="es-ES" u="sng" dirty="0" smtClean="0">
                <a:hlinkClick r:id="rId2" action="ppaction://hlinkpres?slideindex=1&amp;slidetitle="/>
              </a:rPr>
              <a:t>Grupos de artrópodos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Insectos</a:t>
            </a:r>
          </a:p>
          <a:p>
            <a:pPr lvl="1"/>
            <a:r>
              <a:rPr lang="es-ES" dirty="0" smtClean="0"/>
              <a:t>Arácnidos</a:t>
            </a:r>
          </a:p>
          <a:p>
            <a:pPr lvl="1"/>
            <a:r>
              <a:rPr lang="es-ES" dirty="0"/>
              <a:t>Crustáceos </a:t>
            </a:r>
          </a:p>
          <a:p>
            <a:pPr lvl="1"/>
            <a:r>
              <a:rPr lang="es-ES" dirty="0" smtClean="0"/>
              <a:t>Miriápodos</a:t>
            </a:r>
          </a:p>
        </p:txBody>
      </p:sp>
    </p:spTree>
    <p:extLst>
      <p:ext uri="{BB962C8B-B14F-4D97-AF65-F5344CB8AC3E}">
        <p14:creationId xmlns:p14="http://schemas.microsoft.com/office/powerpoint/2010/main" val="18891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Vídeos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Función defensiva do exoesqueleto</a:t>
            </a:r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www.edistribucion.es/anayaeducacion/8420050/U05/U05_01_EPI_05/exoesque/index.html</a:t>
            </a:r>
            <a:endParaRPr lang="es-ES" dirty="0" smtClean="0"/>
          </a:p>
          <a:p>
            <a:r>
              <a:rPr lang="es-ES" dirty="0" err="1" smtClean="0"/>
              <a:t>Ollo</a:t>
            </a:r>
            <a:r>
              <a:rPr lang="es-ES" dirty="0" smtClean="0"/>
              <a:t> </a:t>
            </a:r>
            <a:r>
              <a:rPr lang="es-ES" dirty="0" err="1" smtClean="0"/>
              <a:t>composto</a:t>
            </a: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www.edistribucion.es/anayaeducacion/8420050/U05/U05_01_EPI_05/ojos_compuestos_nb/index.html</a:t>
            </a:r>
            <a:endParaRPr lang="es-ES" dirty="0" smtClean="0"/>
          </a:p>
          <a:p>
            <a:r>
              <a:rPr lang="es-ES" dirty="0" err="1" smtClean="0"/>
              <a:t>Metamorfose</a:t>
            </a:r>
            <a:r>
              <a:rPr lang="es-ES" dirty="0" smtClean="0"/>
              <a:t> da </a:t>
            </a:r>
            <a:r>
              <a:rPr lang="es-ES" dirty="0" err="1" smtClean="0"/>
              <a:t>bolboreta</a:t>
            </a: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www.edistribucion.es/anayaeducacion/8420050/U05/U05_01_EPI_05/metamorf/index.html</a:t>
            </a:r>
            <a:endParaRPr lang="es-ES" dirty="0" smtClean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nsectos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 par de </a:t>
            </a:r>
            <a:r>
              <a:rPr lang="es-ES" dirty="0" err="1" smtClean="0"/>
              <a:t>ollos</a:t>
            </a:r>
            <a:r>
              <a:rPr lang="es-ES" dirty="0" smtClean="0"/>
              <a:t> </a:t>
            </a:r>
            <a:r>
              <a:rPr lang="es-ES" dirty="0" err="1" smtClean="0"/>
              <a:t>compostos</a:t>
            </a:r>
            <a:r>
              <a:rPr lang="es-ES" dirty="0" smtClean="0"/>
              <a:t> e </a:t>
            </a:r>
            <a:r>
              <a:rPr lang="es-ES" dirty="0" err="1" smtClean="0"/>
              <a:t>dous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tres ocelos.</a:t>
            </a:r>
          </a:p>
          <a:p>
            <a:r>
              <a:rPr lang="es-ES" dirty="0" smtClean="0"/>
              <a:t>Diferentes tipos de alimentación</a:t>
            </a:r>
          </a:p>
          <a:p>
            <a:r>
              <a:rPr lang="es-ES" dirty="0" smtClean="0"/>
              <a:t>Tórax presenta 3 pares de patas articuladas e 1 </a:t>
            </a:r>
            <a:r>
              <a:rPr lang="es-ES" dirty="0" err="1" smtClean="0"/>
              <a:t>ou</a:t>
            </a:r>
            <a:r>
              <a:rPr lang="es-ES" dirty="0" smtClean="0"/>
              <a:t> 2 pares de </a:t>
            </a:r>
            <a:r>
              <a:rPr lang="es-ES" dirty="0" err="1" smtClean="0"/>
              <a:t>ás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Abdome</a:t>
            </a:r>
            <a:r>
              <a:rPr lang="es-ES" dirty="0" smtClean="0"/>
              <a:t> segmentado e non ten apéndices</a:t>
            </a:r>
          </a:p>
          <a:p>
            <a:r>
              <a:rPr lang="es-ES" dirty="0" smtClean="0"/>
              <a:t>Respiración por tráqueas que se abren </a:t>
            </a:r>
            <a:r>
              <a:rPr lang="es-ES" dirty="0" err="1" smtClean="0"/>
              <a:t>ao</a:t>
            </a:r>
            <a:r>
              <a:rPr lang="es-ES" dirty="0" smtClean="0"/>
              <a:t> exterior a través </a:t>
            </a:r>
            <a:r>
              <a:rPr lang="es-ES" dirty="0" err="1" smtClean="0"/>
              <a:t>duns</a:t>
            </a:r>
            <a:r>
              <a:rPr lang="es-ES" dirty="0" smtClean="0"/>
              <a:t> </a:t>
            </a:r>
            <a:r>
              <a:rPr lang="es-ES" dirty="0" err="1" smtClean="0"/>
              <a:t>pequenos</a:t>
            </a:r>
            <a:r>
              <a:rPr lang="es-ES" dirty="0" smtClean="0"/>
              <a:t> orificios</a:t>
            </a:r>
          </a:p>
          <a:p>
            <a:r>
              <a:rPr lang="es-ES" dirty="0" err="1" smtClean="0"/>
              <a:t>Metamorfose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Exemplos</a:t>
            </a:r>
            <a:r>
              <a:rPr lang="es-ES" dirty="0" smtClean="0"/>
              <a:t>: saltón, </a:t>
            </a:r>
            <a:r>
              <a:rPr lang="es-ES" dirty="0" err="1" smtClean="0"/>
              <a:t>escaravello</a:t>
            </a:r>
            <a:r>
              <a:rPr lang="es-ES" dirty="0" smtClean="0"/>
              <a:t>, </a:t>
            </a:r>
            <a:r>
              <a:rPr lang="es-ES" dirty="0" err="1" smtClean="0"/>
              <a:t>bolboreta</a:t>
            </a:r>
            <a:r>
              <a:rPr lang="es-ES" dirty="0" smtClean="0"/>
              <a:t> e mosca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8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Arácnidos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Corpo</a:t>
            </a:r>
            <a:r>
              <a:rPr lang="es-ES" dirty="0" smtClean="0"/>
              <a:t> </a:t>
            </a:r>
            <a:r>
              <a:rPr lang="es-ES" dirty="0" err="1" smtClean="0"/>
              <a:t>dividio</a:t>
            </a:r>
            <a:r>
              <a:rPr lang="es-ES" dirty="0" smtClean="0"/>
              <a:t> en cefalotórax e </a:t>
            </a:r>
            <a:r>
              <a:rPr lang="es-ES" dirty="0" err="1" smtClean="0"/>
              <a:t>abdome</a:t>
            </a:r>
            <a:r>
              <a:rPr lang="es-ES" dirty="0" smtClean="0"/>
              <a:t>.</a:t>
            </a:r>
          </a:p>
          <a:p>
            <a:r>
              <a:rPr lang="es-ES" dirty="0" smtClean="0"/>
              <a:t>No cefalotórax </a:t>
            </a:r>
            <a:r>
              <a:rPr lang="es-ES" dirty="0" err="1" smtClean="0"/>
              <a:t>teñen</a:t>
            </a:r>
            <a:r>
              <a:rPr lang="es-ES" dirty="0" smtClean="0"/>
              <a:t> 2 quelíceros que </a:t>
            </a:r>
            <a:r>
              <a:rPr lang="es-ES" dirty="0" err="1" smtClean="0"/>
              <a:t>lles</a:t>
            </a:r>
            <a:r>
              <a:rPr lang="es-ES" dirty="0" smtClean="0"/>
              <a:t> </a:t>
            </a:r>
            <a:r>
              <a:rPr lang="es-ES" dirty="0" err="1" smtClean="0"/>
              <a:t>serve</a:t>
            </a:r>
            <a:r>
              <a:rPr lang="es-ES" dirty="0" smtClean="0"/>
              <a:t> para comer e 2 pedipalpos con función defensiva e 4 pares de patas.</a:t>
            </a:r>
          </a:p>
          <a:p>
            <a:r>
              <a:rPr lang="es-ES" dirty="0" smtClean="0"/>
              <a:t>Respiran por tráqueas.</a:t>
            </a:r>
          </a:p>
          <a:p>
            <a:r>
              <a:rPr lang="es-ES" dirty="0" err="1" smtClean="0"/>
              <a:t>Exemplos</a:t>
            </a:r>
            <a:r>
              <a:rPr lang="es-ES" dirty="0" smtClean="0"/>
              <a:t>: araña, escorpión, ácaro.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206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48680"/>
            <a:ext cx="7016661" cy="553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Crustáceos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Corpo</a:t>
            </a:r>
            <a:r>
              <a:rPr lang="es-ES" dirty="0" smtClean="0"/>
              <a:t> </a:t>
            </a:r>
            <a:r>
              <a:rPr lang="es-ES" dirty="0" err="1" smtClean="0"/>
              <a:t>dividio</a:t>
            </a:r>
            <a:r>
              <a:rPr lang="es-ES" dirty="0" smtClean="0"/>
              <a:t> en </a:t>
            </a:r>
            <a:r>
              <a:rPr lang="es-ES" dirty="0" err="1" smtClean="0"/>
              <a:t>en</a:t>
            </a:r>
            <a:r>
              <a:rPr lang="es-ES" dirty="0" smtClean="0"/>
              <a:t> cabeza, tórax e </a:t>
            </a:r>
            <a:r>
              <a:rPr lang="es-ES" dirty="0" err="1" smtClean="0"/>
              <a:t>abdome</a:t>
            </a:r>
            <a:r>
              <a:rPr lang="es-ES" dirty="0" smtClean="0"/>
              <a:t>, </a:t>
            </a:r>
            <a:r>
              <a:rPr lang="es-ES" dirty="0" err="1" smtClean="0"/>
              <a:t>aínda</a:t>
            </a:r>
            <a:r>
              <a:rPr lang="es-ES" dirty="0" smtClean="0"/>
              <a:t> que en </a:t>
            </a:r>
            <a:r>
              <a:rPr lang="es-ES" dirty="0" err="1" smtClean="0"/>
              <a:t>moitos</a:t>
            </a:r>
            <a:r>
              <a:rPr lang="es-ES" dirty="0" smtClean="0"/>
              <a:t> casos a cabeza e o tórax están unidos no cefalotórax.</a:t>
            </a:r>
          </a:p>
          <a:p>
            <a:r>
              <a:rPr lang="es-ES" dirty="0" smtClean="0"/>
              <a:t>A cabeza </a:t>
            </a:r>
            <a:r>
              <a:rPr lang="es-ES" dirty="0" err="1" smtClean="0"/>
              <a:t>posúe</a:t>
            </a:r>
            <a:r>
              <a:rPr lang="es-ES" dirty="0" smtClean="0"/>
              <a:t> 2 pares de antenas.</a:t>
            </a:r>
          </a:p>
          <a:p>
            <a:r>
              <a:rPr lang="es-ES" dirty="0" smtClean="0"/>
              <a:t>No tórax </a:t>
            </a:r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xeralmente</a:t>
            </a:r>
            <a:r>
              <a:rPr lang="es-ES" dirty="0" smtClean="0"/>
              <a:t> 5 pares de patas.</a:t>
            </a:r>
          </a:p>
          <a:p>
            <a:r>
              <a:rPr lang="es-ES" dirty="0" err="1" smtClean="0"/>
              <a:t>Abdome</a:t>
            </a:r>
            <a:r>
              <a:rPr lang="es-ES" dirty="0" smtClean="0"/>
              <a:t> segmentado.</a:t>
            </a:r>
          </a:p>
          <a:p>
            <a:r>
              <a:rPr lang="es-ES" dirty="0" smtClean="0"/>
              <a:t>Experimentan </a:t>
            </a:r>
            <a:r>
              <a:rPr lang="es-ES" dirty="0" err="1" smtClean="0"/>
              <a:t>metamorfose</a:t>
            </a:r>
            <a:endParaRPr lang="es-ES" dirty="0" smtClean="0"/>
          </a:p>
          <a:p>
            <a:r>
              <a:rPr lang="es-ES" dirty="0" err="1" smtClean="0"/>
              <a:t>Exemplos</a:t>
            </a:r>
            <a:r>
              <a:rPr lang="es-ES" dirty="0" smtClean="0"/>
              <a:t>: lubrigante, gamba, </a:t>
            </a:r>
            <a:r>
              <a:rPr lang="es-ES" dirty="0" err="1" smtClean="0"/>
              <a:t>centolo</a:t>
            </a:r>
            <a:r>
              <a:rPr lang="es-ES" dirty="0" smtClean="0"/>
              <a:t> e un percebe.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57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Miriápodos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Corpo</a:t>
            </a:r>
            <a:r>
              <a:rPr lang="es-ES" dirty="0" smtClean="0"/>
              <a:t> alongado e está formado por </a:t>
            </a:r>
            <a:r>
              <a:rPr lang="es-ES" dirty="0" err="1" smtClean="0"/>
              <a:t>unha</a:t>
            </a:r>
            <a:r>
              <a:rPr lang="es-ES" dirty="0" smtClean="0"/>
              <a:t> cabeza e un tronco e </a:t>
            </a:r>
            <a:r>
              <a:rPr lang="es-ES" dirty="0" err="1" smtClean="0"/>
              <a:t>cun</a:t>
            </a:r>
            <a:r>
              <a:rPr lang="es-ES" dirty="0" smtClean="0"/>
              <a:t> número de segmentos </a:t>
            </a:r>
            <a:r>
              <a:rPr lang="es-ES" dirty="0" err="1" smtClean="0"/>
              <a:t>iguais</a:t>
            </a:r>
            <a:r>
              <a:rPr lang="es-ES" dirty="0" smtClean="0"/>
              <a:t>.</a:t>
            </a:r>
          </a:p>
          <a:p>
            <a:r>
              <a:rPr lang="es-ES" dirty="0" smtClean="0"/>
              <a:t>Cada segmento pode ter un par de patas </a:t>
            </a:r>
            <a:r>
              <a:rPr lang="es-ES" dirty="0" err="1" smtClean="0"/>
              <a:t>ou</a:t>
            </a:r>
            <a:r>
              <a:rPr lang="es-ES" dirty="0" smtClean="0"/>
              <a:t> 2 pares.</a:t>
            </a:r>
          </a:p>
          <a:p>
            <a:r>
              <a:rPr lang="es-ES" dirty="0" err="1" smtClean="0"/>
              <a:t>Respiracióm</a:t>
            </a:r>
            <a:r>
              <a:rPr lang="es-ES" dirty="0" smtClean="0"/>
              <a:t> por tráqueas.</a:t>
            </a:r>
          </a:p>
          <a:p>
            <a:r>
              <a:rPr lang="es-ES" dirty="0" err="1" smtClean="0"/>
              <a:t>Exemplos</a:t>
            </a:r>
            <a:r>
              <a:rPr lang="es-ES" dirty="0" smtClean="0"/>
              <a:t>: </a:t>
            </a:r>
            <a:r>
              <a:rPr lang="es-ES" dirty="0" err="1" smtClean="0"/>
              <a:t>cempés</a:t>
            </a:r>
            <a:r>
              <a:rPr lang="es-ES" dirty="0" smtClean="0"/>
              <a:t>, e </a:t>
            </a:r>
            <a:r>
              <a:rPr lang="es-ES" dirty="0" err="1" smtClean="0"/>
              <a:t>milpés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194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Actividade</a:t>
            </a:r>
            <a:r>
              <a:rPr lang="es-ES" dirty="0" smtClean="0"/>
              <a:t> interactiva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A forma do </a:t>
            </a:r>
            <a:r>
              <a:rPr lang="es-ES" dirty="0" err="1" smtClean="0">
                <a:hlinkClick r:id="rId2"/>
              </a:rPr>
              <a:t>corpo</a:t>
            </a:r>
            <a:r>
              <a:rPr lang="es-ES" dirty="0" smtClean="0">
                <a:hlinkClick r:id="rId2"/>
              </a:rPr>
              <a:t> dos artrópodos</a:t>
            </a:r>
          </a:p>
          <a:p>
            <a:pPr marL="114300" indent="0">
              <a:buNone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www.edistribucion.es/anayaeducacion/8420050/U05/U05_01_EPI_05/5_3_epi_05_nb/index.html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711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Os equinodermos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u="sng" dirty="0" smtClean="0"/>
              <a:t>Características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Simetría radial.</a:t>
            </a:r>
          </a:p>
          <a:p>
            <a:pPr lvl="1"/>
            <a:r>
              <a:rPr lang="es-ES" dirty="0" err="1" smtClean="0"/>
              <a:t>Corpo</a:t>
            </a:r>
            <a:r>
              <a:rPr lang="es-ES" dirty="0" smtClean="0"/>
              <a:t> con forma redondeada, cilíndrica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estrelada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Esquelto</a:t>
            </a:r>
            <a:r>
              <a:rPr lang="es-ES" dirty="0" smtClean="0"/>
              <a:t> interno.</a:t>
            </a:r>
          </a:p>
          <a:p>
            <a:pPr lvl="1"/>
            <a:r>
              <a:rPr lang="es-ES" dirty="0" err="1" smtClean="0"/>
              <a:t>Desprázanse</a:t>
            </a:r>
            <a:r>
              <a:rPr lang="es-ES" dirty="0" smtClean="0"/>
              <a:t> utilizando un </a:t>
            </a:r>
            <a:r>
              <a:rPr lang="es-ES" dirty="0" err="1" smtClean="0"/>
              <a:t>aparello</a:t>
            </a:r>
            <a:r>
              <a:rPr lang="es-ES" dirty="0" smtClean="0"/>
              <a:t> exclusivo, o </a:t>
            </a:r>
            <a:r>
              <a:rPr lang="es-ES" dirty="0" err="1" smtClean="0"/>
              <a:t>aparello</a:t>
            </a:r>
            <a:r>
              <a:rPr lang="es-ES" dirty="0" smtClean="0"/>
              <a:t> ambulacral. Consiste </a:t>
            </a:r>
            <a:r>
              <a:rPr lang="es-ES" dirty="0" err="1" smtClean="0"/>
              <a:t>nun</a:t>
            </a:r>
            <a:r>
              <a:rPr lang="es-ES" dirty="0" smtClean="0"/>
              <a:t> sistema de tubos internos, </a:t>
            </a:r>
            <a:r>
              <a:rPr lang="es-ES" dirty="0" err="1" smtClean="0"/>
              <a:t>cheos</a:t>
            </a:r>
            <a:r>
              <a:rPr lang="es-ES" dirty="0" smtClean="0"/>
              <a:t> de </a:t>
            </a:r>
            <a:r>
              <a:rPr lang="es-ES" dirty="0" err="1" smtClean="0"/>
              <a:t>auga</a:t>
            </a:r>
            <a:r>
              <a:rPr lang="es-ES" dirty="0" smtClean="0"/>
              <a:t>, que forman os </a:t>
            </a:r>
            <a:r>
              <a:rPr lang="es-ES" dirty="0" err="1" smtClean="0"/>
              <a:t>pés</a:t>
            </a:r>
            <a:r>
              <a:rPr lang="es-ES" dirty="0" smtClean="0"/>
              <a:t> </a:t>
            </a:r>
            <a:r>
              <a:rPr lang="es-ES" dirty="0" err="1" smtClean="0"/>
              <a:t>ambulacrais</a:t>
            </a:r>
            <a:r>
              <a:rPr lang="es-ES" dirty="0" smtClean="0"/>
              <a:t> terminados en ventosas.</a:t>
            </a:r>
          </a:p>
          <a:p>
            <a:pPr lvl="1"/>
            <a:r>
              <a:rPr lang="es-ES" dirty="0" smtClean="0"/>
              <a:t>Respiran a través da </a:t>
            </a:r>
            <a:r>
              <a:rPr lang="es-ES" dirty="0" err="1" smtClean="0"/>
              <a:t>pel</a:t>
            </a:r>
            <a:r>
              <a:rPr lang="es-ES" dirty="0" smtClean="0"/>
              <a:t>, utilizando o </a:t>
            </a:r>
            <a:r>
              <a:rPr lang="es-ES" dirty="0" err="1" smtClean="0"/>
              <a:t>aparellos</a:t>
            </a:r>
            <a:r>
              <a:rPr lang="es-ES" dirty="0" smtClean="0"/>
              <a:t> ambulacral.</a:t>
            </a:r>
          </a:p>
          <a:p>
            <a:pPr lvl="1"/>
            <a:r>
              <a:rPr lang="es-ES" dirty="0" err="1" smtClean="0"/>
              <a:t>Algúns</a:t>
            </a:r>
            <a:r>
              <a:rPr lang="es-ES" dirty="0" smtClean="0"/>
              <a:t> </a:t>
            </a:r>
            <a:r>
              <a:rPr lang="es-ES" dirty="0" err="1" smtClean="0"/>
              <a:t>posúen</a:t>
            </a:r>
            <a:r>
              <a:rPr lang="es-ES" dirty="0" smtClean="0"/>
              <a:t> branquias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>
                <a:hlinkClick r:id="rId2" action="ppaction://hlinkpres?slideindex=1&amp;slidetitle="/>
              </a:rPr>
              <a:t>Grupos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821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2: 1,4</a:t>
            </a:r>
          </a:p>
          <a:p>
            <a:r>
              <a:rPr lang="es-ES" dirty="0" smtClean="0"/>
              <a:t>Interactivas: 6,7,8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89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interactivas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Características invertebrados</a:t>
            </a:r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www.edistribucion.es/anayaeducacion/8420050/U05/U05_01_EPI_07/actividad5_2_epi07_nb/index.html</a:t>
            </a:r>
            <a:endParaRPr lang="es-ES" dirty="0" smtClean="0"/>
          </a:p>
          <a:p>
            <a:r>
              <a:rPr lang="es-ES" dirty="0" smtClean="0"/>
              <a:t>Los invertebrados grupo a grupo</a:t>
            </a:r>
          </a:p>
          <a:p>
            <a:pPr marL="114300" indent="0"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www.edistribucion.es/anayaeducacion/8420050/U05/U05_01_EPI_07/actividad5_4_epi07_nb/index.html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676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O reino </a:t>
            </a:r>
            <a:r>
              <a:rPr lang="es-ES" dirty="0" err="1" smtClean="0"/>
              <a:t>animais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Características </a:t>
            </a:r>
            <a:r>
              <a:rPr lang="es-ES" dirty="0" err="1" smtClean="0"/>
              <a:t>comúns</a:t>
            </a:r>
            <a:r>
              <a:rPr lang="es-ES" dirty="0" smtClean="0"/>
              <a:t> que comparten os seres vivos do reino animal.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Clasificación do Reino Animal segundo a </a:t>
            </a:r>
            <a:r>
              <a:rPr lang="es-ES" dirty="0" err="1" smtClean="0"/>
              <a:t>presenza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non de columna vertebral</a:t>
            </a:r>
          </a:p>
          <a:p>
            <a:pPr lvl="2"/>
            <a:r>
              <a:rPr lang="es-ES" dirty="0" smtClean="0"/>
              <a:t>Vertebrados: </a:t>
            </a:r>
            <a:r>
              <a:rPr lang="es-ES" dirty="0" err="1"/>
              <a:t>p</a:t>
            </a:r>
            <a:r>
              <a:rPr lang="es-ES" dirty="0" err="1" smtClean="0"/>
              <a:t>osúen</a:t>
            </a:r>
            <a:r>
              <a:rPr lang="es-ES" dirty="0" smtClean="0"/>
              <a:t> endoesqueleto</a:t>
            </a:r>
          </a:p>
          <a:p>
            <a:pPr lvl="2"/>
            <a:r>
              <a:rPr lang="es-ES" dirty="0" smtClean="0"/>
              <a:t>Invertebrados: </a:t>
            </a:r>
            <a:r>
              <a:rPr lang="es-ES" dirty="0" smtClean="0"/>
              <a:t>non </a:t>
            </a:r>
            <a:r>
              <a:rPr lang="es-ES" dirty="0" err="1" smtClean="0"/>
              <a:t>posúen</a:t>
            </a:r>
            <a:r>
              <a:rPr lang="es-ES" dirty="0" smtClean="0"/>
              <a:t> endoesqueleto. </a:t>
            </a:r>
            <a:r>
              <a:rPr lang="es-ES" dirty="0" err="1" smtClean="0"/>
              <a:t>Algúns</a:t>
            </a:r>
            <a:r>
              <a:rPr lang="es-ES" dirty="0" smtClean="0"/>
              <a:t> exoesqueleto.</a:t>
            </a:r>
          </a:p>
          <a:p>
            <a:pPr marL="777240" lvl="2" indent="0">
              <a:buNone/>
            </a:pPr>
            <a:endParaRPr lang="es-ES" dirty="0"/>
          </a:p>
          <a:p>
            <a:pPr marL="777240" lvl="2" indent="0">
              <a:buNone/>
            </a:pPr>
            <a:r>
              <a:rPr lang="es-ES" dirty="0" smtClean="0">
                <a:hlinkClick r:id="rId2" action="ppaction://hlinkpres?slideindex=1&amp;slidetitle="/>
              </a:rPr>
              <a:t>Tipos de simetría</a:t>
            </a:r>
            <a:endParaRPr lang="es-ES" dirty="0"/>
          </a:p>
          <a:p>
            <a:pPr lvl="2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66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785300" cy="4800600"/>
          </a:xfrm>
        </p:spPr>
      </p:pic>
    </p:spTree>
    <p:extLst>
      <p:ext uri="{BB962C8B-B14F-4D97-AF65-F5344CB8AC3E}">
        <p14:creationId xmlns:p14="http://schemas.microsoft.com/office/powerpoint/2010/main" val="28710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5675227" cy="571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6264696" cy="6264696"/>
          </a:xfrm>
        </p:spPr>
      </p:pic>
      <p:sp>
        <p:nvSpPr>
          <p:cNvPr id="5" name="4 CuadroTexto"/>
          <p:cNvSpPr txBox="1"/>
          <p:nvPr/>
        </p:nvSpPr>
        <p:spPr>
          <a:xfrm>
            <a:off x="7308304" y="980728"/>
            <a:ext cx="1080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http://www.edistribucion.es/anayaeducacion/8420050/U05/U05_00_INT_00/video_invertebrados.html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66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1: 1,2,3</a:t>
            </a:r>
          </a:p>
          <a:p>
            <a:r>
              <a:rPr lang="es-ES" dirty="0" smtClean="0"/>
              <a:t>Interactivas: 4,5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352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Os poríferos e os celentéreos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1397"/>
            <a:ext cx="6192687" cy="50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r>
              <a:rPr lang="es-ES" u="sng" dirty="0" smtClean="0"/>
              <a:t>Características dos poríferos:</a:t>
            </a:r>
          </a:p>
          <a:p>
            <a:pPr lvl="1"/>
            <a:r>
              <a:rPr lang="es-ES" dirty="0"/>
              <a:t>Cuerpo irregular sin simetría</a:t>
            </a:r>
          </a:p>
          <a:p>
            <a:pPr lvl="1"/>
            <a:r>
              <a:rPr lang="es-ES" dirty="0"/>
              <a:t>Viven no mar</a:t>
            </a:r>
          </a:p>
          <a:p>
            <a:pPr lvl="1"/>
            <a:r>
              <a:rPr lang="es-ES" dirty="0" err="1"/>
              <a:t>Corpo</a:t>
            </a:r>
            <a:r>
              <a:rPr lang="es-ES" dirty="0"/>
              <a:t> en forma de saco e está perforado por numerosos poros.</a:t>
            </a:r>
          </a:p>
          <a:p>
            <a:pPr lvl="1"/>
            <a:r>
              <a:rPr lang="es-ES" dirty="0" err="1"/>
              <a:t>Exemplo</a:t>
            </a:r>
            <a:r>
              <a:rPr lang="es-ES" dirty="0"/>
              <a:t>: </a:t>
            </a:r>
            <a:r>
              <a:rPr lang="es-ES" dirty="0" err="1"/>
              <a:t>esponxas</a:t>
            </a:r>
            <a:r>
              <a:rPr lang="es-ES" dirty="0"/>
              <a:t> de mar</a:t>
            </a:r>
          </a:p>
          <a:p>
            <a:pPr lvl="1"/>
            <a:endParaRPr lang="es-ES" dirty="0" smtClean="0"/>
          </a:p>
          <a:p>
            <a:r>
              <a:rPr lang="es-ES" u="sng" dirty="0" smtClean="0"/>
              <a:t>Características dos celentéreos:</a:t>
            </a:r>
          </a:p>
          <a:p>
            <a:pPr lvl="1"/>
            <a:r>
              <a:rPr lang="es-ES" dirty="0" err="1" smtClean="0"/>
              <a:t>Teñen</a:t>
            </a:r>
            <a:r>
              <a:rPr lang="es-ES" dirty="0" smtClean="0"/>
              <a:t> tentáculos que </a:t>
            </a:r>
            <a:r>
              <a:rPr lang="es-ES" dirty="0" err="1" smtClean="0"/>
              <a:t>posúen</a:t>
            </a:r>
            <a:r>
              <a:rPr lang="es-ES" dirty="0" smtClean="0"/>
              <a:t> vesículas con substancias urticantes para paralizar as </a:t>
            </a:r>
            <a:r>
              <a:rPr lang="es-ES" dirty="0" err="1" smtClean="0"/>
              <a:t>súas</a:t>
            </a:r>
            <a:r>
              <a:rPr lang="es-ES" dirty="0" smtClean="0"/>
              <a:t> presas.</a:t>
            </a:r>
          </a:p>
          <a:p>
            <a:pPr lvl="1"/>
            <a:r>
              <a:rPr lang="es-ES" dirty="0" smtClean="0"/>
              <a:t>Carnívoros </a:t>
            </a:r>
          </a:p>
          <a:p>
            <a:pPr lvl="1"/>
            <a:r>
              <a:rPr lang="es-ES" dirty="0" smtClean="0"/>
              <a:t>Simetría radial</a:t>
            </a:r>
          </a:p>
          <a:p>
            <a:pPr lvl="1"/>
            <a:r>
              <a:rPr lang="es-ES" dirty="0" smtClean="0"/>
              <a:t>Presentan dúas formas de organización:</a:t>
            </a:r>
          </a:p>
          <a:p>
            <a:pPr lvl="3"/>
            <a:r>
              <a:rPr lang="es-ES" dirty="0" smtClean="0"/>
              <a:t>Pólipos: forma de saco tabular. Viven </a:t>
            </a:r>
            <a:r>
              <a:rPr lang="es-ES" dirty="0" err="1" smtClean="0"/>
              <a:t>fixos</a:t>
            </a:r>
            <a:r>
              <a:rPr lang="es-ES" dirty="0" smtClean="0"/>
              <a:t> </a:t>
            </a:r>
            <a:r>
              <a:rPr lang="es-ES" dirty="0" err="1" smtClean="0"/>
              <a:t>ao</a:t>
            </a:r>
            <a:r>
              <a:rPr lang="es-ES" dirty="0" smtClean="0"/>
              <a:t> fondo do mar e poden agruparse en colonias, como os </a:t>
            </a:r>
            <a:r>
              <a:rPr lang="es-ES" dirty="0" err="1" smtClean="0"/>
              <a:t>corais</a:t>
            </a:r>
            <a:r>
              <a:rPr lang="es-ES" dirty="0" smtClean="0"/>
              <a:t> e as actinias</a:t>
            </a:r>
          </a:p>
          <a:p>
            <a:pPr lvl="3"/>
            <a:r>
              <a:rPr lang="es-ES" dirty="0" smtClean="0"/>
              <a:t>Medusas: forma de paraguas e viven flotando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auga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pPr lvl="2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160</TotalTime>
  <Words>841</Words>
  <Application>Microsoft Office PowerPoint</Application>
  <PresentationFormat>Presentación en pantalla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Adyacencia</vt:lpstr>
      <vt:lpstr>Invertebrados</vt:lpstr>
      <vt:lpstr>Presentación de PowerPoint</vt:lpstr>
      <vt:lpstr>1. O reino animais</vt:lpstr>
      <vt:lpstr>Presentación de PowerPoint</vt:lpstr>
      <vt:lpstr>Presentación de PowerPoint</vt:lpstr>
      <vt:lpstr>Presentación de PowerPoint</vt:lpstr>
      <vt:lpstr>Presentación de PowerPoint</vt:lpstr>
      <vt:lpstr>1. Os poríferos e os celentéreos</vt:lpstr>
      <vt:lpstr>Presentación de PowerPoint</vt:lpstr>
      <vt:lpstr>Presentación de PowerPoint</vt:lpstr>
      <vt:lpstr>2. Os platelmintos, os nematodos e os anélidos</vt:lpstr>
      <vt:lpstr>Presentación de PowerPoint</vt:lpstr>
      <vt:lpstr>3. Os moluscos</vt:lpstr>
      <vt:lpstr>Presentación de PowerPoint</vt:lpstr>
      <vt:lpstr>4. Os artrópodos</vt:lpstr>
      <vt:lpstr>Presentación de PowerPoint</vt:lpstr>
      <vt:lpstr>Vídeos</vt:lpstr>
      <vt:lpstr>Insectos</vt:lpstr>
      <vt:lpstr>Arácnidos</vt:lpstr>
      <vt:lpstr>Crustáceos</vt:lpstr>
      <vt:lpstr>Miriápodos</vt:lpstr>
      <vt:lpstr>Actividade interactiva</vt:lpstr>
      <vt:lpstr>5. Os equinodermos</vt:lpstr>
      <vt:lpstr>Presentación de PowerPoint</vt:lpstr>
      <vt:lpstr>Actividades interactivas</vt:lpstr>
    </vt:vector>
  </TitlesOfParts>
  <Company>El_Ranero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Invertebrados</dc:title>
  <dc:creator>Admin</dc:creator>
  <cp:lastModifiedBy>ADMIN</cp:lastModifiedBy>
  <cp:revision>22</cp:revision>
  <dcterms:created xsi:type="dcterms:W3CDTF">2017-02-02T08:46:42Z</dcterms:created>
  <dcterms:modified xsi:type="dcterms:W3CDTF">2018-01-24T10:31:32Z</dcterms:modified>
</cp:coreProperties>
</file>