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Amatic SC"/>
      <p:regular r:id="rId21"/>
      <p:bold r:id="rId22"/>
    </p:embeddedFont>
    <p:embeddedFont>
      <p:font typeface="Source Code Pr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AmaticSC-bold.fntdata"/><Relationship Id="rId21" Type="http://schemas.openxmlformats.org/officeDocument/2006/relationships/font" Target="fonts/AmaticSC-regular.fntdata"/><Relationship Id="rId24" Type="http://schemas.openxmlformats.org/officeDocument/2006/relationships/font" Target="fonts/SourceCodePro-bold.fntdata"/><Relationship Id="rId23" Type="http://schemas.openxmlformats.org/officeDocument/2006/relationships/font" Target="fonts/SourceCodePr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CodePro-boldItalic.fntdata"/><Relationship Id="rId25" Type="http://schemas.openxmlformats.org/officeDocument/2006/relationships/font" Target="fonts/SourceCodePr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c6f59039d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c6f5903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6f59039d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c6f59039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6f59039d_0_2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c6f59039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6f59039d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6f59039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8e25bedf0a_0_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8e25bedf0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6f59039d_0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6f59039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8e25bedf0a_0_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8e25bedf0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6f59039d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6f59039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8e25bedf0a_0_2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8e25bedf0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8e25bedf0a_0_3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8e25bedf0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8e25bedf0a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8e25bedf0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6" name="Google Shape;3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07196" y="0"/>
            <a:ext cx="472961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mester de juglaría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vs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mester de clerecía</a:t>
            </a:r>
            <a:endParaRPr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Literatura medieval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490250" y="526350"/>
            <a:ext cx="8159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milagros de nuestra señora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>
                <a:latin typeface="Arial"/>
                <a:ea typeface="Arial"/>
                <a:cs typeface="Arial"/>
                <a:sym typeface="Arial"/>
              </a:rPr>
              <a:t>Obra cumbre de Gonzalo de Berceo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>
                <a:latin typeface="Arial"/>
                <a:ea typeface="Arial"/>
                <a:cs typeface="Arial"/>
                <a:sym typeface="Arial"/>
              </a:rPr>
              <a:t>Compuesta por 25 cuentos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>
                <a:latin typeface="Arial"/>
                <a:ea typeface="Arial"/>
                <a:cs typeface="Arial"/>
                <a:sym typeface="Arial"/>
              </a:rPr>
              <a:t>La Virgen ayuda a aquellos que creen en ella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>
                <a:latin typeface="Arial"/>
                <a:ea typeface="Arial"/>
                <a:cs typeface="Arial"/>
                <a:sym typeface="Arial"/>
              </a:rPr>
              <a:t>No importa lo que hayan hecho</a:t>
            </a:r>
            <a:endParaRPr sz="23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457200" y="3985500"/>
            <a:ext cx="4522800" cy="7008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>
                <a:latin typeface="Arial"/>
                <a:ea typeface="Arial"/>
                <a:cs typeface="Arial"/>
                <a:sym typeface="Arial"/>
              </a:rPr>
              <a:t>¡HEMOS VENIDO A JUGLAR!</a:t>
            </a:r>
            <a:endParaRPr sz="23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8875" y="-190750"/>
            <a:ext cx="5894950" cy="431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1200" y="1085321"/>
            <a:ext cx="4522800" cy="4058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00"/>
                </a:solidFill>
                <a:highlight>
                  <a:srgbClr val="FF0000"/>
                </a:highlight>
              </a:rPr>
              <a:t>mester de juglaría</a:t>
            </a:r>
            <a:endParaRPr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721450"/>
            <a:ext cx="61557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1"/>
                </a:solidFill>
              </a:rPr>
              <a:t>El conjunto de obras poéticas de carácter popular difundidas por los juglares.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s">
                <a:solidFill>
                  <a:schemeClr val="accent1"/>
                </a:solidFill>
              </a:rPr>
              <a:t>Juglar</a:t>
            </a:r>
            <a:r>
              <a:rPr lang="es">
                <a:solidFill>
                  <a:schemeClr val="accent1"/>
                </a:solidFill>
              </a:rPr>
              <a:t>: persona que recitaba y transmitía las obras al público en lugares como la Corte o también las plazas de los pueblos.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9875" y="1225700"/>
            <a:ext cx="1872426" cy="3744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0863" y="59675"/>
            <a:ext cx="2007674" cy="126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00"/>
                </a:solidFill>
                <a:highlight>
                  <a:srgbClr val="FF0000"/>
                </a:highlight>
              </a:rPr>
              <a:t>mester de juglaría</a:t>
            </a:r>
            <a:endParaRPr>
              <a:solidFill>
                <a:srgbClr val="FFFF00"/>
              </a:solidFill>
              <a:highlight>
                <a:srgbClr val="FF00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217950"/>
            <a:ext cx="79584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Poesía épica medieval. Los cantares de gesta</a:t>
            </a:r>
            <a:endParaRPr b="1"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Narración en verso que narra las hazañas de un héroe. </a:t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Textos cantados o recitados (Cantar) por los juglares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3875" y="3141575"/>
            <a:ext cx="3336550" cy="200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6400" y="0"/>
            <a:ext cx="2117600" cy="21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865000"/>
            <a:ext cx="1083725" cy="127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4728900" y="317600"/>
            <a:ext cx="4262700" cy="89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cantar de mio cid</a:t>
            </a:r>
            <a:endParaRPr/>
          </a:p>
        </p:txBody>
      </p:sp>
      <p:sp>
        <p:nvSpPr>
          <p:cNvPr id="81" name="Google Shape;81;p16"/>
          <p:cNvSpPr txBox="1"/>
          <p:nvPr>
            <p:ph idx="1" type="subTitle"/>
          </p:nvPr>
        </p:nvSpPr>
        <p:spPr>
          <a:xfrm>
            <a:off x="55500" y="445400"/>
            <a:ext cx="4673400" cy="37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RASGOS FORMALES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-Agrupación de los versos en tiradas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-Rima asonante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-Métrica irregular (14, 15, 16)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-División en hemistiquios+cesura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-Epítetos épicos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-Apelación al público con verbos en 2ª persona (ved, sabed…)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6000" y="1628425"/>
            <a:ext cx="4528502" cy="300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4728900" y="317600"/>
            <a:ext cx="4262700" cy="89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cantar de mio cid</a:t>
            </a:r>
            <a:endParaRPr/>
          </a:p>
        </p:txBody>
      </p:sp>
      <p:sp>
        <p:nvSpPr>
          <p:cNvPr id="88" name="Google Shape;88;p17"/>
          <p:cNvSpPr txBox="1"/>
          <p:nvPr>
            <p:ph idx="1" type="subTitle"/>
          </p:nvPr>
        </p:nvSpPr>
        <p:spPr>
          <a:xfrm>
            <a:off x="55500" y="445400"/>
            <a:ext cx="4673400" cy="37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ESTRUCTURA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-Cantar del destierro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-Cantar de las bodas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-Cantar de la afrenta de Corpes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TEMA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 pérdida y recuperación del honor por parte del héroe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6000" y="1628425"/>
            <a:ext cx="4528502" cy="300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1632300" y="802500"/>
            <a:ext cx="5879400" cy="35385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2300">
                <a:solidFill>
                  <a:srgbClr val="1D1D1D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Mester traigo fermoso, non es de joglaría</a:t>
            </a:r>
            <a:endParaRPr i="1" sz="2300">
              <a:solidFill>
                <a:srgbClr val="1D1D1D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2300">
                <a:solidFill>
                  <a:srgbClr val="1D1D1D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mester es sin pecado, ca es de clerezía</a:t>
            </a:r>
            <a:endParaRPr i="1" sz="2300">
              <a:solidFill>
                <a:srgbClr val="1D1D1D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2300">
                <a:solidFill>
                  <a:srgbClr val="1D1D1D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fablar curso rimado, por la cuaderna vía</a:t>
            </a:r>
            <a:endParaRPr i="1" sz="2300">
              <a:solidFill>
                <a:srgbClr val="1D1D1D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2300">
                <a:solidFill>
                  <a:srgbClr val="1D1D1D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a sílabas cuntadas, ca es grant maestría.</a:t>
            </a:r>
            <a:endParaRPr i="1" sz="2300">
              <a:solidFill>
                <a:srgbClr val="1D1D1D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300">
              <a:solidFill>
                <a:srgbClr val="1D1D1D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300">
              <a:solidFill>
                <a:srgbClr val="1D1D1D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" sz="2300">
                <a:solidFill>
                  <a:srgbClr val="1D1D1D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Libro de Alexandre</a:t>
            </a:r>
            <a:endParaRPr b="0"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mester de clerecía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228675"/>
            <a:ext cx="61557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Textos transmitidos por los clérigos que buscaban adoctrinar al pueblo en cuestiones religiosas.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	I-Propaganda: Milagros y hagiografías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II-Entretenimiento (peregrinos, habitantes cercanos a monasterios…)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s"/>
              <a:t>Clérigo</a:t>
            </a:r>
            <a:r>
              <a:rPr lang="es"/>
              <a:t>: persona culta de la EM + miembro de la iglesia</a:t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9825" y="1228675"/>
            <a:ext cx="2994176" cy="364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mester de clerecía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228675"/>
            <a:ext cx="5796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/>
              <a:t>Temporalidad</a:t>
            </a:r>
            <a:r>
              <a:rPr lang="es"/>
              <a:t>: ss. XIII-XIV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/>
              <a:t>Objetivo</a:t>
            </a:r>
            <a:r>
              <a:rPr lang="es"/>
              <a:t>: ser leído o dramatizado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/>
              <a:t>Intención: </a:t>
            </a:r>
            <a:r>
              <a:rPr lang="es"/>
              <a:t>didáctica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s"/>
              <a:t>Cuaderna vía</a:t>
            </a:r>
            <a:r>
              <a:rPr lang="es"/>
              <a:t>: Tetrástrofo monorrimo de rima consonante y versos alejandrinos</a:t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0700" y="2349200"/>
            <a:ext cx="2091601" cy="244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5025" y="292850"/>
            <a:ext cx="2892451" cy="144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156750" y="324775"/>
            <a:ext cx="4262700" cy="89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Gonzalo de Berceo</a:t>
            </a:r>
            <a:endParaRPr/>
          </a:p>
        </p:txBody>
      </p:sp>
      <p:sp>
        <p:nvSpPr>
          <p:cNvPr id="115" name="Google Shape;115;p21"/>
          <p:cNvSpPr txBox="1"/>
          <p:nvPr>
            <p:ph idx="1" type="subTitle"/>
          </p:nvPr>
        </p:nvSpPr>
        <p:spPr>
          <a:xfrm>
            <a:off x="326725" y="1467503"/>
            <a:ext cx="4045200" cy="30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-Primer poeta castellano de nombre conocido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-Nace en Berceo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-Vinculado a los monasterios de San Millán de la Cogolla y Santo Domingo de Silos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