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roxima Nov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bold.fntdata"/><Relationship Id="rId14" Type="http://schemas.openxmlformats.org/officeDocument/2006/relationships/slide" Target="slides/slide9.xml"/><Relationship Id="rId36" Type="http://schemas.openxmlformats.org/officeDocument/2006/relationships/font" Target="fonts/ProximaNova-regular.fntdata"/><Relationship Id="rId17" Type="http://schemas.openxmlformats.org/officeDocument/2006/relationships/slide" Target="slides/slide12.xml"/><Relationship Id="rId39" Type="http://schemas.openxmlformats.org/officeDocument/2006/relationships/font" Target="fonts/ProximaNova-boldItalic.fntdata"/><Relationship Id="rId16" Type="http://schemas.openxmlformats.org/officeDocument/2006/relationships/slide" Target="slides/slide11.xml"/><Relationship Id="rId38" Type="http://schemas.openxmlformats.org/officeDocument/2006/relationships/font" Target="fonts/ProximaNov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58b60353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658b603531_0_82: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58b60353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658b603531_0_86: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58b603531_0_91: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58b60353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58b60353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658b603531_0_95: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58b60353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658b603531_0_99: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58b60353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658b603531_0_106: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58b60353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658b603531_0_110: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58b60353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658b603531_0_114: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58b60353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658b603531_0_119: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58b60353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658b603531_0_128: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58b60353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658b603531_0_32: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58b60353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658b603531_0_123: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58b60353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658b603531_0_132: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58b60353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658b603531_0_138: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58b60353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658b603531_0_147: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58b603531_0_151: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58b60353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58b60353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658b603531_0_155: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58b60353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658b603531_0_160: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658b60353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658b603531_0_165: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58b60353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658b603531_0_169: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658b60353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658b603531_0_174: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58b60353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658b603531_0_37: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58b60353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658b603531_0_180: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58b60353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658b603531_0_41: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58b60353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658b603531_0_45: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58b60353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658b603531_0_49: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58b60353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658b603531_0_62: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58b60353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658b603531_0_67: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58b60353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658b603531_0_72:notes"/>
          <p:cNvSpPr/>
          <p:nvPr>
            <p:ph idx="2" type="sldImg"/>
          </p:nvPr>
        </p:nvSpPr>
        <p:spPr>
          <a:xfrm>
            <a:off x="381188" y="685800"/>
            <a:ext cx="6096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55" name="Shape 55"/>
        <p:cNvGrpSpPr/>
        <p:nvPr/>
      </p:nvGrpSpPr>
      <p:grpSpPr>
        <a:xfrm>
          <a:off x="0" y="0"/>
          <a:ext cx="0" cy="0"/>
          <a:chOff x="0" y="0"/>
          <a:chExt cx="0" cy="0"/>
        </a:xfrm>
      </p:grpSpPr>
      <p:sp>
        <p:nvSpPr>
          <p:cNvPr id="56" name="Google Shape;56;p13"/>
          <p:cNvSpPr txBox="1"/>
          <p:nvPr>
            <p:ph idx="11" type="ftr"/>
          </p:nvPr>
        </p:nvSpPr>
        <p:spPr>
          <a:xfrm>
            <a:off x="3108960" y="4783455"/>
            <a:ext cx="2926200" cy="2571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3"/>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gl"/>
              <a:t>‹#›</a:t>
            </a:fld>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9" name="Shape 59"/>
        <p:cNvGrpSpPr/>
        <p:nvPr/>
      </p:nvGrpSpPr>
      <p:grpSpPr>
        <a:xfrm>
          <a:off x="0" y="0"/>
          <a:ext cx="0" cy="0"/>
          <a:chOff x="0" y="0"/>
          <a:chExt cx="0" cy="0"/>
        </a:xfrm>
      </p:grpSpPr>
      <p:sp>
        <p:nvSpPr>
          <p:cNvPr id="60" name="Google Shape;60;p14"/>
          <p:cNvSpPr txBox="1"/>
          <p:nvPr>
            <p:ph type="title"/>
          </p:nvPr>
        </p:nvSpPr>
        <p:spPr>
          <a:xfrm>
            <a:off x="78739" y="266414"/>
            <a:ext cx="7899900" cy="2157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2800"/>
              <a:buNone/>
              <a:defRPr b="0" i="0" sz="2600">
                <a:solidFill>
                  <a:schemeClr val="dk1"/>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4"/>
          <p:cNvSpPr txBox="1"/>
          <p:nvPr>
            <p:ph idx="1" type="body"/>
          </p:nvPr>
        </p:nvSpPr>
        <p:spPr>
          <a:xfrm>
            <a:off x="258267" y="2244448"/>
            <a:ext cx="7944600" cy="17346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800"/>
              <a:buNone/>
              <a:defRPr b="0" i="0" sz="2800">
                <a:solidFill>
                  <a:schemeClr val="dk1"/>
                </a:solidFill>
                <a:latin typeface="Trebuchet MS"/>
                <a:ea typeface="Trebuchet MS"/>
                <a:cs typeface="Trebuchet MS"/>
                <a:sym typeface="Trebuchet MS"/>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62" name="Google Shape;62;p14"/>
          <p:cNvSpPr txBox="1"/>
          <p:nvPr>
            <p:ph idx="11" type="ftr"/>
          </p:nvPr>
        </p:nvSpPr>
        <p:spPr>
          <a:xfrm>
            <a:off x="3108960" y="4783455"/>
            <a:ext cx="2926200" cy="2571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4"/>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4"/>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gl"/>
              <a:t>‹#›</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65" name="Shape 65"/>
        <p:cNvGrpSpPr/>
        <p:nvPr/>
      </p:nvGrpSpPr>
      <p:grpSpPr>
        <a:xfrm>
          <a:off x="0" y="0"/>
          <a:ext cx="0" cy="0"/>
          <a:chOff x="0" y="0"/>
          <a:chExt cx="0" cy="0"/>
        </a:xfrm>
      </p:grpSpPr>
      <p:sp>
        <p:nvSpPr>
          <p:cNvPr id="66" name="Google Shape;66;p15"/>
          <p:cNvSpPr txBox="1"/>
          <p:nvPr>
            <p:ph type="title"/>
          </p:nvPr>
        </p:nvSpPr>
        <p:spPr>
          <a:xfrm>
            <a:off x="78739" y="266414"/>
            <a:ext cx="7899900" cy="2157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2800"/>
              <a:buNone/>
              <a:defRPr b="0" i="0" sz="2600">
                <a:solidFill>
                  <a:schemeClr val="dk1"/>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5"/>
          <p:cNvSpPr txBox="1"/>
          <p:nvPr>
            <p:ph idx="11" type="ftr"/>
          </p:nvPr>
        </p:nvSpPr>
        <p:spPr>
          <a:xfrm>
            <a:off x="3108960" y="4783455"/>
            <a:ext cx="2926200" cy="2571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15"/>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5"/>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gl"/>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g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www.youtube.com/watch?v=qwkWbAumBcI"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youtube.com/watch?v=IsP0SlOapl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youtube.com/watch?v=dz6TnugU_Yg" TargetMode="Externa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ctrTitle"/>
          </p:nvPr>
        </p:nvSpPr>
        <p:spPr>
          <a:xfrm>
            <a:off x="422275" y="500475"/>
            <a:ext cx="8123100" cy="158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gl"/>
              <a:t>A REVOLUCIÓN FRANCESA E NAPOLEÓN</a:t>
            </a:r>
            <a:endParaRPr/>
          </a:p>
        </p:txBody>
      </p:sp>
      <p:sp>
        <p:nvSpPr>
          <p:cNvPr id="75" name="Google Shape;75;p16"/>
          <p:cNvSpPr txBox="1"/>
          <p:nvPr>
            <p:ph idx="1" type="subTitle"/>
          </p:nvPr>
        </p:nvSpPr>
        <p:spPr>
          <a:xfrm>
            <a:off x="47550" y="-12"/>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gl"/>
              <a:t>2.- Revolucións liberais e nacionalismos</a:t>
            </a:r>
            <a:endParaRPr/>
          </a:p>
        </p:txBody>
      </p:sp>
      <p:sp>
        <p:nvSpPr>
          <p:cNvPr id="76" name="Google Shape;76;p16"/>
          <p:cNvSpPr/>
          <p:nvPr/>
        </p:nvSpPr>
        <p:spPr>
          <a:xfrm>
            <a:off x="6157500" y="1917300"/>
            <a:ext cx="2986500" cy="3226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 name="Google Shape;77;p16"/>
          <p:cNvPicPr preferRelativeResize="0"/>
          <p:nvPr/>
        </p:nvPicPr>
        <p:blipFill>
          <a:blip r:embed="rId4">
            <a:alphaModFix/>
          </a:blip>
          <a:stretch>
            <a:fillRect/>
          </a:stretch>
        </p:blipFill>
        <p:spPr>
          <a:xfrm>
            <a:off x="0" y="1837500"/>
            <a:ext cx="2644795" cy="3306000"/>
          </a:xfrm>
          <a:prstGeom prst="rect">
            <a:avLst/>
          </a:prstGeom>
          <a:noFill/>
          <a:ln>
            <a:noFill/>
          </a:ln>
        </p:spPr>
      </p:pic>
      <p:sp>
        <p:nvSpPr>
          <p:cNvPr id="78" name="Google Shape;78;p16"/>
          <p:cNvSpPr txBox="1"/>
          <p:nvPr/>
        </p:nvSpPr>
        <p:spPr>
          <a:xfrm>
            <a:off x="3350625" y="3460850"/>
            <a:ext cx="1645800" cy="7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gl" sz="1800">
                <a:solidFill>
                  <a:schemeClr val="lt2"/>
                </a:solidFill>
                <a:latin typeface="Proxima Nova"/>
                <a:ea typeface="Proxima Nova"/>
                <a:cs typeface="Proxima Nova"/>
                <a:sym typeface="Proxima Nova"/>
              </a:rPr>
              <a:t>4º ESO</a:t>
            </a:r>
            <a:endParaRPr sz="1800">
              <a:solidFill>
                <a:schemeClr val="lt2"/>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p:nvPr/>
        </p:nvSpPr>
        <p:spPr>
          <a:xfrm>
            <a:off x="0" y="0"/>
            <a:ext cx="9144000" cy="514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nvSpPr>
        <p:spPr>
          <a:xfrm>
            <a:off x="258276" y="54875"/>
            <a:ext cx="8324100" cy="4037100"/>
          </a:xfrm>
          <a:prstGeom prst="rect">
            <a:avLst/>
          </a:prstGeom>
          <a:noFill/>
          <a:ln>
            <a:noFill/>
          </a:ln>
        </p:spPr>
        <p:txBody>
          <a:bodyPr anchorCtr="0" anchor="t" bIns="0" lIns="0" spcFirstLastPara="1" rIns="0" wrap="square" tIns="12700">
            <a:noAutofit/>
          </a:bodyPr>
          <a:lstStyle/>
          <a:p>
            <a:pPr indent="-342900" lvl="0" marL="355600" marR="1130300" rtl="0" algn="l">
              <a:lnSpc>
                <a:spcPct val="150100"/>
              </a:lnSpc>
              <a:spcBef>
                <a:spcPts val="0"/>
              </a:spcBef>
              <a:spcAft>
                <a:spcPts val="0"/>
              </a:spcAft>
              <a:buClr>
                <a:srgbClr val="B03E9A"/>
              </a:buClr>
              <a:buSzPts val="1750"/>
              <a:buFont typeface="Noto Sans Symbols"/>
              <a:buChar char="∙"/>
            </a:pPr>
            <a:r>
              <a:rPr b="1" lang="gl" sz="2400">
                <a:solidFill>
                  <a:schemeClr val="dk1"/>
                </a:solidFill>
                <a:latin typeface="Trebuchet MS"/>
                <a:ea typeface="Trebuchet MS"/>
                <a:cs typeface="Trebuchet MS"/>
                <a:sym typeface="Trebuchet MS"/>
              </a:rPr>
              <a:t>A ASEMBLEA CONSTITUINTE. A </a:t>
            </a:r>
            <a:r>
              <a:rPr b="1" lang="gl" sz="2400">
                <a:solidFill>
                  <a:schemeClr val="dk1"/>
                </a:solidFill>
                <a:latin typeface="Trebuchet MS"/>
                <a:ea typeface="Trebuchet MS"/>
                <a:cs typeface="Trebuchet MS"/>
                <a:sym typeface="Trebuchet MS"/>
              </a:rPr>
              <a:t>R</a:t>
            </a:r>
            <a:r>
              <a:rPr b="1" lang="gl" sz="2400">
                <a:solidFill>
                  <a:schemeClr val="dk1"/>
                </a:solidFill>
                <a:latin typeface="Trebuchet MS"/>
                <a:ea typeface="Trebuchet MS"/>
                <a:cs typeface="Trebuchet MS"/>
                <a:sym typeface="Trebuchet MS"/>
              </a:rPr>
              <a:t>EVOLUCIÓN  BURGUESA (1789-1791)</a:t>
            </a:r>
            <a:endParaRPr sz="2400">
              <a:solidFill>
                <a:schemeClr val="dk1"/>
              </a:solidFill>
              <a:latin typeface="Trebuchet MS"/>
              <a:ea typeface="Trebuchet MS"/>
              <a:cs typeface="Trebuchet MS"/>
              <a:sym typeface="Trebuchet MS"/>
            </a:endParaRPr>
          </a:p>
          <a:p>
            <a:pPr indent="-274320" lvl="0" marL="287020" marR="5080" rtl="0" algn="l">
              <a:lnSpc>
                <a:spcPct val="100000"/>
              </a:lnSpc>
              <a:spcBef>
                <a:spcPts val="1125"/>
              </a:spcBef>
              <a:spcAft>
                <a:spcPts val="0"/>
              </a:spcAft>
              <a:buClr>
                <a:srgbClr val="B03E9A"/>
              </a:buClr>
              <a:buSzPts val="1750"/>
              <a:buFont typeface="Arial"/>
              <a:buChar char=""/>
            </a:pPr>
            <a:r>
              <a:rPr lang="gl" sz="2400">
                <a:solidFill>
                  <a:schemeClr val="dk1"/>
                </a:solidFill>
                <a:latin typeface="Trebuchet MS"/>
                <a:ea typeface="Trebuchet MS"/>
                <a:cs typeface="Trebuchet MS"/>
                <a:sym typeface="Trebuchet MS"/>
              </a:rPr>
              <a:t>O rei quixo disolver esta Asemblea, pero o pobo de  París, o </a:t>
            </a:r>
            <a:r>
              <a:rPr b="1" lang="gl" sz="2400">
                <a:solidFill>
                  <a:schemeClr val="dk1"/>
                </a:solidFill>
                <a:latin typeface="Trebuchet MS"/>
                <a:ea typeface="Trebuchet MS"/>
                <a:cs typeface="Trebuchet MS"/>
                <a:sym typeface="Trebuchet MS"/>
              </a:rPr>
              <a:t>14 de xullo de 1789</a:t>
            </a:r>
            <a:r>
              <a:rPr lang="gl" sz="2400">
                <a:solidFill>
                  <a:schemeClr val="dk1"/>
                </a:solidFill>
                <a:latin typeface="Trebuchet MS"/>
                <a:ea typeface="Trebuchet MS"/>
                <a:cs typeface="Trebuchet MS"/>
                <a:sym typeface="Trebuchet MS"/>
              </a:rPr>
              <a:t>, amotinouse e asaltou a  prisión real de </a:t>
            </a:r>
            <a:r>
              <a:rPr b="1" lang="gl" sz="2400">
                <a:solidFill>
                  <a:schemeClr val="dk1"/>
                </a:solidFill>
                <a:latin typeface="Trebuchet MS"/>
                <a:ea typeface="Trebuchet MS"/>
                <a:cs typeface="Trebuchet MS"/>
                <a:sym typeface="Trebuchet MS"/>
              </a:rPr>
              <a:t>La Bastille, </a:t>
            </a:r>
            <a:r>
              <a:rPr lang="gl" sz="2400">
                <a:solidFill>
                  <a:schemeClr val="dk1"/>
                </a:solidFill>
                <a:latin typeface="Trebuchet MS"/>
                <a:ea typeface="Trebuchet MS"/>
                <a:cs typeface="Trebuchet MS"/>
                <a:sym typeface="Trebuchet MS"/>
              </a:rPr>
              <a:t>símbolo do poder absoluto  do Antigo Réxime.</a:t>
            </a:r>
            <a:endParaRPr sz="2400">
              <a:solidFill>
                <a:schemeClr val="dk1"/>
              </a:solidFill>
              <a:latin typeface="Trebuchet MS"/>
              <a:ea typeface="Trebuchet MS"/>
              <a:cs typeface="Trebuchet MS"/>
              <a:sym typeface="Trebuchet MS"/>
            </a:endParaRPr>
          </a:p>
          <a:p>
            <a:pPr indent="0" lvl="0" marL="0" marR="0" rtl="0" algn="l">
              <a:lnSpc>
                <a:spcPct val="100000"/>
              </a:lnSpc>
              <a:spcBef>
                <a:spcPts val="30"/>
              </a:spcBef>
              <a:spcAft>
                <a:spcPts val="0"/>
              </a:spcAft>
              <a:buClr>
                <a:srgbClr val="B03E9A"/>
              </a:buClr>
              <a:buSzPts val="3000"/>
              <a:buFont typeface="Arial"/>
              <a:buNone/>
            </a:pPr>
            <a:r>
              <a:t/>
            </a:r>
            <a:endParaRPr sz="3000">
              <a:solidFill>
                <a:schemeClr val="dk1"/>
              </a:solidFill>
              <a:latin typeface="Times New Roman"/>
              <a:ea typeface="Times New Roman"/>
              <a:cs typeface="Times New Roman"/>
              <a:sym typeface="Times New Roman"/>
            </a:endParaRPr>
          </a:p>
          <a:p>
            <a:pPr indent="-111123" lvl="0" marL="12700" marR="3195121" rtl="0" algn="just">
              <a:lnSpc>
                <a:spcPct val="120900"/>
              </a:lnSpc>
              <a:spcBef>
                <a:spcPts val="0"/>
              </a:spcBef>
              <a:spcAft>
                <a:spcPts val="0"/>
              </a:spcAft>
              <a:buClr>
                <a:srgbClr val="B03E9A"/>
              </a:buClr>
              <a:buSzPts val="1750"/>
              <a:buFont typeface="Arial"/>
              <a:buChar char=""/>
            </a:pPr>
            <a:r>
              <a:rPr lang="gl" sz="2400">
                <a:solidFill>
                  <a:schemeClr val="dk1"/>
                </a:solidFill>
                <a:latin typeface="Trebuchet MS"/>
                <a:ea typeface="Trebuchet MS"/>
                <a:cs typeface="Trebuchet MS"/>
                <a:sym typeface="Trebuchet MS"/>
              </a:rPr>
              <a:t>Nas zonas rurais os campesiños queiman  castelos e títulos de propiedade, coñecese  como «o gran medo»</a:t>
            </a:r>
            <a:endParaRPr sz="2400">
              <a:solidFill>
                <a:schemeClr val="dk1"/>
              </a:solidFill>
              <a:latin typeface="Trebuchet MS"/>
              <a:ea typeface="Trebuchet MS"/>
              <a:cs typeface="Trebuchet MS"/>
              <a:sym typeface="Trebuchet MS"/>
            </a:endParaRPr>
          </a:p>
        </p:txBody>
      </p:sp>
      <p:sp>
        <p:nvSpPr>
          <p:cNvPr id="146" name="Google Shape;146;p26"/>
          <p:cNvSpPr/>
          <p:nvPr/>
        </p:nvSpPr>
        <p:spPr>
          <a:xfrm>
            <a:off x="5456686" y="2641519"/>
            <a:ext cx="3240300" cy="2250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 " id="151" name="Google Shape;151;p27" title="3  LA TOMA DE LA BASTILLA">
            <a:hlinkClick r:id="rId3"/>
          </p:cNvPr>
          <p:cNvPicPr preferRelativeResize="0"/>
          <p:nvPr/>
        </p:nvPicPr>
        <p:blipFill>
          <a:blip r:embed="rId4">
            <a:alphaModFix/>
          </a:blip>
          <a:stretch>
            <a:fillRect/>
          </a:stretch>
        </p:blipFill>
        <p:spPr>
          <a:xfrm>
            <a:off x="2104575" y="1285875"/>
            <a:ext cx="3429000" cy="25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nvSpPr>
        <p:spPr>
          <a:xfrm>
            <a:off x="127550" y="0"/>
            <a:ext cx="7896300" cy="4471500"/>
          </a:xfrm>
          <a:prstGeom prst="rect">
            <a:avLst/>
          </a:prstGeom>
          <a:noFill/>
          <a:ln>
            <a:noFill/>
          </a:ln>
        </p:spPr>
        <p:txBody>
          <a:bodyPr anchorCtr="0" anchor="t" bIns="0" lIns="0" spcFirstLastPara="1" rIns="0" wrap="square" tIns="147300">
            <a:noAutofit/>
          </a:bodyPr>
          <a:lstStyle/>
          <a:p>
            <a:pPr indent="0" lvl="0" marL="0" marR="0" rtl="0" algn="l">
              <a:lnSpc>
                <a:spcPct val="100000"/>
              </a:lnSpc>
              <a:spcBef>
                <a:spcPts val="0"/>
              </a:spcBef>
              <a:spcAft>
                <a:spcPts val="0"/>
              </a:spcAft>
              <a:buNone/>
            </a:pPr>
            <a:r>
              <a:rPr b="1" lang="gl" sz="2200">
                <a:solidFill>
                  <a:schemeClr val="dk1"/>
                </a:solidFill>
                <a:latin typeface="Trebuchet MS"/>
                <a:ea typeface="Trebuchet MS"/>
                <a:cs typeface="Trebuchet MS"/>
                <a:sym typeface="Trebuchet MS"/>
              </a:rPr>
              <a:t>  </a:t>
            </a:r>
            <a:r>
              <a:rPr lang="gl" sz="2200">
                <a:solidFill>
                  <a:schemeClr val="dk1"/>
                </a:solidFill>
                <a:latin typeface="Trebuchet MS"/>
                <a:ea typeface="Trebuchet MS"/>
                <a:cs typeface="Trebuchet MS"/>
                <a:sym typeface="Trebuchet MS"/>
              </a:rPr>
              <a:t>·</a:t>
            </a:r>
            <a:r>
              <a:rPr b="1" lang="gl" sz="2200">
                <a:solidFill>
                  <a:schemeClr val="dk1"/>
                </a:solidFill>
                <a:latin typeface="Trebuchet MS"/>
                <a:ea typeface="Trebuchet MS"/>
                <a:cs typeface="Trebuchet MS"/>
                <a:sym typeface="Trebuchet MS"/>
              </a:rPr>
              <a:t> </a:t>
            </a:r>
            <a:r>
              <a:rPr b="1" lang="gl" sz="2200">
                <a:solidFill>
                  <a:schemeClr val="dk1"/>
                </a:solidFill>
                <a:latin typeface="Trebuchet MS"/>
                <a:ea typeface="Trebuchet MS"/>
                <a:cs typeface="Trebuchet MS"/>
                <a:sym typeface="Trebuchet MS"/>
              </a:rPr>
              <a:t>Abolíronse</a:t>
            </a:r>
            <a:r>
              <a:rPr b="1" lang="gl" sz="2200">
                <a:solidFill>
                  <a:schemeClr val="dk1"/>
                </a:solidFill>
                <a:latin typeface="Trebuchet MS"/>
                <a:ea typeface="Trebuchet MS"/>
                <a:cs typeface="Trebuchet MS"/>
                <a:sym typeface="Trebuchet MS"/>
              </a:rPr>
              <a:t> todos os privilexios feudais</a:t>
            </a:r>
            <a:r>
              <a:rPr lang="gl" sz="2200">
                <a:solidFill>
                  <a:schemeClr val="dk1"/>
                </a:solidFill>
                <a:latin typeface="Trebuchet MS"/>
                <a:ea typeface="Trebuchet MS"/>
                <a:cs typeface="Trebuchet MS"/>
                <a:sym typeface="Trebuchet MS"/>
              </a:rPr>
              <a:t>, proclamando a</a:t>
            </a:r>
            <a:endParaRPr sz="2200">
              <a:solidFill>
                <a:schemeClr val="dk1"/>
              </a:solidFill>
              <a:latin typeface="Trebuchet MS"/>
              <a:ea typeface="Trebuchet MS"/>
              <a:cs typeface="Trebuchet MS"/>
              <a:sym typeface="Trebuchet MS"/>
            </a:endParaRPr>
          </a:p>
          <a:p>
            <a:pPr indent="0" lvl="0" marL="354965" marR="0" rtl="0" algn="l">
              <a:lnSpc>
                <a:spcPct val="100000"/>
              </a:lnSpc>
              <a:spcBef>
                <a:spcPts val="1055"/>
              </a:spcBef>
              <a:spcAft>
                <a:spcPts val="0"/>
              </a:spcAft>
              <a:buNone/>
            </a:pPr>
            <a:r>
              <a:rPr lang="gl" sz="2200">
                <a:solidFill>
                  <a:schemeClr val="dk1"/>
                </a:solidFill>
                <a:latin typeface="Trebuchet MS"/>
                <a:ea typeface="Trebuchet MS"/>
                <a:cs typeface="Trebuchet MS"/>
                <a:sym typeface="Trebuchet MS"/>
              </a:rPr>
              <a:t>igualdade de todos os cidadáns.</a:t>
            </a:r>
            <a:endParaRPr sz="2200">
              <a:solidFill>
                <a:schemeClr val="dk1"/>
              </a:solidFill>
              <a:latin typeface="Trebuchet MS"/>
              <a:ea typeface="Trebuchet MS"/>
              <a:cs typeface="Trebuchet MS"/>
              <a:sym typeface="Trebuchet MS"/>
            </a:endParaRPr>
          </a:p>
          <a:p>
            <a:pPr indent="-274319" lvl="0" marL="287020" marR="5080" rtl="0" algn="just">
              <a:lnSpc>
                <a:spcPct val="108181"/>
              </a:lnSpc>
              <a:spcBef>
                <a:spcPts val="0"/>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·Apróbase a </a:t>
            </a:r>
            <a:r>
              <a:rPr b="1" lang="gl" sz="2200">
                <a:solidFill>
                  <a:schemeClr val="dk1"/>
                </a:solidFill>
                <a:latin typeface="Trebuchet MS"/>
                <a:ea typeface="Trebuchet MS"/>
                <a:cs typeface="Trebuchet MS"/>
                <a:sym typeface="Trebuchet MS"/>
              </a:rPr>
              <a:t>Declaración dos Dereitos do Home e do Cidadán</a:t>
            </a:r>
            <a:r>
              <a:rPr lang="gl" sz="2200">
                <a:solidFill>
                  <a:schemeClr val="dk1"/>
                </a:solidFill>
                <a:latin typeface="Trebuchet MS"/>
                <a:ea typeface="Trebuchet MS"/>
                <a:cs typeface="Trebuchet MS"/>
                <a:sym typeface="Trebuchet MS"/>
              </a:rPr>
              <a:t>. Nela recoñécense os </a:t>
            </a:r>
            <a:r>
              <a:rPr b="1" lang="gl" sz="2200">
                <a:solidFill>
                  <a:schemeClr val="dk1"/>
                </a:solidFill>
                <a:latin typeface="Trebuchet MS"/>
                <a:ea typeface="Trebuchet MS"/>
                <a:cs typeface="Trebuchet MS"/>
                <a:sym typeface="Trebuchet MS"/>
              </a:rPr>
              <a:t>dereitos fundamentais </a:t>
            </a:r>
            <a:r>
              <a:rPr lang="gl" sz="2200">
                <a:solidFill>
                  <a:schemeClr val="dk1"/>
                </a:solidFill>
                <a:latin typeface="Trebuchet MS"/>
                <a:ea typeface="Trebuchet MS"/>
                <a:cs typeface="Trebuchet MS"/>
                <a:sym typeface="Trebuchet MS"/>
              </a:rPr>
              <a:t>como a liberdade  individual, dereito á propiedade e a igualdade ante a lei (fin do absolutismo).</a:t>
            </a:r>
            <a:endParaRPr sz="2200">
              <a:solidFill>
                <a:schemeClr val="dk1"/>
              </a:solidFill>
              <a:latin typeface="Trebuchet MS"/>
              <a:ea typeface="Trebuchet MS"/>
              <a:cs typeface="Trebuchet MS"/>
              <a:sym typeface="Trebuchet MS"/>
            </a:endParaRPr>
          </a:p>
          <a:p>
            <a:pPr indent="-274319" lvl="0" marL="287020" marR="0" rtl="0" algn="l">
              <a:lnSpc>
                <a:spcPct val="100000"/>
              </a:lnSpc>
              <a:spcBef>
                <a:spcPts val="0"/>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·En </a:t>
            </a:r>
            <a:r>
              <a:rPr b="1" lang="gl" sz="2200">
                <a:solidFill>
                  <a:schemeClr val="dk1"/>
                </a:solidFill>
                <a:latin typeface="Trebuchet MS"/>
                <a:ea typeface="Trebuchet MS"/>
                <a:cs typeface="Trebuchet MS"/>
                <a:sym typeface="Trebuchet MS"/>
              </a:rPr>
              <a:t>1791 </a:t>
            </a:r>
            <a:r>
              <a:rPr lang="gl" sz="2200">
                <a:solidFill>
                  <a:schemeClr val="dk1"/>
                </a:solidFill>
                <a:latin typeface="Trebuchet MS"/>
                <a:ea typeface="Trebuchet MS"/>
                <a:cs typeface="Trebuchet MS"/>
                <a:sym typeface="Trebuchet MS"/>
              </a:rPr>
              <a:t>aprobase	unha </a:t>
            </a:r>
            <a:r>
              <a:rPr b="1" lang="gl" sz="2200">
                <a:solidFill>
                  <a:schemeClr val="dk1"/>
                </a:solidFill>
                <a:latin typeface="Trebuchet MS"/>
                <a:ea typeface="Trebuchet MS"/>
                <a:cs typeface="Trebuchet MS"/>
                <a:sym typeface="Trebuchet MS"/>
              </a:rPr>
              <a:t>Constitución </a:t>
            </a:r>
            <a:r>
              <a:rPr lang="gl" sz="2200">
                <a:solidFill>
                  <a:schemeClr val="dk1"/>
                </a:solidFill>
                <a:latin typeface="Trebuchet MS"/>
                <a:ea typeface="Trebuchet MS"/>
                <a:cs typeface="Trebuchet MS"/>
                <a:sym typeface="Trebuchet MS"/>
              </a:rPr>
              <a:t>na que establece:</a:t>
            </a:r>
            <a:endParaRPr sz="2200">
              <a:solidFill>
                <a:schemeClr val="dk1"/>
              </a:solidFill>
              <a:latin typeface="Trebuchet MS"/>
              <a:ea typeface="Trebuchet MS"/>
              <a:cs typeface="Trebuchet MS"/>
              <a:sym typeface="Trebuchet MS"/>
            </a:endParaRPr>
          </a:p>
          <a:p>
            <a:pPr indent="-274319" lvl="0" marL="287020" marR="0" rtl="0" algn="l">
              <a:lnSpc>
                <a:spcPct val="100000"/>
              </a:lnSpc>
              <a:spcBef>
                <a:spcPts val="335"/>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-a </a:t>
            </a:r>
            <a:r>
              <a:rPr b="1" lang="gl" sz="2200">
                <a:solidFill>
                  <a:schemeClr val="dk1"/>
                </a:solidFill>
                <a:latin typeface="Trebuchet MS"/>
                <a:ea typeface="Trebuchet MS"/>
                <a:cs typeface="Trebuchet MS"/>
                <a:sym typeface="Trebuchet MS"/>
              </a:rPr>
              <a:t>soberanía nacional</a:t>
            </a:r>
            <a:endParaRPr sz="2200">
              <a:solidFill>
                <a:schemeClr val="dk1"/>
              </a:solidFill>
              <a:latin typeface="Trebuchet MS"/>
              <a:ea typeface="Trebuchet MS"/>
              <a:cs typeface="Trebuchet MS"/>
              <a:sym typeface="Trebuchet MS"/>
            </a:endParaRPr>
          </a:p>
          <a:p>
            <a:pPr indent="-274319" lvl="0" marL="287020" marR="0" rtl="0" algn="l">
              <a:lnSpc>
                <a:spcPct val="100000"/>
              </a:lnSpc>
              <a:spcBef>
                <a:spcPts val="340"/>
              </a:spcBef>
              <a:spcAft>
                <a:spcPts val="0"/>
              </a:spcAft>
              <a:buClr>
                <a:srgbClr val="B03E9A"/>
              </a:buClr>
              <a:buSzPts val="1600"/>
              <a:buFont typeface="Arial"/>
              <a:buChar char=""/>
            </a:pPr>
            <a:r>
              <a:rPr b="1" lang="gl" sz="2200">
                <a:solidFill>
                  <a:schemeClr val="dk1"/>
                </a:solidFill>
                <a:latin typeface="Trebuchet MS"/>
                <a:ea typeface="Trebuchet MS"/>
                <a:cs typeface="Trebuchet MS"/>
                <a:sym typeface="Trebuchet MS"/>
              </a:rPr>
              <a:t>- a monarquía	parlamentaria.</a:t>
            </a:r>
            <a:endParaRPr b="1" sz="2200">
              <a:solidFill>
                <a:schemeClr val="dk1"/>
              </a:solidFill>
              <a:latin typeface="Trebuchet MS"/>
              <a:ea typeface="Trebuchet MS"/>
              <a:cs typeface="Trebuchet MS"/>
              <a:sym typeface="Trebuchet MS"/>
            </a:endParaRPr>
          </a:p>
          <a:p>
            <a:pPr indent="-274319" lvl="0" marL="287020" marR="0" rtl="0" algn="l">
              <a:lnSpc>
                <a:spcPct val="100000"/>
              </a:lnSpc>
              <a:spcBef>
                <a:spcPts val="340"/>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-a </a:t>
            </a:r>
            <a:r>
              <a:rPr b="1" lang="gl" sz="2200">
                <a:solidFill>
                  <a:schemeClr val="dk1"/>
                </a:solidFill>
                <a:latin typeface="Trebuchet MS"/>
                <a:ea typeface="Trebuchet MS"/>
                <a:cs typeface="Trebuchet MS"/>
                <a:sym typeface="Trebuchet MS"/>
              </a:rPr>
              <a:t>división de poderes</a:t>
            </a:r>
            <a:endParaRPr sz="2200">
              <a:solidFill>
                <a:schemeClr val="dk1"/>
              </a:solidFill>
              <a:latin typeface="Trebuchet MS"/>
              <a:ea typeface="Trebuchet MS"/>
              <a:cs typeface="Trebuchet MS"/>
              <a:sym typeface="Trebuchet MS"/>
            </a:endParaRPr>
          </a:p>
          <a:p>
            <a:pPr indent="-274319" lvl="0" marL="287020" marR="0" rtl="0" algn="l">
              <a:lnSpc>
                <a:spcPct val="100000"/>
              </a:lnSpc>
              <a:spcBef>
                <a:spcPts val="335"/>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-o </a:t>
            </a:r>
            <a:r>
              <a:rPr b="1" lang="gl" sz="2200">
                <a:solidFill>
                  <a:schemeClr val="dk1"/>
                </a:solidFill>
                <a:latin typeface="Trebuchet MS"/>
                <a:ea typeface="Trebuchet MS"/>
                <a:cs typeface="Trebuchet MS"/>
                <a:sym typeface="Trebuchet MS"/>
              </a:rPr>
              <a:t>sufraxio censitario </a:t>
            </a:r>
            <a:r>
              <a:rPr lang="gl" sz="2200">
                <a:solidFill>
                  <a:schemeClr val="dk1"/>
                </a:solidFill>
                <a:latin typeface="Trebuchet MS"/>
                <a:ea typeface="Trebuchet MS"/>
                <a:cs typeface="Trebuchet MS"/>
                <a:sym typeface="Trebuchet MS"/>
              </a:rPr>
              <a:t>(homes de máis de 25 anos e cunha renda determinada)</a:t>
            </a:r>
            <a:endParaRPr sz="2200">
              <a:solidFill>
                <a:schemeClr val="dk1"/>
              </a:solidFill>
              <a:latin typeface="Trebuchet MS"/>
              <a:ea typeface="Trebuchet MS"/>
              <a:cs typeface="Trebuchet MS"/>
              <a:sym typeface="Trebuchet MS"/>
            </a:endParaRPr>
          </a:p>
          <a:p>
            <a:pPr indent="0" lvl="0" marL="0" marR="0" rtl="0" algn="l">
              <a:lnSpc>
                <a:spcPct val="100000"/>
              </a:lnSpc>
              <a:spcBef>
                <a:spcPts val="340"/>
              </a:spcBef>
              <a:spcAft>
                <a:spcPts val="0"/>
              </a:spcAft>
              <a:buNone/>
            </a:pPr>
            <a:r>
              <a:rPr b="1" lang="gl" sz="2200">
                <a:solidFill>
                  <a:schemeClr val="dk1"/>
                </a:solidFill>
                <a:latin typeface="Trebuchet MS"/>
                <a:ea typeface="Trebuchet MS"/>
                <a:cs typeface="Trebuchet MS"/>
                <a:sym typeface="Trebuchet MS"/>
              </a:rPr>
              <a:t>   </a:t>
            </a:r>
            <a:endParaRPr sz="2200">
              <a:solidFill>
                <a:schemeClr val="dk1"/>
              </a:solidFill>
              <a:latin typeface="Trebuchet MS"/>
              <a:ea typeface="Trebuchet MS"/>
              <a:cs typeface="Trebuchet MS"/>
              <a:sym typeface="Trebuchet MS"/>
            </a:endParaRPr>
          </a:p>
          <a:p>
            <a:pPr indent="0" lvl="0" marL="0" marR="0" rtl="0" algn="l">
              <a:lnSpc>
                <a:spcPct val="100000"/>
              </a:lnSpc>
              <a:spcBef>
                <a:spcPts val="30"/>
              </a:spcBef>
              <a:spcAft>
                <a:spcPts val="0"/>
              </a:spcAft>
              <a:buClr>
                <a:srgbClr val="B03E9A"/>
              </a:buClr>
              <a:buSzPts val="2850"/>
              <a:buFont typeface="Arial"/>
              <a:buNone/>
            </a:pPr>
            <a:r>
              <a:t/>
            </a:r>
            <a:endParaRPr sz="2850">
              <a:solidFill>
                <a:schemeClr val="dk1"/>
              </a:solidFill>
              <a:latin typeface="Times New Roman"/>
              <a:ea typeface="Times New Roman"/>
              <a:cs typeface="Times New Roman"/>
              <a:sym typeface="Times New Roman"/>
            </a:endParaRPr>
          </a:p>
          <a:p>
            <a:pPr indent="0" lvl="0" marL="12700" marR="0" rtl="0" algn="l">
              <a:lnSpc>
                <a:spcPct val="114090"/>
              </a:lnSpc>
              <a:spcBef>
                <a:spcPts val="0"/>
              </a:spcBef>
              <a:spcAft>
                <a:spcPts val="0"/>
              </a:spcAft>
              <a:buNone/>
            </a:pPr>
            <a:r>
              <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p:nvPr/>
        </p:nvSpPr>
        <p:spPr>
          <a:xfrm>
            <a:off x="313093" y="117061"/>
            <a:ext cx="3417900" cy="160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29"/>
          <p:cNvSpPr/>
          <p:nvPr/>
        </p:nvSpPr>
        <p:spPr>
          <a:xfrm>
            <a:off x="3824351" y="117061"/>
            <a:ext cx="2166000" cy="160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29"/>
          <p:cNvSpPr/>
          <p:nvPr/>
        </p:nvSpPr>
        <p:spPr>
          <a:xfrm>
            <a:off x="6092063" y="149161"/>
            <a:ext cx="676200" cy="1644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29"/>
          <p:cNvSpPr txBox="1"/>
          <p:nvPr/>
        </p:nvSpPr>
        <p:spPr>
          <a:xfrm>
            <a:off x="186324" y="431875"/>
            <a:ext cx="8307900" cy="4146000"/>
          </a:xfrm>
          <a:prstGeom prst="rect">
            <a:avLst/>
          </a:prstGeom>
          <a:noFill/>
          <a:ln>
            <a:noFill/>
          </a:ln>
        </p:spPr>
        <p:txBody>
          <a:bodyPr anchorCtr="0" anchor="t" bIns="0" lIns="0" spcFirstLastPara="1" rIns="0" wrap="square" tIns="12050">
            <a:noAutofit/>
          </a:bodyPr>
          <a:lstStyle/>
          <a:p>
            <a:pPr indent="-296545" lvl="0" marL="287020" marR="487044" rtl="0" algn="just">
              <a:lnSpc>
                <a:spcPct val="100000"/>
              </a:lnSpc>
              <a:spcBef>
                <a:spcPts val="0"/>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Os homes nacen e fican libres e iguais en dereitos. As distincións sociais só  poden fundarse na utilidade común.</a:t>
            </a:r>
            <a:endParaRPr i="1" sz="1500">
              <a:solidFill>
                <a:schemeClr val="dk1"/>
              </a:solidFill>
              <a:latin typeface="Trebuchet MS"/>
              <a:ea typeface="Trebuchet MS"/>
              <a:cs typeface="Trebuchet MS"/>
              <a:sym typeface="Trebuchet MS"/>
            </a:endParaRPr>
          </a:p>
          <a:p>
            <a:pPr indent="-296545" lvl="0" marL="287020" marR="8890" rtl="0" algn="just">
              <a:lnSpc>
                <a:spcPct val="100000"/>
              </a:lnSpc>
              <a:spcBef>
                <a:spcPts val="600"/>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A finalidade de toda asociación política é a conservación dos dereitos naturais e  imprescritibles do home. Tales dereitos son a liberdade, a propiedade, a  seguridade e a resistencia á opresión.</a:t>
            </a:r>
            <a:endParaRPr i="1" sz="1500">
              <a:solidFill>
                <a:schemeClr val="dk1"/>
              </a:solidFill>
              <a:latin typeface="Trebuchet MS"/>
              <a:ea typeface="Trebuchet MS"/>
              <a:cs typeface="Trebuchet MS"/>
              <a:sym typeface="Trebuchet MS"/>
            </a:endParaRPr>
          </a:p>
          <a:p>
            <a:pPr indent="-296545" lvl="0" marL="287020" marR="73025" rtl="0" algn="just">
              <a:lnSpc>
                <a:spcPct val="100000"/>
              </a:lnSpc>
              <a:spcBef>
                <a:spcPts val="600"/>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O principio de toda soberanía reside esencialmente na Nación. Ningún corpo,  ningún individuo, poden exercer unha autoridade que non emane expresamente  dela.</a:t>
            </a:r>
            <a:endParaRPr i="1" sz="1500">
              <a:solidFill>
                <a:schemeClr val="dk1"/>
              </a:solidFill>
              <a:latin typeface="Trebuchet MS"/>
              <a:ea typeface="Trebuchet MS"/>
              <a:cs typeface="Trebuchet MS"/>
              <a:sym typeface="Trebuchet MS"/>
            </a:endParaRPr>
          </a:p>
          <a:p>
            <a:pPr indent="-296545" lvl="0" marL="287020" marR="5080" rtl="0" algn="just">
              <a:lnSpc>
                <a:spcPct val="100000"/>
              </a:lnSpc>
              <a:spcBef>
                <a:spcPts val="605"/>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A liberdade consiste en poder facer todo o que non prexudique a outro: o  exercicio dos dereitos naturais de cada home só ten o límite de garantir aos  demais membros da sociedade estes mesmos dereitos. Tales límites só poden ser  determinados pola lei.</a:t>
            </a:r>
            <a:endParaRPr i="1" sz="1500">
              <a:solidFill>
                <a:schemeClr val="dk1"/>
              </a:solidFill>
              <a:latin typeface="Trebuchet MS"/>
              <a:ea typeface="Trebuchet MS"/>
              <a:cs typeface="Trebuchet MS"/>
              <a:sym typeface="Trebuchet MS"/>
            </a:endParaRPr>
          </a:p>
          <a:p>
            <a:pPr indent="-296545" lvl="0" marL="287020" marR="145415" rtl="0" algn="just">
              <a:lnSpc>
                <a:spcPct val="100000"/>
              </a:lnSpc>
              <a:spcBef>
                <a:spcPts val="600"/>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A lei só ten dereito a prohibir os actos prexudiciais para a sociedade. Nada que  non estea prohibido pola lei pode ser impedido, e ninguén pode ser obrigado a  facer algo que esta non ordene.</a:t>
            </a:r>
            <a:endParaRPr i="1" sz="1500">
              <a:solidFill>
                <a:schemeClr val="dk1"/>
              </a:solidFill>
              <a:latin typeface="Trebuchet MS"/>
              <a:ea typeface="Trebuchet MS"/>
              <a:cs typeface="Trebuchet MS"/>
              <a:sym typeface="Trebuchet MS"/>
            </a:endParaRPr>
          </a:p>
          <a:p>
            <a:pPr indent="-296545" lvl="0" marL="287020" marR="210184" rtl="0" algn="just">
              <a:lnSpc>
                <a:spcPct val="100000"/>
              </a:lnSpc>
              <a:spcBef>
                <a:spcPts val="605"/>
              </a:spcBef>
              <a:spcAft>
                <a:spcPts val="0"/>
              </a:spcAft>
              <a:buClr>
                <a:srgbClr val="B03E9A"/>
              </a:buClr>
              <a:buSzPts val="1500"/>
              <a:buFont typeface="Arial"/>
              <a:buChar char=""/>
            </a:pPr>
            <a:r>
              <a:rPr i="1" lang="gl" sz="1500">
                <a:solidFill>
                  <a:schemeClr val="dk1"/>
                </a:solidFill>
                <a:latin typeface="Trebuchet MS"/>
                <a:ea typeface="Trebuchet MS"/>
                <a:cs typeface="Trebuchet MS"/>
                <a:sym typeface="Trebuchet MS"/>
              </a:rPr>
              <a:t>A lei é a expresión da vontade xeral. Todos os cidadáns teñen dereito a  contribuír á súa elaboración, persoalmente ou por medio dos seus  representantes. Debe ser a mesma para todos, xa sexa que protexa ou que  sancione. Como todos os cidadáns son iguais ante ela, todos son igualmente  admisibles en toda dignidade, cargo ou emprego públicos, segundo as súas  capacidades e sen outra distinción que a das súas virtudes e os seus talentos.</a:t>
            </a:r>
            <a:endParaRPr i="1" sz="15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0"/>
          <p:cNvSpPr/>
          <p:nvPr/>
        </p:nvSpPr>
        <p:spPr>
          <a:xfrm>
            <a:off x="243752" y="368329"/>
            <a:ext cx="7728900" cy="3873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1"/>
          <p:cNvSpPr txBox="1"/>
          <p:nvPr/>
        </p:nvSpPr>
        <p:spPr>
          <a:xfrm>
            <a:off x="186325" y="159450"/>
            <a:ext cx="8689800" cy="4134900"/>
          </a:xfrm>
          <a:prstGeom prst="rect">
            <a:avLst/>
          </a:prstGeom>
          <a:noFill/>
          <a:ln>
            <a:noFill/>
          </a:ln>
        </p:spPr>
        <p:txBody>
          <a:bodyPr anchorCtr="0" anchor="t" bIns="0" lIns="0" spcFirstLastPara="1" rIns="0" wrap="square" tIns="12700">
            <a:noAutofit/>
          </a:bodyPr>
          <a:lstStyle/>
          <a:p>
            <a:pPr indent="-274320" lvl="0" marL="287020" marR="0" rtl="0" algn="l">
              <a:lnSpc>
                <a:spcPct val="100000"/>
              </a:lnSpc>
              <a:spcBef>
                <a:spcPts val="0"/>
              </a:spcBef>
              <a:spcAft>
                <a:spcPts val="0"/>
              </a:spcAft>
              <a:buClr>
                <a:srgbClr val="B03E9A"/>
              </a:buClr>
              <a:buSzPts val="1750"/>
              <a:buFont typeface="Arial"/>
              <a:buChar char=""/>
            </a:pPr>
            <a:r>
              <a:rPr b="1" lang="gl" sz="2400">
                <a:solidFill>
                  <a:schemeClr val="dk1"/>
                </a:solidFill>
                <a:latin typeface="Trebuchet MS"/>
                <a:ea typeface="Trebuchet MS"/>
                <a:cs typeface="Trebuchet MS"/>
                <a:sym typeface="Trebuchet MS"/>
              </a:rPr>
              <a:t>A ASEMBLEA LEXISLATIVA (1791-1792)</a:t>
            </a:r>
            <a:endParaRPr sz="2400">
              <a:solidFill>
                <a:schemeClr val="dk1"/>
              </a:solidFill>
              <a:latin typeface="Trebuchet MS"/>
              <a:ea typeface="Trebuchet MS"/>
              <a:cs typeface="Trebuchet MS"/>
              <a:sym typeface="Trebuchet MS"/>
            </a:endParaRPr>
          </a:p>
          <a:p>
            <a:pPr indent="22225" lvl="0" marL="450000" marR="0" rtl="0" algn="l">
              <a:lnSpc>
                <a:spcPct val="100000"/>
              </a:lnSpc>
              <a:spcBef>
                <a:spcPts val="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Tras as eleccións </a:t>
            </a:r>
            <a:r>
              <a:rPr lang="gl" sz="2200">
                <a:solidFill>
                  <a:schemeClr val="dk1"/>
                </a:solidFill>
                <a:latin typeface="Trebuchet MS"/>
                <a:ea typeface="Trebuchet MS"/>
                <a:cs typeface="Trebuchet MS"/>
                <a:sym typeface="Trebuchet MS"/>
              </a:rPr>
              <a:t>constitúese</a:t>
            </a:r>
            <a:r>
              <a:rPr lang="gl" sz="2200">
                <a:solidFill>
                  <a:schemeClr val="dk1"/>
                </a:solidFill>
                <a:latin typeface="Trebuchet MS"/>
                <a:ea typeface="Trebuchet MS"/>
                <a:cs typeface="Trebuchet MS"/>
                <a:sym typeface="Trebuchet MS"/>
              </a:rPr>
              <a:t> a Asemblea Lexislativa.</a:t>
            </a:r>
            <a:endParaRPr sz="2200">
              <a:solidFill>
                <a:schemeClr val="dk1"/>
              </a:solidFill>
              <a:latin typeface="Trebuchet MS"/>
              <a:ea typeface="Trebuchet MS"/>
              <a:cs typeface="Trebuchet MS"/>
              <a:sym typeface="Trebuchet MS"/>
            </a:endParaRPr>
          </a:p>
          <a:p>
            <a:pPr indent="161925" lvl="0" marL="450000" marR="0" rtl="0" algn="l">
              <a:lnSpc>
                <a:spcPct val="100000"/>
              </a:lnSpc>
              <a:spcBef>
                <a:spcPts val="5"/>
              </a:spcBef>
              <a:spcAft>
                <a:spcPts val="0"/>
              </a:spcAft>
              <a:buClr>
                <a:srgbClr val="B03E9A"/>
              </a:buClr>
              <a:buSzPts val="2500"/>
              <a:buFont typeface="Arial"/>
              <a:buNone/>
            </a:pPr>
            <a:r>
              <a:t/>
            </a:r>
            <a:endParaRPr sz="2200">
              <a:solidFill>
                <a:schemeClr val="dk1"/>
              </a:solidFill>
              <a:latin typeface="Times New Roman"/>
              <a:ea typeface="Times New Roman"/>
              <a:cs typeface="Times New Roman"/>
              <a:sym typeface="Times New Roman"/>
            </a:endParaRPr>
          </a:p>
          <a:p>
            <a:pPr indent="22225" lvl="0" marL="450000" marR="0" rtl="0" algn="l">
              <a:lnSpc>
                <a:spcPct val="100000"/>
              </a:lnSpc>
              <a:spcBef>
                <a:spcPts val="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Tivo que facer fronte á oposición de varios grupos:</a:t>
            </a:r>
            <a:endParaRPr sz="2200">
              <a:solidFill>
                <a:schemeClr val="dk1"/>
              </a:solidFill>
              <a:latin typeface="Trebuchet MS"/>
              <a:ea typeface="Trebuchet MS"/>
              <a:cs typeface="Trebuchet MS"/>
              <a:sym typeface="Trebuchet MS"/>
            </a:endParaRPr>
          </a:p>
          <a:p>
            <a:pPr indent="161925" lvl="0" marL="450000" marR="0" rtl="0" algn="l">
              <a:lnSpc>
                <a:spcPct val="100000"/>
              </a:lnSpc>
              <a:spcBef>
                <a:spcPts val="20"/>
              </a:spcBef>
              <a:spcAft>
                <a:spcPts val="0"/>
              </a:spcAft>
              <a:buClr>
                <a:srgbClr val="B03E9A"/>
              </a:buClr>
              <a:buSzPts val="2500"/>
              <a:buFont typeface="Arial"/>
              <a:buNone/>
            </a:pPr>
            <a:r>
              <a:t/>
            </a:r>
            <a:endParaRPr sz="2200">
              <a:solidFill>
                <a:schemeClr val="dk1"/>
              </a:solidFill>
              <a:latin typeface="Times New Roman"/>
              <a:ea typeface="Times New Roman"/>
              <a:cs typeface="Times New Roman"/>
              <a:sym typeface="Times New Roman"/>
            </a:endParaRPr>
          </a:p>
          <a:p>
            <a:pPr indent="161925" lvl="0" marL="450000" marR="5080" rtl="0" algn="just">
              <a:lnSpc>
                <a:spcPct val="100000"/>
              </a:lnSpc>
              <a:spcBef>
                <a:spcPts val="0"/>
              </a:spcBef>
              <a:spcAft>
                <a:spcPts val="0"/>
              </a:spcAft>
              <a:buNone/>
            </a:pPr>
            <a:r>
              <a:rPr b="0" i="0" lang="gl" sz="2200" u="none" cap="none" strike="noStrike">
                <a:solidFill>
                  <a:schemeClr val="dk1"/>
                </a:solidFill>
                <a:latin typeface="Arial"/>
                <a:ea typeface="Arial"/>
                <a:cs typeface="Arial"/>
                <a:sym typeface="Arial"/>
              </a:rPr>
              <a:t>As reformas satisfacían aos grupos  burgueses (</a:t>
            </a:r>
            <a:r>
              <a:rPr b="1" i="0" lang="gl" sz="2200" u="none" cap="none" strike="noStrike">
                <a:solidFill>
                  <a:schemeClr val="dk1"/>
                </a:solidFill>
                <a:latin typeface="Arial"/>
                <a:ea typeface="Arial"/>
                <a:cs typeface="Arial"/>
                <a:sym typeface="Arial"/>
              </a:rPr>
              <a:t>xirondinos</a:t>
            </a:r>
            <a:r>
              <a:rPr b="0" i="0" lang="gl" sz="2200" u="none" cap="none" strike="noStrike">
                <a:solidFill>
                  <a:schemeClr val="dk1"/>
                </a:solidFill>
                <a:latin typeface="Arial"/>
                <a:ea typeface="Arial"/>
                <a:cs typeface="Arial"/>
                <a:sym typeface="Arial"/>
              </a:rPr>
              <a:t>), que conseguen dereitos políticos e liberdade económica, mentres que os sectores  populares</a:t>
            </a:r>
            <a:r>
              <a:rPr lang="gl" sz="2200">
                <a:solidFill>
                  <a:schemeClr val="dk1"/>
                </a:solidFill>
              </a:rPr>
              <a:t> </a:t>
            </a:r>
            <a:r>
              <a:rPr b="0" i="0" lang="gl" sz="2200" u="none" cap="none" strike="noStrike">
                <a:solidFill>
                  <a:schemeClr val="dk1"/>
                </a:solidFill>
                <a:latin typeface="Arial"/>
                <a:ea typeface="Arial"/>
                <a:cs typeface="Arial"/>
                <a:sym typeface="Arial"/>
              </a:rPr>
              <a:t>(</a:t>
            </a:r>
            <a:r>
              <a:rPr b="1" i="0" lang="gl" sz="2200" u="none" cap="none" strike="noStrike">
                <a:solidFill>
                  <a:schemeClr val="dk1"/>
                </a:solidFill>
                <a:latin typeface="Arial"/>
                <a:ea typeface="Arial"/>
                <a:cs typeface="Arial"/>
                <a:sym typeface="Arial"/>
              </a:rPr>
              <a:t>xacobinos e os </a:t>
            </a:r>
            <a:r>
              <a:rPr b="1" i="1" lang="gl" sz="2200">
                <a:solidFill>
                  <a:schemeClr val="dk1"/>
                </a:solidFill>
              </a:rPr>
              <a:t>s</a:t>
            </a:r>
            <a:r>
              <a:rPr b="1" i="1" lang="gl" sz="2200">
                <a:solidFill>
                  <a:schemeClr val="dk1"/>
                </a:solidFill>
              </a:rPr>
              <a:t>ans-culottes</a:t>
            </a:r>
            <a:r>
              <a:rPr b="0" i="0" lang="gl" sz="2200" u="none" cap="none" strike="noStrike">
                <a:solidFill>
                  <a:schemeClr val="dk1"/>
                </a:solidFill>
                <a:latin typeface="Arial"/>
                <a:ea typeface="Arial"/>
                <a:cs typeface="Arial"/>
                <a:sym typeface="Arial"/>
              </a:rPr>
              <a:t>) estaban  descontentos pola falta dun sufraxio universal masculino.</a:t>
            </a:r>
            <a:endParaRPr b="0" i="0" sz="2200" u="none" cap="none" strike="noStrike">
              <a:solidFill>
                <a:schemeClr val="dk1"/>
              </a:solidFill>
              <a:latin typeface="Arial"/>
              <a:ea typeface="Arial"/>
              <a:cs typeface="Arial"/>
              <a:sym typeface="Arial"/>
            </a:endParaRPr>
          </a:p>
          <a:p>
            <a:pPr indent="161925" lvl="1" marL="450000" marR="0" rtl="0" algn="l">
              <a:lnSpc>
                <a:spcPct val="100000"/>
              </a:lnSpc>
              <a:spcBef>
                <a:spcPts val="55"/>
              </a:spcBef>
              <a:spcAft>
                <a:spcPts val="0"/>
              </a:spcAft>
              <a:buClr>
                <a:srgbClr val="B03E9A"/>
              </a:buClr>
              <a:buSzPts val="245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161925" lvl="0" marL="450000" marR="193675" rtl="0" algn="just">
              <a:lnSpc>
                <a:spcPct val="100000"/>
              </a:lnSpc>
              <a:spcBef>
                <a:spcPts val="0"/>
              </a:spcBef>
              <a:spcAft>
                <a:spcPts val="0"/>
              </a:spcAft>
              <a:buNone/>
            </a:pPr>
            <a:r>
              <a:rPr b="0" i="0" lang="gl" sz="2200" u="none" cap="none" strike="noStrike">
                <a:solidFill>
                  <a:schemeClr val="dk1"/>
                </a:solidFill>
                <a:latin typeface="Trebuchet MS"/>
                <a:ea typeface="Trebuchet MS"/>
                <a:cs typeface="Trebuchet MS"/>
                <a:sym typeface="Trebuchet MS"/>
              </a:rPr>
              <a:t>Os antigos grupos privilexiados querían volver ao Antigo  Réxime, conspirando contra o goberno.</a:t>
            </a:r>
            <a:endParaRPr b="0" i="0" sz="2200" u="none" cap="none" strike="noStrike">
              <a:solidFill>
                <a:schemeClr val="dk1"/>
              </a:solidFill>
              <a:latin typeface="Trebuchet MS"/>
              <a:ea typeface="Trebuchet MS"/>
              <a:cs typeface="Trebuchet MS"/>
              <a:sym typeface="Trebuchet MS"/>
            </a:endParaRPr>
          </a:p>
          <a:p>
            <a:pPr indent="161925" lvl="0" marL="450000" marR="0" rtl="0" algn="l">
              <a:lnSpc>
                <a:spcPct val="100000"/>
              </a:lnSpc>
              <a:spcBef>
                <a:spcPts val="0"/>
              </a:spcBef>
              <a:spcAft>
                <a:spcPts val="0"/>
              </a:spcAft>
              <a:buNone/>
            </a:pPr>
            <a:r>
              <a:rPr b="0" i="0" lang="gl" sz="2200" u="none" cap="none" strike="noStrike">
                <a:solidFill>
                  <a:schemeClr val="dk1"/>
                </a:solidFill>
                <a:latin typeface="Trebuchet MS"/>
                <a:ea typeface="Trebuchet MS"/>
                <a:cs typeface="Trebuchet MS"/>
                <a:sym typeface="Trebuchet MS"/>
              </a:rPr>
              <a:t>O rei e a nobreza buscan apoio noutros países (Austria e</a:t>
            </a:r>
            <a:endParaRPr b="0" i="0" sz="2200" u="none" cap="none" strike="noStrike">
              <a:solidFill>
                <a:schemeClr val="dk1"/>
              </a:solidFill>
              <a:latin typeface="Trebuchet MS"/>
              <a:ea typeface="Trebuchet MS"/>
              <a:cs typeface="Trebuchet MS"/>
              <a:sym typeface="Trebuchet MS"/>
            </a:endParaRPr>
          </a:p>
          <a:p>
            <a:pPr indent="161925" lvl="0" marL="450000" marR="0" rtl="0" algn="just">
              <a:lnSpc>
                <a:spcPct val="100000"/>
              </a:lnSpc>
              <a:spcBef>
                <a:spcPts val="0"/>
              </a:spcBef>
              <a:spcAft>
                <a:spcPts val="0"/>
              </a:spcAft>
              <a:buNone/>
            </a:pPr>
            <a:r>
              <a:rPr lang="gl" sz="2200">
                <a:solidFill>
                  <a:schemeClr val="dk1"/>
                </a:solidFill>
                <a:latin typeface="Trebuchet MS"/>
                <a:ea typeface="Trebuchet MS"/>
                <a:cs typeface="Trebuchet MS"/>
                <a:sym typeface="Trebuchet MS"/>
              </a:rPr>
              <a:t>Prusia), que declaran a </a:t>
            </a:r>
            <a:r>
              <a:rPr b="1" lang="gl" sz="2200">
                <a:solidFill>
                  <a:schemeClr val="dk1"/>
                </a:solidFill>
                <a:latin typeface="Trebuchet MS"/>
                <a:ea typeface="Trebuchet MS"/>
                <a:cs typeface="Trebuchet MS"/>
                <a:sym typeface="Trebuchet MS"/>
              </a:rPr>
              <a:t>guerra a Francia</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585317" y="375475"/>
            <a:ext cx="6958200" cy="1116900"/>
          </a:xfrm>
          <a:prstGeom prst="rect">
            <a:avLst/>
          </a:prstGeom>
          <a:noFill/>
          <a:ln>
            <a:noFill/>
          </a:ln>
        </p:spPr>
        <p:txBody>
          <a:bodyPr anchorCtr="0" anchor="t" bIns="0" lIns="0" spcFirstLastPara="1" rIns="0" wrap="square" tIns="12700">
            <a:noAutofit/>
          </a:bodyPr>
          <a:lstStyle/>
          <a:p>
            <a:pPr indent="228600" lvl="0" marL="57150" marR="5080" rtl="0" algn="just">
              <a:lnSpc>
                <a:spcPct val="100000"/>
              </a:lnSpc>
              <a:spcBef>
                <a:spcPts val="0"/>
              </a:spcBef>
              <a:spcAft>
                <a:spcPts val="0"/>
              </a:spcAft>
              <a:buNone/>
            </a:pPr>
            <a:r>
              <a:rPr lang="gl" sz="1750">
                <a:solidFill>
                  <a:srgbClr val="B03E9A"/>
                </a:solidFill>
                <a:latin typeface="Arial"/>
                <a:ea typeface="Arial"/>
                <a:cs typeface="Arial"/>
                <a:sym typeface="Arial"/>
              </a:rPr>
              <a:t> </a:t>
            </a:r>
            <a:r>
              <a:rPr lang="gl" sz="2400"/>
              <a:t>O intento de fuga do rei (</a:t>
            </a:r>
            <a:r>
              <a:rPr b="1" lang="gl" sz="2400">
                <a:latin typeface="Trebuchet MS"/>
                <a:ea typeface="Trebuchet MS"/>
                <a:cs typeface="Trebuchet MS"/>
                <a:sym typeface="Trebuchet MS"/>
              </a:rPr>
              <a:t>fuga de  Varennes</a:t>
            </a:r>
            <a:r>
              <a:rPr lang="gl" sz="2400"/>
              <a:t>) para se unir ao exército austríaco e impor pola forza a volta do absolutismo desprestixiouno totalmente.</a:t>
            </a:r>
            <a:endParaRPr sz="2400">
              <a:latin typeface="Trebuchet MS"/>
              <a:ea typeface="Trebuchet MS"/>
              <a:cs typeface="Trebuchet MS"/>
              <a:sym typeface="Trebuchet MS"/>
            </a:endParaRPr>
          </a:p>
        </p:txBody>
      </p:sp>
      <p:sp>
        <p:nvSpPr>
          <p:cNvPr id="180" name="Google Shape;180;p32"/>
          <p:cNvSpPr txBox="1"/>
          <p:nvPr/>
        </p:nvSpPr>
        <p:spPr>
          <a:xfrm>
            <a:off x="402437" y="2078926"/>
            <a:ext cx="7063800" cy="1391100"/>
          </a:xfrm>
          <a:prstGeom prst="rect">
            <a:avLst/>
          </a:prstGeom>
          <a:noFill/>
          <a:ln>
            <a:noFill/>
          </a:ln>
        </p:spPr>
        <p:txBody>
          <a:bodyPr anchorCtr="0" anchor="t" bIns="0" lIns="0" spcFirstLastPara="1" rIns="0" wrap="square" tIns="12700">
            <a:noAutofit/>
          </a:bodyPr>
          <a:lstStyle/>
          <a:p>
            <a:pPr indent="342265" lvl="0" marL="286385" marR="5080" rtl="0" algn="just">
              <a:lnSpc>
                <a:spcPct val="100000"/>
              </a:lnSpc>
              <a:spcBef>
                <a:spcPts val="0"/>
              </a:spcBef>
              <a:spcAft>
                <a:spcPts val="0"/>
              </a:spcAft>
              <a:buNone/>
            </a:pPr>
            <a:r>
              <a:rPr lang="gl" sz="1750">
                <a:solidFill>
                  <a:srgbClr val="B03E9A"/>
                </a:solidFill>
                <a:latin typeface="Arial"/>
                <a:ea typeface="Arial"/>
                <a:cs typeface="Arial"/>
                <a:sym typeface="Arial"/>
              </a:rPr>
              <a:t> </a:t>
            </a:r>
            <a:r>
              <a:rPr lang="gl" sz="2400">
                <a:solidFill>
                  <a:schemeClr val="dk1"/>
                </a:solidFill>
                <a:latin typeface="Trebuchet MS"/>
                <a:ea typeface="Trebuchet MS"/>
                <a:cs typeface="Trebuchet MS"/>
                <a:sym typeface="Trebuchet MS"/>
              </a:rPr>
              <a:t>Nun clima de grande conflitividade social, as  milicias populares encabezadas polos </a:t>
            </a:r>
            <a:r>
              <a:rPr b="1" lang="gl" sz="2400">
                <a:solidFill>
                  <a:schemeClr val="dk1"/>
                </a:solidFill>
                <a:latin typeface="Trebuchet MS"/>
                <a:ea typeface="Trebuchet MS"/>
                <a:cs typeface="Trebuchet MS"/>
                <a:sym typeface="Trebuchet MS"/>
              </a:rPr>
              <a:t>xacobinos,  </a:t>
            </a:r>
            <a:r>
              <a:rPr lang="gl" sz="2400">
                <a:solidFill>
                  <a:schemeClr val="dk1"/>
                </a:solidFill>
                <a:latin typeface="Trebuchet MS"/>
                <a:ea typeface="Trebuchet MS"/>
                <a:cs typeface="Trebuchet MS"/>
                <a:sym typeface="Trebuchet MS"/>
              </a:rPr>
              <a:t>asaltaron en agosto de 1792 o palacio real das  Tullerias, o monarca foi destituído e proclamaron  a </a:t>
            </a:r>
            <a:r>
              <a:rPr b="1" lang="gl" sz="2400">
                <a:solidFill>
                  <a:schemeClr val="dk1"/>
                </a:solidFill>
                <a:latin typeface="Trebuchet MS"/>
                <a:ea typeface="Trebuchet MS"/>
                <a:cs typeface="Trebuchet MS"/>
                <a:sym typeface="Trebuchet MS"/>
              </a:rPr>
              <a:t>República.</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3"/>
          <p:cNvSpPr txBox="1"/>
          <p:nvPr/>
        </p:nvSpPr>
        <p:spPr>
          <a:xfrm>
            <a:off x="345350" y="-66125"/>
            <a:ext cx="8582400" cy="4449900"/>
          </a:xfrm>
          <a:prstGeom prst="rect">
            <a:avLst/>
          </a:prstGeom>
          <a:noFill/>
          <a:ln>
            <a:noFill/>
          </a:ln>
        </p:spPr>
        <p:txBody>
          <a:bodyPr anchorCtr="0" anchor="t" bIns="0" lIns="0" spcFirstLastPara="1" rIns="0" wrap="square" tIns="88900">
            <a:noAutofit/>
          </a:bodyPr>
          <a:lstStyle/>
          <a:p>
            <a:pPr indent="0" lvl="0" marL="0" marR="0" rtl="0" algn="just">
              <a:lnSpc>
                <a:spcPct val="100000"/>
              </a:lnSpc>
              <a:spcBef>
                <a:spcPts val="0"/>
              </a:spcBef>
              <a:spcAft>
                <a:spcPts val="0"/>
              </a:spcAft>
              <a:buNone/>
            </a:pPr>
            <a:r>
              <a:rPr b="1" lang="gl" sz="2400">
                <a:solidFill>
                  <a:schemeClr val="dk1"/>
                </a:solidFill>
                <a:latin typeface="Trebuchet MS"/>
                <a:ea typeface="Trebuchet MS"/>
                <a:cs typeface="Trebuchet MS"/>
                <a:sym typeface="Trebuchet MS"/>
              </a:rPr>
              <a:t>CONVENCIÓN NACIONAL XIRONDINA(1792-93).</a:t>
            </a:r>
            <a:endParaRPr sz="2400">
              <a:solidFill>
                <a:schemeClr val="dk1"/>
              </a:solidFill>
              <a:latin typeface="Trebuchet MS"/>
              <a:ea typeface="Trebuchet MS"/>
              <a:cs typeface="Trebuchet MS"/>
              <a:sym typeface="Trebuchet MS"/>
            </a:endParaRPr>
          </a:p>
          <a:p>
            <a:pPr indent="89999" lvl="0" marL="0" marR="0"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É o comezo da fase máis radical e popular da revolución</a:t>
            </a:r>
            <a:endParaRPr sz="2200">
              <a:solidFill>
                <a:schemeClr val="dk1"/>
              </a:solidFill>
              <a:latin typeface="Trebuchet MS"/>
              <a:ea typeface="Trebuchet MS"/>
              <a:cs typeface="Trebuchet MS"/>
              <a:sym typeface="Trebuchet MS"/>
            </a:endParaRPr>
          </a:p>
          <a:p>
            <a:pPr indent="89999" lvl="0" marL="0" marR="5080"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Os </a:t>
            </a:r>
            <a:r>
              <a:rPr b="1" lang="gl" sz="2200">
                <a:solidFill>
                  <a:schemeClr val="dk1"/>
                </a:solidFill>
                <a:latin typeface="Trebuchet MS"/>
                <a:ea typeface="Trebuchet MS"/>
                <a:cs typeface="Trebuchet MS"/>
                <a:sym typeface="Trebuchet MS"/>
              </a:rPr>
              <a:t>xirondinos</a:t>
            </a:r>
            <a:r>
              <a:rPr lang="gl" sz="2200">
                <a:solidFill>
                  <a:schemeClr val="dk1"/>
                </a:solidFill>
                <a:latin typeface="Trebuchet MS"/>
                <a:ea typeface="Trebuchet MS"/>
                <a:cs typeface="Trebuchet MS"/>
                <a:sym typeface="Trebuchet MS"/>
              </a:rPr>
              <a:t>, que dominan a Convención, convocaron as </a:t>
            </a:r>
            <a:r>
              <a:rPr b="1" lang="gl" sz="2200">
                <a:solidFill>
                  <a:schemeClr val="dk1"/>
                </a:solidFill>
                <a:latin typeface="Trebuchet MS"/>
                <a:ea typeface="Trebuchet MS"/>
                <a:cs typeface="Trebuchet MS"/>
                <a:sym typeface="Trebuchet MS"/>
              </a:rPr>
              <a:t>eleccións </a:t>
            </a:r>
            <a:r>
              <a:rPr lang="gl" sz="2200">
                <a:solidFill>
                  <a:schemeClr val="dk1"/>
                </a:solidFill>
                <a:latin typeface="Trebuchet MS"/>
                <a:ea typeface="Trebuchet MS"/>
                <a:cs typeface="Trebuchet MS"/>
                <a:sym typeface="Trebuchet MS"/>
              </a:rPr>
              <a:t>por </a:t>
            </a:r>
            <a:r>
              <a:rPr b="1" lang="gl" sz="2200">
                <a:solidFill>
                  <a:schemeClr val="dk1"/>
                </a:solidFill>
                <a:latin typeface="Trebuchet MS"/>
                <a:ea typeface="Trebuchet MS"/>
                <a:cs typeface="Trebuchet MS"/>
                <a:sym typeface="Trebuchet MS"/>
              </a:rPr>
              <a:t>sufraxio universal masculino</a:t>
            </a:r>
            <a:r>
              <a:rPr lang="gl" sz="2200">
                <a:solidFill>
                  <a:schemeClr val="dk1"/>
                </a:solidFill>
                <a:latin typeface="Trebuchet MS"/>
                <a:ea typeface="Trebuchet MS"/>
                <a:cs typeface="Trebuchet MS"/>
                <a:sym typeface="Trebuchet MS"/>
              </a:rPr>
              <a:t>. Promulgouse  unha nova </a:t>
            </a:r>
            <a:r>
              <a:rPr b="1" lang="gl" sz="2200">
                <a:solidFill>
                  <a:schemeClr val="dk1"/>
                </a:solidFill>
                <a:latin typeface="Trebuchet MS"/>
                <a:ea typeface="Trebuchet MS"/>
                <a:cs typeface="Trebuchet MS"/>
                <a:sym typeface="Trebuchet MS"/>
              </a:rPr>
              <a:t>Constitución</a:t>
            </a:r>
            <a:r>
              <a:rPr lang="gl" sz="2200">
                <a:solidFill>
                  <a:schemeClr val="dk1"/>
                </a:solidFill>
                <a:latin typeface="Trebuchet MS"/>
                <a:ea typeface="Trebuchet MS"/>
                <a:cs typeface="Trebuchet MS"/>
                <a:sym typeface="Trebuchet MS"/>
              </a:rPr>
              <a:t>(1793).</a:t>
            </a:r>
            <a:endParaRPr sz="2200">
              <a:solidFill>
                <a:schemeClr val="dk1"/>
              </a:solidFill>
              <a:latin typeface="Trebuchet MS"/>
              <a:ea typeface="Trebuchet MS"/>
              <a:cs typeface="Trebuchet MS"/>
              <a:sym typeface="Trebuchet MS"/>
            </a:endParaRPr>
          </a:p>
          <a:p>
            <a:pPr indent="89999" lvl="0" marL="0" marR="0"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Este período foi moi convulso:</a:t>
            </a:r>
            <a:endParaRPr sz="2200">
              <a:solidFill>
                <a:schemeClr val="dk1"/>
              </a:solidFill>
              <a:latin typeface="Trebuchet MS"/>
              <a:ea typeface="Trebuchet MS"/>
              <a:cs typeface="Trebuchet MS"/>
              <a:sym typeface="Trebuchet MS"/>
            </a:endParaRPr>
          </a:p>
          <a:p>
            <a:pPr indent="89999" lvl="0" marL="0" marR="0" rtl="0" algn="l">
              <a:lnSpc>
                <a:spcPct val="100000"/>
              </a:lnSpc>
              <a:spcBef>
                <a:spcPts val="605"/>
              </a:spcBef>
              <a:spcAft>
                <a:spcPts val="0"/>
              </a:spcAft>
              <a:buNone/>
            </a:pPr>
            <a:r>
              <a:rPr lang="gl" sz="2200">
                <a:solidFill>
                  <a:schemeClr val="dk1"/>
                </a:solidFill>
                <a:latin typeface="Trebuchet MS"/>
                <a:ea typeface="Trebuchet MS"/>
                <a:cs typeface="Trebuchet MS"/>
                <a:sym typeface="Trebuchet MS"/>
              </a:rPr>
              <a:t>Luis XVI e á familia real, 	foron acusados de traizón euillotinados.</a:t>
            </a:r>
            <a:endParaRPr sz="2200">
              <a:solidFill>
                <a:schemeClr val="dk1"/>
              </a:solidFill>
              <a:latin typeface="Trebuchet MS"/>
              <a:ea typeface="Trebuchet MS"/>
              <a:cs typeface="Trebuchet MS"/>
              <a:sym typeface="Trebuchet MS"/>
            </a:endParaRPr>
          </a:p>
          <a:p>
            <a:pPr indent="89999" lvl="0" marL="0" marR="34122"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Esta medida provocou a declaración de guerra das potencias europeas.</a:t>
            </a:r>
            <a:endParaRPr sz="2200">
              <a:solidFill>
                <a:schemeClr val="dk1"/>
              </a:solidFill>
              <a:latin typeface="Trebuchet MS"/>
              <a:ea typeface="Trebuchet MS"/>
              <a:cs typeface="Trebuchet MS"/>
              <a:sym typeface="Trebuchet MS"/>
            </a:endParaRPr>
          </a:p>
          <a:p>
            <a:pPr indent="89999" lvl="0" marL="0" marR="0"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A Revolución tivo que facer fronte militarmente á  Primeira Coalición (</a:t>
            </a:r>
            <a:r>
              <a:rPr b="1" lang="gl" sz="2200">
                <a:solidFill>
                  <a:schemeClr val="dk1"/>
                </a:solidFill>
                <a:latin typeface="Trebuchet MS"/>
                <a:ea typeface="Trebuchet MS"/>
                <a:cs typeface="Trebuchet MS"/>
                <a:sym typeface="Trebuchet MS"/>
              </a:rPr>
              <a:t>coalición de países estranxeiros </a:t>
            </a:r>
            <a:r>
              <a:rPr lang="gl" sz="2200">
                <a:solidFill>
                  <a:schemeClr val="dk1"/>
                </a:solidFill>
                <a:latin typeface="Trebuchet MS"/>
                <a:ea typeface="Trebuchet MS"/>
                <a:cs typeface="Trebuchet MS"/>
                <a:sym typeface="Trebuchet MS"/>
              </a:rPr>
              <a:t>absolutistas que buscaban derrocala) e aos </a:t>
            </a:r>
            <a:r>
              <a:rPr b="1" lang="gl" sz="2200">
                <a:solidFill>
                  <a:schemeClr val="dk1"/>
                </a:solidFill>
                <a:latin typeface="Trebuchet MS"/>
                <a:ea typeface="Trebuchet MS"/>
                <a:cs typeface="Trebuchet MS"/>
                <a:sym typeface="Trebuchet MS"/>
              </a:rPr>
              <a:t>levantamentos contrarrevolucionarios </a:t>
            </a:r>
            <a:r>
              <a:rPr lang="gl" sz="2200">
                <a:solidFill>
                  <a:schemeClr val="dk1"/>
                </a:solidFill>
                <a:latin typeface="Trebuchet MS"/>
                <a:ea typeface="Trebuchet MS"/>
                <a:cs typeface="Trebuchet MS"/>
                <a:sym typeface="Trebuchet MS"/>
              </a:rPr>
              <a:t>no interior do país (ex. levantamento realista e ultracatólico en La Vendée.</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4"/>
          <p:cNvSpPr/>
          <p:nvPr/>
        </p:nvSpPr>
        <p:spPr>
          <a:xfrm>
            <a:off x="0" y="0"/>
            <a:ext cx="9144000" cy="4979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228876" y="-87283"/>
            <a:ext cx="3349500" cy="10641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None/>
            </a:pPr>
            <a:r>
              <a:rPr b="1" lang="gl" sz="3300">
                <a:latin typeface="Trebuchet MS"/>
                <a:ea typeface="Trebuchet MS"/>
                <a:cs typeface="Trebuchet MS"/>
                <a:sym typeface="Trebuchet MS"/>
              </a:rPr>
              <a:t>Antecedentes</a:t>
            </a:r>
            <a:endParaRPr sz="3300">
              <a:latin typeface="Trebuchet MS"/>
              <a:ea typeface="Trebuchet MS"/>
              <a:cs typeface="Trebuchet MS"/>
              <a:sym typeface="Trebuchet MS"/>
            </a:endParaRPr>
          </a:p>
        </p:txBody>
      </p:sp>
      <p:sp>
        <p:nvSpPr>
          <p:cNvPr id="84" name="Google Shape;84;p17"/>
          <p:cNvSpPr txBox="1"/>
          <p:nvPr/>
        </p:nvSpPr>
        <p:spPr>
          <a:xfrm>
            <a:off x="507000" y="352200"/>
            <a:ext cx="8413200" cy="4575300"/>
          </a:xfrm>
          <a:prstGeom prst="rect">
            <a:avLst/>
          </a:prstGeom>
          <a:noFill/>
          <a:ln>
            <a:noFill/>
          </a:ln>
        </p:spPr>
        <p:txBody>
          <a:bodyPr anchorCtr="0" anchor="t" bIns="0" lIns="0" spcFirstLastPara="1" rIns="0" wrap="square" tIns="12700">
            <a:noAutofit/>
          </a:bodyPr>
          <a:lstStyle/>
          <a:p>
            <a:pPr indent="-293371" lvl="0" marL="287020" marR="207009" rtl="0" algn="just">
              <a:lnSpc>
                <a:spcPct val="130000"/>
              </a:lnSpc>
              <a:spcBef>
                <a:spcPts val="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 </a:t>
            </a:r>
            <a:r>
              <a:rPr lang="gl" sz="2200">
                <a:solidFill>
                  <a:schemeClr val="dk1"/>
                </a:solidFill>
                <a:latin typeface="Trebuchet MS"/>
                <a:ea typeface="Trebuchet MS"/>
                <a:cs typeface="Trebuchet MS"/>
                <a:sym typeface="Trebuchet MS"/>
              </a:rPr>
              <a:t>A Francia de fins do século XVIII era un bo exemplo  do Antigo Réxime:</a:t>
            </a:r>
            <a:endParaRPr sz="2200">
              <a:solidFill>
                <a:schemeClr val="dk1"/>
              </a:solidFill>
              <a:latin typeface="Trebuchet MS"/>
              <a:ea typeface="Trebuchet MS"/>
              <a:cs typeface="Trebuchet MS"/>
              <a:sym typeface="Trebuchet MS"/>
            </a:endParaRPr>
          </a:p>
          <a:p>
            <a:pPr indent="-293371" lvl="0" marL="287020" marR="86995" rtl="0" algn="just">
              <a:lnSpc>
                <a:spcPct val="130100"/>
              </a:lnSpc>
              <a:spcBef>
                <a:spcPts val="595"/>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 País rural, onde </a:t>
            </a:r>
            <a:r>
              <a:rPr b="1" lang="gl" sz="2200">
                <a:solidFill>
                  <a:schemeClr val="dk1"/>
                </a:solidFill>
                <a:latin typeface="Trebuchet MS"/>
                <a:ea typeface="Trebuchet MS"/>
                <a:cs typeface="Trebuchet MS"/>
                <a:sym typeface="Trebuchet MS"/>
              </a:rPr>
              <a:t>a terra </a:t>
            </a:r>
            <a:r>
              <a:rPr lang="gl" sz="2200">
                <a:solidFill>
                  <a:schemeClr val="dk1"/>
                </a:solidFill>
                <a:latin typeface="Trebuchet MS"/>
                <a:ea typeface="Trebuchet MS"/>
                <a:cs typeface="Trebuchet MS"/>
                <a:sym typeface="Trebuchet MS"/>
              </a:rPr>
              <a:t>continuaba a ser a principal riqueza e ficaba </a:t>
            </a:r>
            <a:r>
              <a:rPr b="1" lang="gl" sz="2200">
                <a:solidFill>
                  <a:schemeClr val="dk1"/>
                </a:solidFill>
                <a:latin typeface="Trebuchet MS"/>
                <a:ea typeface="Trebuchet MS"/>
                <a:cs typeface="Trebuchet MS"/>
                <a:sym typeface="Trebuchet MS"/>
              </a:rPr>
              <a:t>en mans </a:t>
            </a:r>
            <a:r>
              <a:rPr lang="gl" sz="2200">
                <a:solidFill>
                  <a:schemeClr val="dk1"/>
                </a:solidFill>
                <a:latin typeface="Trebuchet MS"/>
                <a:ea typeface="Trebuchet MS"/>
                <a:cs typeface="Trebuchet MS"/>
                <a:sym typeface="Trebuchet MS"/>
              </a:rPr>
              <a:t>dos grupos </a:t>
            </a:r>
            <a:r>
              <a:rPr b="1" lang="gl" sz="2200">
                <a:solidFill>
                  <a:schemeClr val="dk1"/>
                </a:solidFill>
                <a:latin typeface="Trebuchet MS"/>
                <a:ea typeface="Trebuchet MS"/>
                <a:cs typeface="Trebuchet MS"/>
                <a:sym typeface="Trebuchet MS"/>
              </a:rPr>
              <a:t>privilexiados</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a:p>
            <a:pPr indent="-293371" lvl="0" marL="287020" marR="5080" rtl="0" algn="just">
              <a:lnSpc>
                <a:spcPct val="130000"/>
              </a:lnSpc>
              <a:spcBef>
                <a:spcPts val="60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 </a:t>
            </a:r>
            <a:r>
              <a:rPr b="1" lang="gl" sz="2200">
                <a:solidFill>
                  <a:schemeClr val="dk1"/>
                </a:solidFill>
                <a:latin typeface="Trebuchet MS"/>
                <a:ea typeface="Trebuchet MS"/>
                <a:cs typeface="Trebuchet MS"/>
                <a:sym typeface="Trebuchet MS"/>
              </a:rPr>
              <a:t>Sociedade estamental</a:t>
            </a:r>
            <a:r>
              <a:rPr lang="gl" sz="2200">
                <a:solidFill>
                  <a:schemeClr val="dk1"/>
                </a:solidFill>
                <a:latin typeface="Trebuchet MS"/>
                <a:ea typeface="Trebuchet MS"/>
                <a:cs typeface="Trebuchet MS"/>
                <a:sym typeface="Trebuchet MS"/>
              </a:rPr>
              <a:t>, onde os grupos privilexiados seguían a monopolizar todos os cargos e o predominio social.</a:t>
            </a:r>
            <a:endParaRPr sz="2200">
              <a:solidFill>
                <a:schemeClr val="dk1"/>
              </a:solidFill>
              <a:latin typeface="Trebuchet MS"/>
              <a:ea typeface="Trebuchet MS"/>
              <a:cs typeface="Trebuchet MS"/>
              <a:sym typeface="Trebuchet MS"/>
            </a:endParaRPr>
          </a:p>
          <a:p>
            <a:pPr indent="-293371" lvl="0" marL="287020" marR="292735" rtl="0" algn="just">
              <a:lnSpc>
                <a:spcPct val="130000"/>
              </a:lnSpc>
              <a:spcBef>
                <a:spcPts val="60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 Persistía o sistema de </a:t>
            </a:r>
            <a:r>
              <a:rPr b="1" lang="gl" sz="2200">
                <a:solidFill>
                  <a:schemeClr val="dk1"/>
                </a:solidFill>
                <a:latin typeface="Trebuchet MS"/>
                <a:ea typeface="Trebuchet MS"/>
                <a:cs typeface="Trebuchet MS"/>
                <a:sym typeface="Trebuchet MS"/>
              </a:rPr>
              <a:t>monarquía absoluta </a:t>
            </a:r>
            <a:r>
              <a:rPr lang="gl" sz="2200">
                <a:solidFill>
                  <a:schemeClr val="dk1"/>
                </a:solidFill>
                <a:latin typeface="Trebuchet MS"/>
                <a:ea typeface="Trebuchet MS"/>
                <a:cs typeface="Trebuchet MS"/>
                <a:sym typeface="Trebuchet MS"/>
              </a:rPr>
              <a:t>de dereito divino, na que o rei conservaba practicamente todo o poder e xestionaba o Estado como se fose da súa propiedade.</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5"/>
          <p:cNvSpPr txBox="1"/>
          <p:nvPr/>
        </p:nvSpPr>
        <p:spPr>
          <a:xfrm>
            <a:off x="460825" y="0"/>
            <a:ext cx="8110800" cy="4826400"/>
          </a:xfrm>
          <a:prstGeom prst="rect">
            <a:avLst/>
          </a:prstGeom>
          <a:noFill/>
          <a:ln>
            <a:noFill/>
          </a:ln>
        </p:spPr>
        <p:txBody>
          <a:bodyPr anchorCtr="0" anchor="t" bIns="0" lIns="0" spcFirstLastPara="1" rIns="0" wrap="square" tIns="88250">
            <a:noAutofit/>
          </a:bodyPr>
          <a:lstStyle/>
          <a:p>
            <a:pPr indent="-274320" lvl="0" marL="287020" marR="0" rtl="0" algn="l">
              <a:lnSpc>
                <a:spcPct val="100000"/>
              </a:lnSpc>
              <a:spcBef>
                <a:spcPts val="0"/>
              </a:spcBef>
              <a:spcAft>
                <a:spcPts val="0"/>
              </a:spcAft>
              <a:buClr>
                <a:srgbClr val="B03E9A"/>
              </a:buClr>
              <a:buSzPts val="1900"/>
              <a:buFont typeface="Arial"/>
              <a:buChar char=""/>
            </a:pPr>
            <a:r>
              <a:rPr b="1" lang="gl" sz="2600">
                <a:solidFill>
                  <a:schemeClr val="dk1"/>
                </a:solidFill>
                <a:latin typeface="Trebuchet MS"/>
                <a:ea typeface="Trebuchet MS"/>
                <a:cs typeface="Trebuchet MS"/>
                <a:sym typeface="Trebuchet MS"/>
              </a:rPr>
              <a:t>CONVENCIÓN MONTAÑESA XACOBINA (1793-94).</a:t>
            </a:r>
            <a:endParaRPr sz="2600">
              <a:solidFill>
                <a:schemeClr val="dk1"/>
              </a:solidFill>
              <a:latin typeface="Trebuchet MS"/>
              <a:ea typeface="Trebuchet MS"/>
              <a:cs typeface="Trebuchet MS"/>
              <a:sym typeface="Trebuchet MS"/>
            </a:endParaRPr>
          </a:p>
          <a:p>
            <a:pPr indent="0" lvl="0" marL="0" marR="295910" rtl="0" algn="l">
              <a:lnSpc>
                <a:spcPct val="100000"/>
              </a:lnSpc>
              <a:spcBef>
                <a:spcPts val="605"/>
              </a:spcBef>
              <a:spcAft>
                <a:spcPts val="0"/>
              </a:spcAft>
              <a:buNone/>
            </a:pPr>
            <a:r>
              <a:rPr lang="gl" sz="2200">
                <a:solidFill>
                  <a:schemeClr val="dk1"/>
                </a:solidFill>
                <a:latin typeface="Trebuchet MS"/>
                <a:ea typeface="Trebuchet MS"/>
                <a:cs typeface="Trebuchet MS"/>
                <a:sym typeface="Trebuchet MS"/>
              </a:rPr>
              <a:t>Os	</a:t>
            </a:r>
            <a:r>
              <a:rPr b="1" lang="gl" sz="2200">
                <a:solidFill>
                  <a:schemeClr val="dk1"/>
                </a:solidFill>
                <a:latin typeface="Trebuchet MS"/>
                <a:ea typeface="Trebuchet MS"/>
                <a:cs typeface="Trebuchet MS"/>
                <a:sym typeface="Trebuchet MS"/>
              </a:rPr>
              <a:t>xacobinos, </a:t>
            </a:r>
            <a:r>
              <a:rPr lang="gl" sz="2200">
                <a:solidFill>
                  <a:schemeClr val="dk1"/>
                </a:solidFill>
                <a:latin typeface="Trebuchet MS"/>
                <a:ea typeface="Trebuchet MS"/>
                <a:cs typeface="Trebuchet MS"/>
                <a:sym typeface="Trebuchet MS"/>
              </a:rPr>
              <a:t>que representaban aos grupos máis  radicais e desfavorecidos </a:t>
            </a:r>
            <a:r>
              <a:rPr b="1" lang="gl" sz="2200">
                <a:solidFill>
                  <a:schemeClr val="dk1"/>
                </a:solidFill>
                <a:latin typeface="Trebuchet MS"/>
                <a:ea typeface="Trebuchet MS"/>
                <a:cs typeface="Trebuchet MS"/>
                <a:sym typeface="Trebuchet MS"/>
              </a:rPr>
              <a:t>toman o poder</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a:p>
            <a:pPr indent="0" lvl="0" marL="0" marR="5080" rtl="0" algn="l">
              <a:lnSpc>
                <a:spcPct val="100000"/>
              </a:lnSpc>
              <a:spcBef>
                <a:spcPts val="600"/>
              </a:spcBef>
              <a:spcAft>
                <a:spcPts val="0"/>
              </a:spcAft>
              <a:buNone/>
            </a:pPr>
            <a:r>
              <a:rPr lang="gl" sz="2200">
                <a:solidFill>
                  <a:schemeClr val="dk1"/>
                </a:solidFill>
                <a:latin typeface="Trebuchet MS"/>
                <a:ea typeface="Trebuchet MS"/>
                <a:cs typeface="Trebuchet MS"/>
                <a:sym typeface="Trebuchet MS"/>
              </a:rPr>
              <a:t>Proclamaron unha </a:t>
            </a:r>
            <a:r>
              <a:rPr b="1" lang="gl" sz="2200">
                <a:solidFill>
                  <a:schemeClr val="dk1"/>
                </a:solidFill>
                <a:latin typeface="Trebuchet MS"/>
                <a:ea typeface="Trebuchet MS"/>
                <a:cs typeface="Trebuchet MS"/>
                <a:sym typeface="Trebuchet MS"/>
              </a:rPr>
              <a:t>nova Constitución</a:t>
            </a:r>
            <a:r>
              <a:rPr lang="gl" sz="2200">
                <a:solidFill>
                  <a:schemeClr val="dk1"/>
                </a:solidFill>
                <a:latin typeface="Trebuchet MS"/>
                <a:ea typeface="Trebuchet MS"/>
                <a:cs typeface="Trebuchet MS"/>
                <a:sym typeface="Trebuchet MS"/>
              </a:rPr>
              <a:t>, baseada nos  principios da </a:t>
            </a:r>
            <a:r>
              <a:rPr b="1" lang="gl" sz="2200">
                <a:solidFill>
                  <a:schemeClr val="dk1"/>
                </a:solidFill>
                <a:latin typeface="Trebuchet MS"/>
                <a:ea typeface="Trebuchet MS"/>
                <a:cs typeface="Trebuchet MS"/>
                <a:sym typeface="Trebuchet MS"/>
              </a:rPr>
              <a:t>democracia </a:t>
            </a:r>
            <a:r>
              <a:rPr lang="gl" sz="2200">
                <a:solidFill>
                  <a:schemeClr val="dk1"/>
                </a:solidFill>
                <a:latin typeface="Trebuchet MS"/>
                <a:ea typeface="Trebuchet MS"/>
                <a:cs typeface="Trebuchet MS"/>
                <a:sym typeface="Trebuchet MS"/>
              </a:rPr>
              <a:t>social: soberanía nacional, sufraxio universal directo e dereito á igualdade.</a:t>
            </a:r>
            <a:endParaRPr sz="2200">
              <a:solidFill>
                <a:schemeClr val="dk1"/>
              </a:solidFill>
              <a:latin typeface="Trebuchet MS"/>
              <a:ea typeface="Trebuchet MS"/>
              <a:cs typeface="Trebuchet MS"/>
              <a:sym typeface="Trebuchet MS"/>
            </a:endParaRPr>
          </a:p>
          <a:p>
            <a:pPr indent="-368300" lvl="0" marL="457200" marR="148590" rtl="0" algn="l">
              <a:lnSpc>
                <a:spcPct val="100000"/>
              </a:lnSpc>
              <a:spcBef>
                <a:spcPts val="0"/>
              </a:spcBef>
              <a:spcAft>
                <a:spcPts val="0"/>
              </a:spcAft>
              <a:buClr>
                <a:schemeClr val="dk1"/>
              </a:buClr>
              <a:buSzPts val="2200"/>
              <a:buFont typeface="Trebuchet MS"/>
              <a:buChar char=""/>
            </a:pPr>
            <a:r>
              <a:rPr lang="gl" sz="2200">
                <a:solidFill>
                  <a:schemeClr val="dk1"/>
                </a:solidFill>
                <a:latin typeface="Trebuchet MS"/>
                <a:ea typeface="Trebuchet MS"/>
                <a:cs typeface="Trebuchet MS"/>
                <a:sym typeface="Trebuchet MS"/>
              </a:rPr>
              <a:t>Respondían así ás demandas dos grupos sociais máis  humildes, os </a:t>
            </a:r>
            <a:r>
              <a:rPr b="1" lang="gl" sz="2200">
                <a:solidFill>
                  <a:schemeClr val="dk1"/>
                </a:solidFill>
                <a:latin typeface="Trebuchet MS"/>
                <a:ea typeface="Trebuchet MS"/>
                <a:cs typeface="Trebuchet MS"/>
                <a:sym typeface="Trebuchet MS"/>
              </a:rPr>
              <a:t>sans-culottes</a:t>
            </a:r>
            <a:endParaRPr sz="2200">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Char char=""/>
            </a:pPr>
            <a:r>
              <a:rPr lang="gl" sz="2200">
                <a:solidFill>
                  <a:schemeClr val="dk1"/>
                </a:solidFill>
                <a:latin typeface="Trebuchet MS"/>
                <a:ea typeface="Trebuchet MS"/>
                <a:cs typeface="Trebuchet MS"/>
                <a:sym typeface="Trebuchet MS"/>
              </a:rPr>
              <a:t>(o seu principal apoio).</a:t>
            </a:r>
            <a:endParaRPr sz="2200">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Char char=""/>
            </a:pPr>
            <a:r>
              <a:rPr lang="gl" sz="2200">
                <a:solidFill>
                  <a:schemeClr val="dk1"/>
                </a:solidFill>
                <a:latin typeface="Trebuchet MS"/>
                <a:ea typeface="Trebuchet MS"/>
                <a:cs typeface="Trebuchet MS"/>
                <a:sym typeface="Trebuchet MS"/>
              </a:rPr>
              <a:t>Ademais implantaron un</a:t>
            </a:r>
            <a:endParaRPr sz="2200">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Char char=""/>
            </a:pPr>
            <a:r>
              <a:rPr b="1" lang="gl" sz="2200">
                <a:solidFill>
                  <a:schemeClr val="dk1"/>
                </a:solidFill>
                <a:latin typeface="Trebuchet MS"/>
                <a:ea typeface="Trebuchet MS"/>
                <a:cs typeface="Trebuchet MS"/>
                <a:sym typeface="Trebuchet MS"/>
              </a:rPr>
              <a:t>novo calendario</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a:p>
            <a:pPr indent="-368300" lvl="0" marL="457200" marR="3869690" rtl="0" algn="l">
              <a:lnSpc>
                <a:spcPct val="119200"/>
              </a:lnSpc>
              <a:spcBef>
                <a:spcPts val="0"/>
              </a:spcBef>
              <a:spcAft>
                <a:spcPts val="0"/>
              </a:spcAft>
              <a:buClr>
                <a:schemeClr val="dk1"/>
              </a:buClr>
              <a:buSzPts val="2200"/>
              <a:buFont typeface="Trebuchet MS"/>
              <a:buChar char=""/>
            </a:pPr>
            <a:r>
              <a:rPr lang="gl" sz="2200">
                <a:solidFill>
                  <a:schemeClr val="dk1"/>
                </a:solidFill>
                <a:latin typeface="Trebuchet MS"/>
                <a:ea typeface="Trebuchet MS"/>
                <a:cs typeface="Trebuchet MS"/>
                <a:sym typeface="Trebuchet MS"/>
              </a:rPr>
              <a:t>onde os nomes dos meses se  relacionaban coas estacións  (Brumario, Xerminal..).</a:t>
            </a:r>
            <a:endParaRPr sz="2200">
              <a:solidFill>
                <a:schemeClr val="dk1"/>
              </a:solidFill>
              <a:latin typeface="Trebuchet MS"/>
              <a:ea typeface="Trebuchet MS"/>
              <a:cs typeface="Trebuchet MS"/>
              <a:sym typeface="Trebuchet MS"/>
            </a:endParaRPr>
          </a:p>
        </p:txBody>
      </p:sp>
      <p:sp>
        <p:nvSpPr>
          <p:cNvPr id="196" name="Google Shape;196;p35"/>
          <p:cNvSpPr/>
          <p:nvPr/>
        </p:nvSpPr>
        <p:spPr>
          <a:xfrm>
            <a:off x="5033300" y="2703300"/>
            <a:ext cx="2233800" cy="244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nvSpPr>
        <p:spPr>
          <a:xfrm>
            <a:off x="264525" y="359550"/>
            <a:ext cx="8479500" cy="4003200"/>
          </a:xfrm>
          <a:prstGeom prst="rect">
            <a:avLst/>
          </a:prstGeom>
          <a:noFill/>
          <a:ln>
            <a:noFill/>
          </a:ln>
        </p:spPr>
        <p:txBody>
          <a:bodyPr anchorCtr="0" anchor="t" bIns="0" lIns="0" spcFirstLastPara="1" rIns="0" wrap="square" tIns="12700">
            <a:noAutofit/>
          </a:bodyPr>
          <a:lstStyle/>
          <a:p>
            <a:pPr indent="165860" lvl="0" marL="104138" marR="0" rtl="0" algn="just">
              <a:lnSpc>
                <a:spcPct val="100000"/>
              </a:lnSpc>
              <a:spcBef>
                <a:spcPts val="0"/>
              </a:spcBef>
              <a:spcAft>
                <a:spcPts val="0"/>
              </a:spcAft>
              <a:buNone/>
            </a:pPr>
            <a:r>
              <a:rPr lang="gl" sz="2400">
                <a:solidFill>
                  <a:schemeClr val="dk1"/>
                </a:solidFill>
                <a:latin typeface="Trebuchet MS"/>
                <a:ea typeface="Trebuchet MS"/>
                <a:cs typeface="Trebuchet MS"/>
                <a:sym typeface="Trebuchet MS"/>
              </a:rPr>
              <a:t>Converten o réxime nunha </a:t>
            </a:r>
            <a:r>
              <a:rPr b="1" lang="gl" sz="2400">
                <a:solidFill>
                  <a:schemeClr val="dk1"/>
                </a:solidFill>
                <a:latin typeface="Trebuchet MS"/>
                <a:ea typeface="Trebuchet MS"/>
                <a:cs typeface="Trebuchet MS"/>
                <a:sym typeface="Trebuchet MS"/>
              </a:rPr>
              <a:t>ditadura </a:t>
            </a:r>
            <a:r>
              <a:rPr lang="gl" sz="2400">
                <a:solidFill>
                  <a:schemeClr val="dk1"/>
                </a:solidFill>
                <a:latin typeface="Trebuchet MS"/>
                <a:ea typeface="Trebuchet MS"/>
                <a:cs typeface="Trebuchet MS"/>
                <a:sym typeface="Trebuchet MS"/>
              </a:rPr>
              <a:t>liderada por </a:t>
            </a:r>
            <a:r>
              <a:rPr b="1" lang="gl" sz="2400">
                <a:solidFill>
                  <a:schemeClr val="dk1"/>
                </a:solidFill>
                <a:latin typeface="Trebuchet MS"/>
                <a:ea typeface="Trebuchet MS"/>
                <a:cs typeface="Trebuchet MS"/>
                <a:sym typeface="Trebuchet MS"/>
              </a:rPr>
              <a:t>Robespierre </a:t>
            </a:r>
            <a:r>
              <a:rPr lang="gl" sz="2400">
                <a:solidFill>
                  <a:schemeClr val="dk1"/>
                </a:solidFill>
                <a:latin typeface="Trebuchet MS"/>
                <a:ea typeface="Trebuchet MS"/>
                <a:cs typeface="Trebuchet MS"/>
                <a:sym typeface="Trebuchet MS"/>
              </a:rPr>
              <a:t>(xefe dos montañeses ou xacobinos) e executan aos inimigos da revolución.</a:t>
            </a:r>
            <a:endParaRPr sz="3550">
              <a:solidFill>
                <a:schemeClr val="dk1"/>
              </a:solidFill>
              <a:latin typeface="Times New Roman"/>
              <a:ea typeface="Times New Roman"/>
              <a:cs typeface="Times New Roman"/>
              <a:sym typeface="Times New Roman"/>
            </a:endParaRPr>
          </a:p>
          <a:p>
            <a:pPr indent="269999" lvl="0" marL="0" marR="210184" rtl="0" algn="just">
              <a:lnSpc>
                <a:spcPct val="100000"/>
              </a:lnSpc>
              <a:spcBef>
                <a:spcPts val="0"/>
              </a:spcBef>
              <a:spcAft>
                <a:spcPts val="0"/>
              </a:spcAft>
              <a:buNone/>
            </a:pPr>
            <a:r>
              <a:rPr lang="gl" sz="2400">
                <a:solidFill>
                  <a:schemeClr val="dk1"/>
                </a:solidFill>
                <a:latin typeface="Trebuchet MS"/>
                <a:ea typeface="Trebuchet MS"/>
                <a:cs typeface="Trebuchet MS"/>
                <a:sym typeface="Trebuchet MS"/>
              </a:rPr>
              <a:t>Xulgouse e executouse a todos os sospeitosos de seren  contrarrevolucionarios. Esta etapa é tamén coñecida coma </a:t>
            </a:r>
            <a:r>
              <a:rPr b="1" lang="gl" sz="2400">
                <a:solidFill>
                  <a:schemeClr val="dk1"/>
                </a:solidFill>
                <a:latin typeface="Trebuchet MS"/>
                <a:ea typeface="Trebuchet MS"/>
                <a:cs typeface="Trebuchet MS"/>
                <a:sym typeface="Trebuchet MS"/>
              </a:rPr>
              <a:t>O Terror.</a:t>
            </a:r>
            <a:endParaRPr sz="2400">
              <a:solidFill>
                <a:schemeClr val="dk1"/>
              </a:solidFill>
              <a:latin typeface="Trebuchet MS"/>
              <a:ea typeface="Trebuchet MS"/>
              <a:cs typeface="Trebuchet MS"/>
              <a:sym typeface="Trebuchet MS"/>
            </a:endParaRPr>
          </a:p>
          <a:p>
            <a:pPr indent="269999" lvl="0" marL="0" marR="5080" rtl="0" algn="just">
              <a:lnSpc>
                <a:spcPct val="100000"/>
              </a:lnSpc>
              <a:spcBef>
                <a:spcPts val="0"/>
              </a:spcBef>
              <a:spcAft>
                <a:spcPts val="0"/>
              </a:spcAft>
              <a:buNone/>
            </a:pPr>
            <a:r>
              <a:rPr lang="gl" sz="2400">
                <a:solidFill>
                  <a:schemeClr val="dk1"/>
                </a:solidFill>
                <a:latin typeface="Trebuchet MS"/>
                <a:ea typeface="Trebuchet MS"/>
                <a:cs typeface="Trebuchet MS"/>
                <a:sym typeface="Trebuchet MS"/>
              </a:rPr>
              <a:t>Robespierre intentou frear a crise económica establecendo unha	</a:t>
            </a:r>
            <a:r>
              <a:rPr b="1" lang="gl" sz="2400">
                <a:solidFill>
                  <a:schemeClr val="dk1"/>
                </a:solidFill>
                <a:latin typeface="Trebuchet MS"/>
                <a:ea typeface="Trebuchet MS"/>
                <a:cs typeface="Trebuchet MS"/>
                <a:sym typeface="Trebuchet MS"/>
              </a:rPr>
              <a:t>lei de prezos máximos </a:t>
            </a:r>
            <a:r>
              <a:rPr lang="gl" sz="2400">
                <a:solidFill>
                  <a:schemeClr val="dk1"/>
                </a:solidFill>
                <a:latin typeface="Trebuchet MS"/>
                <a:ea typeface="Trebuchet MS"/>
                <a:cs typeface="Trebuchet MS"/>
                <a:sym typeface="Trebuchet MS"/>
              </a:rPr>
              <a:t>para artigos de primeira necesidade. Pero tamén </a:t>
            </a:r>
            <a:r>
              <a:rPr b="1" lang="gl" sz="2400">
                <a:solidFill>
                  <a:schemeClr val="dk1"/>
                </a:solidFill>
                <a:latin typeface="Trebuchet MS"/>
                <a:ea typeface="Trebuchet MS"/>
                <a:cs typeface="Trebuchet MS"/>
                <a:sym typeface="Trebuchet MS"/>
              </a:rPr>
              <a:t>se recortaron os  salarios, </a:t>
            </a:r>
            <a:r>
              <a:rPr lang="gl" sz="2400">
                <a:solidFill>
                  <a:schemeClr val="dk1"/>
                </a:solidFill>
                <a:latin typeface="Trebuchet MS"/>
                <a:ea typeface="Trebuchet MS"/>
                <a:cs typeface="Trebuchet MS"/>
                <a:sym typeface="Trebuchet MS"/>
              </a:rPr>
              <a:t>o que o enfrentou aos </a:t>
            </a:r>
            <a:r>
              <a:rPr i="1" lang="gl" sz="2400">
                <a:solidFill>
                  <a:schemeClr val="dk1"/>
                </a:solidFill>
                <a:latin typeface="Trebuchet MS"/>
                <a:ea typeface="Trebuchet MS"/>
                <a:cs typeface="Trebuchet MS"/>
                <a:sym typeface="Trebuchet MS"/>
              </a:rPr>
              <a:t>Sans –Coulottes.</a:t>
            </a:r>
            <a:endParaRPr sz="2400">
              <a:solidFill>
                <a:schemeClr val="dk1"/>
              </a:solidFill>
              <a:latin typeface="Trebuchet MS"/>
              <a:ea typeface="Trebuchet MS"/>
              <a:cs typeface="Trebuchet MS"/>
              <a:sym typeface="Trebuchet MS"/>
            </a:endParaRPr>
          </a:p>
          <a:p>
            <a:pPr indent="269999" lvl="0" marL="0" marR="0" rtl="0" algn="just">
              <a:lnSpc>
                <a:spcPct val="100000"/>
              </a:lnSpc>
              <a:spcBef>
                <a:spcPts val="10"/>
              </a:spcBef>
              <a:spcAft>
                <a:spcPts val="0"/>
              </a:spcAft>
              <a:buNone/>
            </a:pPr>
            <a:r>
              <a:t/>
            </a:r>
            <a:endParaRPr sz="2500">
              <a:solidFill>
                <a:schemeClr val="dk1"/>
              </a:solidFill>
              <a:latin typeface="Times New Roman"/>
              <a:ea typeface="Times New Roman"/>
              <a:cs typeface="Times New Roman"/>
              <a:sym typeface="Times New Roman"/>
            </a:endParaRPr>
          </a:p>
          <a:p>
            <a:pPr indent="73149" lvl="0" marL="196850" marR="0" rtl="0" algn="just">
              <a:lnSpc>
                <a:spcPct val="100000"/>
              </a:lnSpc>
              <a:spcBef>
                <a:spcPts val="0"/>
              </a:spcBef>
              <a:spcAft>
                <a:spcPts val="0"/>
              </a:spcAft>
              <a:buNone/>
            </a:pPr>
            <a:r>
              <a:rPr lang="gl" sz="2400">
                <a:solidFill>
                  <a:schemeClr val="dk1"/>
                </a:solidFill>
                <a:latin typeface="Trebuchet MS"/>
                <a:ea typeface="Trebuchet MS"/>
                <a:cs typeface="Trebuchet MS"/>
                <a:sym typeface="Trebuchet MS"/>
              </a:rPr>
              <a:t>Robespierre ía perdendo apoios</a:t>
            </a:r>
            <a:endParaRPr sz="2400">
              <a:solidFill>
                <a:schemeClr val="dk1"/>
              </a:solidFill>
              <a:latin typeface="Trebuchet MS"/>
              <a:ea typeface="Trebuchet MS"/>
              <a:cs typeface="Trebuchet MS"/>
              <a:sym typeface="Trebuchet MS"/>
            </a:endParaRPr>
          </a:p>
        </p:txBody>
      </p:sp>
      <p:sp>
        <p:nvSpPr>
          <p:cNvPr id="202" name="Google Shape;202;p36"/>
          <p:cNvSpPr txBox="1"/>
          <p:nvPr/>
        </p:nvSpPr>
        <p:spPr>
          <a:xfrm>
            <a:off x="4634414" y="4491907"/>
            <a:ext cx="4717500" cy="2019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lang="gl" sz="1150">
                <a:solidFill>
                  <a:srgbClr val="B03E9A"/>
                </a:solidFill>
                <a:latin typeface="Arial"/>
                <a:ea typeface="Arial"/>
                <a:cs typeface="Arial"/>
                <a:sym typeface="Arial"/>
              </a:rPr>
              <a:t>	</a:t>
            </a:r>
            <a:r>
              <a:rPr lang="gl" sz="1600" u="sng">
                <a:solidFill>
                  <a:srgbClr val="FFDE66"/>
                </a:solidFill>
                <a:latin typeface="Trebuchet MS"/>
                <a:ea typeface="Trebuchet MS"/>
                <a:cs typeface="Trebuchet MS"/>
                <a:sym typeface="Trebuchet MS"/>
                <a:hlinkClick r:id="rId3"/>
              </a:rPr>
              <a:t>https://www.youtube.com/watch?v=IsP0SlOaplk</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28575" y="141502"/>
            <a:ext cx="7899900" cy="2606700"/>
          </a:xfrm>
          <a:prstGeom prst="rect">
            <a:avLst/>
          </a:prstGeom>
          <a:noFill/>
          <a:ln>
            <a:noFill/>
          </a:ln>
        </p:spPr>
        <p:txBody>
          <a:bodyPr anchorCtr="0" anchor="t" bIns="0" lIns="0" spcFirstLastPara="1" rIns="0" wrap="square" tIns="12700">
            <a:noAutofit/>
          </a:bodyPr>
          <a:lstStyle/>
          <a:p>
            <a:pPr indent="179999" lvl="0" marL="0" marR="127635" rtl="0" algn="just">
              <a:lnSpc>
                <a:spcPct val="100000"/>
              </a:lnSpc>
              <a:spcBef>
                <a:spcPts val="0"/>
              </a:spcBef>
              <a:spcAft>
                <a:spcPts val="0"/>
              </a:spcAft>
              <a:buNone/>
            </a:pPr>
            <a:r>
              <a:rPr lang="gl" sz="2200"/>
              <a:t>Para responder á ameaza externa, organizaron un  exército, para o que recorreron ao recrutamento  obrigatorio (leva en masa).</a:t>
            </a:r>
            <a:endParaRPr sz="2200"/>
          </a:p>
          <a:p>
            <a:pPr indent="179999" lvl="0" marL="0" marR="5080" rtl="0" algn="just">
              <a:lnSpc>
                <a:spcPct val="100000"/>
              </a:lnSpc>
              <a:spcBef>
                <a:spcPts val="605"/>
              </a:spcBef>
              <a:spcAft>
                <a:spcPts val="0"/>
              </a:spcAft>
              <a:buNone/>
            </a:pPr>
            <a:r>
              <a:rPr lang="gl" sz="2200"/>
              <a:t>Pero a radicalización da revolución e o goberno  ditatorial dos xacobinos	provocaron a oposición de gran parte da burguesía, e mediante un golpe de Estado foron derrocados.</a:t>
            </a:r>
            <a:r>
              <a:rPr lang="gl" sz="2200">
                <a:solidFill>
                  <a:srgbClr val="B03E9A"/>
                </a:solidFill>
                <a:latin typeface="Arial"/>
                <a:ea typeface="Arial"/>
                <a:cs typeface="Arial"/>
                <a:sym typeface="Arial"/>
              </a:rPr>
              <a:t> </a:t>
            </a:r>
            <a:r>
              <a:rPr lang="gl" sz="2200"/>
              <a:t>Finalmente, o propio Robespierre sería axustizado na guillotina.</a:t>
            </a:r>
            <a:endParaRPr sz="2200"/>
          </a:p>
        </p:txBody>
      </p:sp>
      <p:sp>
        <p:nvSpPr>
          <p:cNvPr id="208" name="Google Shape;208;p37"/>
          <p:cNvSpPr txBox="1"/>
          <p:nvPr/>
        </p:nvSpPr>
        <p:spPr>
          <a:xfrm>
            <a:off x="467537" y="3759889"/>
            <a:ext cx="5418600" cy="277200"/>
          </a:xfrm>
          <a:prstGeom prst="rect">
            <a:avLst/>
          </a:prstGeom>
          <a:solidFill>
            <a:srgbClr val="A6A6A6"/>
          </a:solidFill>
          <a:ln>
            <a:noFill/>
          </a:ln>
        </p:spPr>
        <p:txBody>
          <a:bodyPr anchorCtr="0" anchor="t" bIns="0" lIns="0" spcFirstLastPara="1" rIns="0" wrap="square" tIns="40625">
            <a:noAutofit/>
          </a:bodyPr>
          <a:lstStyle/>
          <a:p>
            <a:pPr indent="0" lvl="0" marL="91440" marR="0" rtl="0" algn="l">
              <a:lnSpc>
                <a:spcPct val="100000"/>
              </a:lnSpc>
              <a:spcBef>
                <a:spcPts val="0"/>
              </a:spcBef>
              <a:spcAft>
                <a:spcPts val="0"/>
              </a:spcAft>
              <a:buNone/>
            </a:pPr>
            <a:r>
              <a:rPr lang="gl" sz="1800" u="sng">
                <a:solidFill>
                  <a:srgbClr val="FFDE66"/>
                </a:solidFill>
                <a:latin typeface="Trebuchet MS"/>
                <a:ea typeface="Trebuchet MS"/>
                <a:cs typeface="Trebuchet MS"/>
                <a:sym typeface="Trebuchet MS"/>
                <a:hlinkClick r:id="rId3"/>
              </a:rPr>
              <a:t>https://www.youtube.com/watch?v=dz6TnugU_Yg</a:t>
            </a:r>
            <a:endParaRPr sz="1800">
              <a:solidFill>
                <a:schemeClr val="dk1"/>
              </a:solidFill>
              <a:latin typeface="Trebuchet MS"/>
              <a:ea typeface="Trebuchet MS"/>
              <a:cs typeface="Trebuchet MS"/>
              <a:sym typeface="Trebuchet MS"/>
            </a:endParaRPr>
          </a:p>
        </p:txBody>
      </p:sp>
      <p:sp>
        <p:nvSpPr>
          <p:cNvPr id="209" name="Google Shape;209;p37"/>
          <p:cNvSpPr/>
          <p:nvPr/>
        </p:nvSpPr>
        <p:spPr>
          <a:xfrm>
            <a:off x="6645590" y="2688555"/>
            <a:ext cx="2376300" cy="2052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8"/>
          <p:cNvSpPr txBox="1"/>
          <p:nvPr/>
        </p:nvSpPr>
        <p:spPr>
          <a:xfrm>
            <a:off x="78750" y="0"/>
            <a:ext cx="8131200" cy="4720200"/>
          </a:xfrm>
          <a:prstGeom prst="rect">
            <a:avLst/>
          </a:prstGeom>
          <a:noFill/>
          <a:ln>
            <a:noFill/>
          </a:ln>
        </p:spPr>
        <p:txBody>
          <a:bodyPr anchorCtr="0" anchor="t" bIns="0" lIns="0" spcFirstLastPara="1" rIns="0" wrap="square" tIns="48875">
            <a:noAutofit/>
          </a:bodyPr>
          <a:lstStyle/>
          <a:p>
            <a:pPr indent="-381000" lvl="0" marL="457200" marR="193675" rtl="0" algn="just">
              <a:lnSpc>
                <a:spcPct val="90000"/>
              </a:lnSpc>
              <a:spcBef>
                <a:spcPts val="0"/>
              </a:spcBef>
              <a:spcAft>
                <a:spcPts val="0"/>
              </a:spcAft>
              <a:buClr>
                <a:schemeClr val="dk1"/>
              </a:buClr>
              <a:buSzPts val="2400"/>
              <a:buFont typeface="Trebuchet MS"/>
              <a:buChar char=""/>
            </a:pPr>
            <a:r>
              <a:rPr b="1" lang="gl" sz="2400">
                <a:solidFill>
                  <a:schemeClr val="dk1"/>
                </a:solidFill>
                <a:latin typeface="Trebuchet MS"/>
                <a:ea typeface="Trebuchet MS"/>
                <a:cs typeface="Trebuchet MS"/>
                <a:sym typeface="Trebuchet MS"/>
              </a:rPr>
              <a:t>O DIRECTORIO (1795-1799)</a:t>
            </a:r>
            <a:r>
              <a:rPr lang="gl" sz="2400">
                <a:solidFill>
                  <a:schemeClr val="dk1"/>
                </a:solidFill>
                <a:latin typeface="Trebuchet MS"/>
                <a:ea typeface="Trebuchet MS"/>
                <a:cs typeface="Trebuchet MS"/>
                <a:sym typeface="Trebuchet MS"/>
              </a:rPr>
              <a:t>. </a:t>
            </a:r>
            <a:endParaRPr sz="2400">
              <a:solidFill>
                <a:schemeClr val="dk1"/>
              </a:solidFill>
              <a:latin typeface="Trebuchet MS"/>
              <a:ea typeface="Trebuchet MS"/>
              <a:cs typeface="Trebuchet MS"/>
              <a:sym typeface="Trebuchet MS"/>
            </a:endParaRPr>
          </a:p>
          <a:p>
            <a:pPr indent="-381000" lvl="0" marL="457200" marR="193675" rtl="0" algn="just">
              <a:lnSpc>
                <a:spcPct val="90000"/>
              </a:lnSpc>
              <a:spcBef>
                <a:spcPts val="0"/>
              </a:spcBef>
              <a:spcAft>
                <a:spcPts val="0"/>
              </a:spcAft>
              <a:buClr>
                <a:schemeClr val="dk1"/>
              </a:buClr>
              <a:buSzPts val="2400"/>
              <a:buFont typeface="Trebuchet MS"/>
              <a:buChar char=""/>
            </a:pPr>
            <a:r>
              <a:t/>
            </a:r>
            <a:endParaRPr sz="2400">
              <a:solidFill>
                <a:schemeClr val="dk1"/>
              </a:solidFill>
              <a:latin typeface="Trebuchet MS"/>
              <a:ea typeface="Trebuchet MS"/>
              <a:cs typeface="Trebuchet MS"/>
              <a:sym typeface="Trebuchet MS"/>
            </a:endParaRPr>
          </a:p>
          <a:p>
            <a:pPr indent="-69599" lvl="0" marL="457200" marR="193675" rtl="0" algn="just">
              <a:lnSpc>
                <a:spcPct val="90000"/>
              </a:lnSpc>
              <a:spcBef>
                <a:spcPts val="0"/>
              </a:spcBef>
              <a:spcAft>
                <a:spcPts val="0"/>
              </a:spcAft>
              <a:buClr>
                <a:schemeClr val="dk1"/>
              </a:buClr>
              <a:buSzPts val="2400"/>
              <a:buFont typeface="Trebuchet MS"/>
              <a:buChar char=""/>
            </a:pPr>
            <a:r>
              <a:rPr lang="gl" sz="2400">
                <a:solidFill>
                  <a:schemeClr val="dk1"/>
                </a:solidFill>
                <a:latin typeface="Trebuchet MS"/>
                <a:ea typeface="Trebuchet MS"/>
                <a:cs typeface="Trebuchet MS"/>
                <a:sym typeface="Trebuchet MS"/>
              </a:rPr>
              <a:t>O poder pasou ás mans da </a:t>
            </a:r>
            <a:r>
              <a:rPr b="1" lang="gl" sz="2400">
                <a:solidFill>
                  <a:schemeClr val="dk1"/>
                </a:solidFill>
                <a:latin typeface="Trebuchet MS"/>
                <a:ea typeface="Trebuchet MS"/>
                <a:cs typeface="Trebuchet MS"/>
                <a:sym typeface="Trebuchet MS"/>
              </a:rPr>
              <a:t>burguesía moderada</a:t>
            </a:r>
            <a:r>
              <a:rPr lang="gl" sz="2400">
                <a:solidFill>
                  <a:schemeClr val="dk1"/>
                </a:solidFill>
                <a:latin typeface="Trebuchet MS"/>
                <a:ea typeface="Trebuchet MS"/>
                <a:cs typeface="Trebuchet MS"/>
                <a:sym typeface="Trebuchet MS"/>
              </a:rPr>
              <a:t>, que intentou volver á situación previa a 1792, para o que derrogou todas as medidas tomadas durante a República democrática.</a:t>
            </a:r>
            <a:endParaRPr sz="2400">
              <a:solidFill>
                <a:schemeClr val="dk1"/>
              </a:solidFill>
              <a:latin typeface="Trebuchet MS"/>
              <a:ea typeface="Trebuchet MS"/>
              <a:cs typeface="Trebuchet MS"/>
              <a:sym typeface="Trebuchet MS"/>
            </a:endParaRPr>
          </a:p>
          <a:p>
            <a:pPr indent="-69599" lvl="0" marL="457200" marR="83185" rtl="0" algn="just">
              <a:lnSpc>
                <a:spcPct val="107916"/>
              </a:lnSpc>
              <a:spcBef>
                <a:spcPts val="0"/>
              </a:spcBef>
              <a:spcAft>
                <a:spcPts val="0"/>
              </a:spcAft>
              <a:buClr>
                <a:schemeClr val="dk1"/>
              </a:buClr>
              <a:buSzPts val="2400"/>
              <a:buFont typeface="Trebuchet MS"/>
              <a:buChar char=""/>
            </a:pPr>
            <a:r>
              <a:rPr lang="gl" sz="2400">
                <a:solidFill>
                  <a:schemeClr val="dk1"/>
                </a:solidFill>
                <a:latin typeface="Trebuchet MS"/>
                <a:ea typeface="Trebuchet MS"/>
                <a:cs typeface="Trebuchet MS"/>
                <a:sym typeface="Trebuchet MS"/>
              </a:rPr>
              <a:t>En </a:t>
            </a:r>
            <a:r>
              <a:rPr b="1" lang="gl" sz="2400">
                <a:solidFill>
                  <a:schemeClr val="dk1"/>
                </a:solidFill>
                <a:latin typeface="Trebuchet MS"/>
                <a:ea typeface="Trebuchet MS"/>
                <a:cs typeface="Trebuchet MS"/>
                <a:sym typeface="Trebuchet MS"/>
              </a:rPr>
              <a:t>1795 </a:t>
            </a:r>
            <a:r>
              <a:rPr lang="gl" sz="2400">
                <a:solidFill>
                  <a:schemeClr val="dk1"/>
                </a:solidFill>
                <a:latin typeface="Trebuchet MS"/>
                <a:ea typeface="Trebuchet MS"/>
                <a:cs typeface="Trebuchet MS"/>
                <a:sym typeface="Trebuchet MS"/>
              </a:rPr>
              <a:t>(ano III) aprobaron unha </a:t>
            </a:r>
            <a:r>
              <a:rPr b="1" lang="gl" sz="2400">
                <a:solidFill>
                  <a:schemeClr val="dk1"/>
                </a:solidFill>
                <a:latin typeface="Trebuchet MS"/>
                <a:ea typeface="Trebuchet MS"/>
                <a:cs typeface="Trebuchet MS"/>
                <a:sym typeface="Trebuchet MS"/>
              </a:rPr>
              <a:t>nova Constitución</a:t>
            </a:r>
            <a:r>
              <a:rPr lang="gl" sz="2400">
                <a:solidFill>
                  <a:schemeClr val="dk1"/>
                </a:solidFill>
                <a:latin typeface="Trebuchet MS"/>
                <a:ea typeface="Trebuchet MS"/>
                <a:cs typeface="Trebuchet MS"/>
                <a:sym typeface="Trebuchet MS"/>
              </a:rPr>
              <a:t>,  que limitaba os dereitos políticos das clases populares</a:t>
            </a:r>
            <a:r>
              <a:rPr b="1" lang="gl" sz="2400">
                <a:solidFill>
                  <a:schemeClr val="dk1"/>
                </a:solidFill>
                <a:latin typeface="Trebuchet MS"/>
                <a:ea typeface="Trebuchet MS"/>
                <a:cs typeface="Trebuchet MS"/>
                <a:sym typeface="Trebuchet MS"/>
              </a:rPr>
              <a:t>.</a:t>
            </a:r>
            <a:endParaRPr b="1" sz="2400">
              <a:solidFill>
                <a:schemeClr val="dk1"/>
              </a:solidFill>
              <a:latin typeface="Trebuchet MS"/>
              <a:ea typeface="Trebuchet MS"/>
              <a:cs typeface="Trebuchet MS"/>
              <a:sym typeface="Trebuchet MS"/>
            </a:endParaRPr>
          </a:p>
          <a:p>
            <a:pPr indent="-69599" lvl="0" marL="457200" marR="411480" rtl="0" algn="just">
              <a:lnSpc>
                <a:spcPct val="107916"/>
              </a:lnSpc>
              <a:spcBef>
                <a:spcPts val="0"/>
              </a:spcBef>
              <a:spcAft>
                <a:spcPts val="0"/>
              </a:spcAft>
              <a:buClr>
                <a:schemeClr val="dk1"/>
              </a:buClr>
              <a:buSzPts val="2400"/>
              <a:buFont typeface="Trebuchet MS"/>
              <a:buChar char=""/>
            </a:pPr>
            <a:r>
              <a:rPr lang="gl" sz="2400">
                <a:solidFill>
                  <a:schemeClr val="dk1"/>
                </a:solidFill>
                <a:latin typeface="Trebuchet MS"/>
                <a:ea typeface="Trebuchet MS"/>
                <a:cs typeface="Trebuchet MS"/>
                <a:sym typeface="Trebuchet MS"/>
              </a:rPr>
              <a:t>O poder executivo ficaba nas mans do </a:t>
            </a:r>
            <a:r>
              <a:rPr b="1" lang="gl" sz="2400">
                <a:solidFill>
                  <a:schemeClr val="dk1"/>
                </a:solidFill>
                <a:latin typeface="Trebuchet MS"/>
                <a:ea typeface="Trebuchet MS"/>
                <a:cs typeface="Trebuchet MS"/>
                <a:sym typeface="Trebuchet MS"/>
              </a:rPr>
              <a:t>Directorio</a:t>
            </a:r>
            <a:r>
              <a:rPr lang="gl" sz="2400">
                <a:solidFill>
                  <a:schemeClr val="dk1"/>
                </a:solidFill>
                <a:latin typeface="Trebuchet MS"/>
                <a:ea typeface="Trebuchet MS"/>
                <a:cs typeface="Trebuchet MS"/>
                <a:sym typeface="Trebuchet MS"/>
              </a:rPr>
              <a:t>,  composto por cinco membros, co que tentaban evitar a  concentración do poder nas mans dunha soa persoa.</a:t>
            </a:r>
            <a:endParaRPr sz="2400">
              <a:solidFill>
                <a:schemeClr val="dk1"/>
              </a:solidFill>
              <a:latin typeface="Trebuchet MS"/>
              <a:ea typeface="Trebuchet MS"/>
              <a:cs typeface="Trebuchet MS"/>
              <a:sym typeface="Trebuchet MS"/>
            </a:endParaRPr>
          </a:p>
          <a:p>
            <a:pPr indent="-274320" lvl="0" marL="287020" marR="231775" rtl="0" algn="just">
              <a:lnSpc>
                <a:spcPct val="107916"/>
              </a:lnSpc>
              <a:spcBef>
                <a:spcPts val="615"/>
              </a:spcBef>
              <a:spcAft>
                <a:spcPts val="0"/>
              </a:spcAft>
              <a:buClr>
                <a:srgbClr val="B03E9A"/>
              </a:buClr>
              <a:buSzPts val="1750"/>
              <a:buFont typeface="Arial"/>
              <a:buChar char=""/>
            </a:pPr>
            <a:r>
              <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nvSpPr>
        <p:spPr>
          <a:xfrm>
            <a:off x="800925" y="345350"/>
            <a:ext cx="7325700" cy="2250000"/>
          </a:xfrm>
          <a:prstGeom prst="rect">
            <a:avLst/>
          </a:prstGeom>
          <a:noFill/>
          <a:ln>
            <a:noFill/>
          </a:ln>
        </p:spPr>
        <p:txBody>
          <a:bodyPr anchorCtr="0" anchor="t" bIns="91425" lIns="91425" spcFirstLastPara="1" rIns="91425" wrap="square" tIns="91425">
            <a:noAutofit/>
          </a:bodyPr>
          <a:lstStyle/>
          <a:p>
            <a:pPr indent="269999" lvl="0" marL="0" marR="5080" rtl="0" algn="just">
              <a:lnSpc>
                <a:spcPct val="107916"/>
              </a:lnSpc>
              <a:spcBef>
                <a:spcPts val="605"/>
              </a:spcBef>
              <a:spcAft>
                <a:spcPts val="0"/>
              </a:spcAft>
              <a:buNone/>
            </a:pPr>
            <a:r>
              <a:rPr b="1" lang="gl" sz="2400">
                <a:solidFill>
                  <a:schemeClr val="dk1"/>
                </a:solidFill>
                <a:latin typeface="Trebuchet MS"/>
                <a:ea typeface="Trebuchet MS"/>
                <a:cs typeface="Trebuchet MS"/>
                <a:sym typeface="Trebuchet MS"/>
              </a:rPr>
              <a:t>No interior </a:t>
            </a:r>
            <a:r>
              <a:rPr lang="gl" sz="2400">
                <a:solidFill>
                  <a:schemeClr val="dk1"/>
                </a:solidFill>
                <a:latin typeface="Trebuchet MS"/>
                <a:ea typeface="Trebuchet MS"/>
                <a:cs typeface="Trebuchet MS"/>
                <a:sym typeface="Trebuchet MS"/>
              </a:rPr>
              <a:t>producíanse sublevacións de grupos  populares. Na </a:t>
            </a:r>
            <a:r>
              <a:rPr b="1" lang="gl" sz="2400">
                <a:solidFill>
                  <a:schemeClr val="dk1"/>
                </a:solidFill>
                <a:latin typeface="Trebuchet MS"/>
                <a:ea typeface="Trebuchet MS"/>
                <a:cs typeface="Trebuchet MS"/>
                <a:sym typeface="Trebuchet MS"/>
              </a:rPr>
              <a:t>Conxura dos iguais, </a:t>
            </a:r>
            <a:r>
              <a:rPr lang="gl" sz="2400">
                <a:solidFill>
                  <a:schemeClr val="dk1"/>
                </a:solidFill>
                <a:latin typeface="Trebuchet MS"/>
                <a:ea typeface="Trebuchet MS"/>
                <a:cs typeface="Trebuchet MS"/>
                <a:sym typeface="Trebuchet MS"/>
              </a:rPr>
              <a:t>pretendíase impoñer unha sociedade igualitaria pero tamén había a oposición dos absolutistas. </a:t>
            </a:r>
            <a:endParaRPr sz="2400">
              <a:solidFill>
                <a:schemeClr val="dk1"/>
              </a:solidFill>
              <a:latin typeface="Trebuchet MS"/>
              <a:ea typeface="Trebuchet MS"/>
              <a:cs typeface="Trebuchet MS"/>
              <a:sym typeface="Trebuchet MS"/>
            </a:endParaRPr>
          </a:p>
          <a:p>
            <a:pPr indent="269999" lvl="0" marL="0" marR="5080" rtl="0" algn="just">
              <a:lnSpc>
                <a:spcPct val="107916"/>
              </a:lnSpc>
              <a:spcBef>
                <a:spcPts val="605"/>
              </a:spcBef>
              <a:spcAft>
                <a:spcPts val="0"/>
              </a:spcAft>
              <a:buNone/>
            </a:pPr>
            <a:r>
              <a:rPr b="1" lang="gl" sz="2400">
                <a:solidFill>
                  <a:schemeClr val="dk1"/>
                </a:solidFill>
                <a:latin typeface="Trebuchet MS"/>
                <a:ea typeface="Trebuchet MS"/>
                <a:cs typeface="Trebuchet MS"/>
                <a:sym typeface="Trebuchet MS"/>
              </a:rPr>
              <a:t>No exterior </a:t>
            </a:r>
            <a:r>
              <a:rPr lang="gl" sz="2400">
                <a:solidFill>
                  <a:schemeClr val="dk1"/>
                </a:solidFill>
                <a:latin typeface="Trebuchet MS"/>
                <a:ea typeface="Trebuchet MS"/>
                <a:cs typeface="Trebuchet MS"/>
                <a:sym typeface="Trebuchet MS"/>
              </a:rPr>
              <a:t>loitábase contra as potencias absolutistas en Europa.</a:t>
            </a:r>
            <a:endParaRPr sz="2400">
              <a:solidFill>
                <a:schemeClr val="dk1"/>
              </a:solidFill>
              <a:latin typeface="Trebuchet MS"/>
              <a:ea typeface="Trebuchet MS"/>
              <a:cs typeface="Trebuchet MS"/>
              <a:sym typeface="Trebuchet MS"/>
            </a:endParaRPr>
          </a:p>
          <a:p>
            <a:pPr indent="269999" lvl="0" marL="0" marR="231775" rtl="0" algn="just">
              <a:lnSpc>
                <a:spcPct val="107916"/>
              </a:lnSpc>
              <a:spcBef>
                <a:spcPts val="615"/>
              </a:spcBef>
              <a:spcAft>
                <a:spcPts val="0"/>
              </a:spcAft>
              <a:buNone/>
            </a:pPr>
            <a:r>
              <a:rPr lang="gl" sz="2400">
                <a:solidFill>
                  <a:schemeClr val="dk1"/>
                </a:solidFill>
                <a:latin typeface="Trebuchet MS"/>
                <a:ea typeface="Trebuchet MS"/>
                <a:cs typeface="Trebuchet MS"/>
                <a:sym typeface="Trebuchet MS"/>
              </a:rPr>
              <a:t>Nesta situación cobrou máis importancia o papel do exército, en especial, dun dos xenerais máis vitoriosos, </a:t>
            </a:r>
            <a:r>
              <a:rPr b="1" lang="gl" sz="2400">
                <a:solidFill>
                  <a:schemeClr val="dk1"/>
                </a:solidFill>
                <a:latin typeface="Trebuchet MS"/>
                <a:ea typeface="Trebuchet MS"/>
                <a:cs typeface="Trebuchet MS"/>
                <a:sym typeface="Trebuchet MS"/>
              </a:rPr>
              <a:t>Napoleón Bonaparte</a:t>
            </a:r>
            <a:r>
              <a:rPr lang="gl" sz="2400">
                <a:solidFill>
                  <a:schemeClr val="dk1"/>
                </a:solidFill>
                <a:latin typeface="Trebuchet MS"/>
                <a:ea typeface="Trebuchet MS"/>
                <a:cs typeface="Trebuchet MS"/>
                <a:sym typeface="Trebuchet MS"/>
              </a:rPr>
              <a:t>, quen de volta en Francia dá un </a:t>
            </a:r>
            <a:r>
              <a:rPr b="1" lang="gl" sz="2400">
                <a:solidFill>
                  <a:schemeClr val="dk1"/>
                </a:solidFill>
                <a:latin typeface="Trebuchet MS"/>
                <a:ea typeface="Trebuchet MS"/>
                <a:cs typeface="Trebuchet MS"/>
                <a:sym typeface="Trebuchet MS"/>
              </a:rPr>
              <a:t>golpe de Estado </a:t>
            </a:r>
            <a:r>
              <a:rPr lang="gl" sz="2400">
                <a:solidFill>
                  <a:schemeClr val="dk1"/>
                </a:solidFill>
                <a:latin typeface="Trebuchet MS"/>
                <a:ea typeface="Trebuchet MS"/>
                <a:cs typeface="Trebuchet MS"/>
                <a:sym typeface="Trebuchet MS"/>
              </a:rPr>
              <a:t>(1799) apoiado pola burguesía.</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0"/>
          <p:cNvSpPr txBox="1"/>
          <p:nvPr/>
        </p:nvSpPr>
        <p:spPr>
          <a:xfrm>
            <a:off x="186334" y="156160"/>
            <a:ext cx="7191300" cy="4603800"/>
          </a:xfrm>
          <a:prstGeom prst="rect">
            <a:avLst/>
          </a:prstGeom>
          <a:noFill/>
          <a:ln>
            <a:noFill/>
          </a:ln>
        </p:spPr>
        <p:txBody>
          <a:bodyPr anchorCtr="0" anchor="t" bIns="0" lIns="0" spcFirstLastPara="1" rIns="0" wrap="square" tIns="88900">
            <a:noAutofit/>
          </a:bodyPr>
          <a:lstStyle/>
          <a:p>
            <a:pPr indent="-274320" lvl="0" marL="287020" marR="0" rtl="0" algn="l">
              <a:lnSpc>
                <a:spcPct val="100000"/>
              </a:lnSpc>
              <a:spcBef>
                <a:spcPts val="0"/>
              </a:spcBef>
              <a:spcAft>
                <a:spcPts val="0"/>
              </a:spcAft>
              <a:buClr>
                <a:srgbClr val="B03E9A"/>
              </a:buClr>
              <a:buSzPts val="1750"/>
              <a:buFont typeface="Arial"/>
              <a:buChar char=""/>
            </a:pPr>
            <a:r>
              <a:rPr b="1" lang="gl" sz="2400">
                <a:solidFill>
                  <a:schemeClr val="dk1"/>
                </a:solidFill>
                <a:latin typeface="Trebuchet MS"/>
                <a:ea typeface="Trebuchet MS"/>
                <a:cs typeface="Trebuchet MS"/>
                <a:sym typeface="Trebuchet MS"/>
              </a:rPr>
              <a:t>O CONSULADO (1799)</a:t>
            </a:r>
            <a:endParaRPr sz="2400">
              <a:solidFill>
                <a:schemeClr val="dk1"/>
              </a:solidFill>
              <a:latin typeface="Trebuchet MS"/>
              <a:ea typeface="Trebuchet MS"/>
              <a:cs typeface="Trebuchet MS"/>
              <a:sym typeface="Trebuchet MS"/>
            </a:endParaRPr>
          </a:p>
          <a:p>
            <a:pPr indent="179999" lvl="0" marL="0" marR="5080" rtl="0" algn="just">
              <a:lnSpc>
                <a:spcPct val="100000"/>
              </a:lnSpc>
              <a:spcBef>
                <a:spcPts val="600"/>
              </a:spcBef>
              <a:spcAft>
                <a:spcPts val="0"/>
              </a:spcAft>
              <a:buNone/>
            </a:pPr>
            <a:r>
              <a:rPr lang="gl" sz="2400">
                <a:solidFill>
                  <a:schemeClr val="dk1"/>
                </a:solidFill>
                <a:latin typeface="Trebuchet MS"/>
                <a:ea typeface="Trebuchet MS"/>
                <a:cs typeface="Trebuchet MS"/>
                <a:sym typeface="Trebuchet MS"/>
              </a:rPr>
              <a:t>O poder era exercido por tres cónsules (Napoleón,  Ducos e Sieyés)</a:t>
            </a:r>
            <a:endParaRPr sz="2400">
              <a:solidFill>
                <a:schemeClr val="dk1"/>
              </a:solidFill>
              <a:latin typeface="Trebuchet MS"/>
              <a:ea typeface="Trebuchet MS"/>
              <a:cs typeface="Trebuchet MS"/>
              <a:sym typeface="Trebuchet MS"/>
            </a:endParaRPr>
          </a:p>
          <a:p>
            <a:pPr indent="179999" lvl="0" marL="0" marR="0" rtl="0" algn="just">
              <a:lnSpc>
                <a:spcPct val="100000"/>
              </a:lnSpc>
              <a:spcBef>
                <a:spcPts val="600"/>
              </a:spcBef>
              <a:spcAft>
                <a:spcPts val="0"/>
              </a:spcAft>
              <a:buNone/>
            </a:pPr>
            <a:r>
              <a:rPr lang="gl" sz="2400">
                <a:solidFill>
                  <a:schemeClr val="dk1"/>
                </a:solidFill>
                <a:latin typeface="Trebuchet MS"/>
                <a:ea typeface="Trebuchet MS"/>
                <a:cs typeface="Trebuchet MS"/>
                <a:sym typeface="Trebuchet MS"/>
              </a:rPr>
              <a:t>Napoleón c</a:t>
            </a:r>
            <a:r>
              <a:rPr lang="gl" sz="2400">
                <a:solidFill>
                  <a:schemeClr val="dk1"/>
                </a:solidFill>
                <a:latin typeface="Trebuchet MS"/>
                <a:ea typeface="Trebuchet MS"/>
                <a:cs typeface="Trebuchet MS"/>
                <a:sym typeface="Trebuchet MS"/>
              </a:rPr>
              <a:t>oncentrou todo o poder nas súas mans, converténdose  primeiro en </a:t>
            </a:r>
            <a:r>
              <a:rPr b="1" lang="gl" sz="2400">
                <a:solidFill>
                  <a:schemeClr val="dk1"/>
                </a:solidFill>
                <a:latin typeface="Trebuchet MS"/>
                <a:ea typeface="Trebuchet MS"/>
                <a:cs typeface="Trebuchet MS"/>
                <a:sym typeface="Trebuchet MS"/>
              </a:rPr>
              <a:t>cónsul vitalicio  </a:t>
            </a:r>
            <a:endParaRPr b="1" sz="2400">
              <a:solidFill>
                <a:schemeClr val="dk1"/>
              </a:solidFill>
              <a:latin typeface="Trebuchet MS"/>
              <a:ea typeface="Trebuchet MS"/>
              <a:cs typeface="Trebuchet MS"/>
              <a:sym typeface="Trebuchet MS"/>
            </a:endParaRPr>
          </a:p>
          <a:p>
            <a:pPr indent="179999" lvl="0" marL="0" marR="0" rtl="0" algn="just">
              <a:lnSpc>
                <a:spcPct val="100000"/>
              </a:lnSpc>
              <a:spcBef>
                <a:spcPts val="600"/>
              </a:spcBef>
              <a:spcAft>
                <a:spcPts val="0"/>
              </a:spcAft>
              <a:buNone/>
            </a:pPr>
            <a:r>
              <a:rPr b="1" lang="gl" sz="2400">
                <a:solidFill>
                  <a:schemeClr val="dk1"/>
                </a:solidFill>
                <a:latin typeface="Trebuchet MS"/>
                <a:ea typeface="Trebuchet MS"/>
                <a:cs typeface="Trebuchet MS"/>
                <a:sym typeface="Trebuchet MS"/>
              </a:rPr>
              <a:t>(1802</a:t>
            </a:r>
            <a:r>
              <a:rPr lang="gl" sz="2400">
                <a:solidFill>
                  <a:schemeClr val="dk1"/>
                </a:solidFill>
                <a:latin typeface="Trebuchet MS"/>
                <a:ea typeface="Trebuchet MS"/>
                <a:cs typeface="Trebuchet MS"/>
                <a:sym typeface="Trebuchet MS"/>
              </a:rPr>
              <a:t>)  e proclamándose posteriormente</a:t>
            </a:r>
            <a:endParaRPr sz="2400">
              <a:solidFill>
                <a:schemeClr val="dk1"/>
              </a:solidFill>
              <a:latin typeface="Trebuchet MS"/>
              <a:ea typeface="Trebuchet MS"/>
              <a:cs typeface="Trebuchet MS"/>
              <a:sym typeface="Trebuchet MS"/>
            </a:endParaRPr>
          </a:p>
          <a:p>
            <a:pPr indent="179999" lvl="0" marL="0" marR="0" rtl="0" algn="just">
              <a:lnSpc>
                <a:spcPct val="100000"/>
              </a:lnSpc>
              <a:spcBef>
                <a:spcPts val="600"/>
              </a:spcBef>
              <a:spcAft>
                <a:spcPts val="0"/>
              </a:spcAft>
              <a:buNone/>
            </a:pPr>
            <a:r>
              <a:rPr lang="gl" sz="2400">
                <a:solidFill>
                  <a:schemeClr val="dk1"/>
                </a:solidFill>
                <a:latin typeface="Trebuchet MS"/>
                <a:ea typeface="Trebuchet MS"/>
                <a:cs typeface="Trebuchet MS"/>
                <a:sym typeface="Trebuchet MS"/>
              </a:rPr>
              <a:t> </a:t>
            </a:r>
            <a:r>
              <a:rPr b="1" lang="gl" sz="2400">
                <a:solidFill>
                  <a:schemeClr val="dk1"/>
                </a:solidFill>
                <a:latin typeface="Trebuchet MS"/>
                <a:ea typeface="Trebuchet MS"/>
                <a:cs typeface="Trebuchet MS"/>
                <a:sym typeface="Trebuchet MS"/>
              </a:rPr>
              <a:t>emperador.</a:t>
            </a:r>
            <a:endParaRPr sz="2400">
              <a:solidFill>
                <a:schemeClr val="dk1"/>
              </a:solidFill>
              <a:latin typeface="Trebuchet MS"/>
              <a:ea typeface="Trebuchet MS"/>
              <a:cs typeface="Trebuchet MS"/>
              <a:sym typeface="Trebuchet MS"/>
            </a:endParaRPr>
          </a:p>
          <a:p>
            <a:pPr indent="179999" lvl="0" marL="0" marR="1433551" rtl="0" algn="just">
              <a:lnSpc>
                <a:spcPct val="144958"/>
              </a:lnSpc>
              <a:spcBef>
                <a:spcPts val="219"/>
              </a:spcBef>
              <a:spcAft>
                <a:spcPts val="0"/>
              </a:spcAft>
              <a:buNone/>
            </a:pPr>
            <a:r>
              <a:rPr lang="gl" sz="2400">
                <a:solidFill>
                  <a:schemeClr val="dk1"/>
                </a:solidFill>
                <a:latin typeface="Trebuchet MS"/>
                <a:ea typeface="Trebuchet MS"/>
                <a:cs typeface="Trebuchet MS"/>
                <a:sym typeface="Trebuchet MS"/>
              </a:rPr>
              <a:t>Napoleón Bonaparte iniciou  unha política de estabilización de Francia, rematando</a:t>
            </a:r>
            <a:endParaRPr sz="2400">
              <a:solidFill>
                <a:schemeClr val="dk1"/>
              </a:solidFill>
              <a:latin typeface="Trebuchet MS"/>
              <a:ea typeface="Trebuchet MS"/>
              <a:cs typeface="Trebuchet MS"/>
              <a:sym typeface="Trebuchet MS"/>
            </a:endParaRPr>
          </a:p>
          <a:p>
            <a:pPr indent="179999" lvl="0" marL="0" marR="1433551" rtl="0" algn="just">
              <a:lnSpc>
                <a:spcPct val="144958"/>
              </a:lnSpc>
              <a:spcBef>
                <a:spcPts val="215"/>
              </a:spcBef>
              <a:spcAft>
                <a:spcPts val="0"/>
              </a:spcAft>
              <a:buNone/>
            </a:pPr>
            <a:r>
              <a:rPr lang="gl" sz="2400">
                <a:solidFill>
                  <a:schemeClr val="dk1"/>
                </a:solidFill>
                <a:latin typeface="Trebuchet MS"/>
                <a:ea typeface="Trebuchet MS"/>
                <a:cs typeface="Trebuchet MS"/>
                <a:sym typeface="Trebuchet MS"/>
              </a:rPr>
              <a:t>cos disturbios e cos conflitos  interiores.</a:t>
            </a:r>
            <a:endParaRPr sz="2400">
              <a:solidFill>
                <a:schemeClr val="dk1"/>
              </a:solidFill>
              <a:latin typeface="Trebuchet MS"/>
              <a:ea typeface="Trebuchet MS"/>
              <a:cs typeface="Trebuchet MS"/>
              <a:sym typeface="Trebuchet MS"/>
            </a:endParaRPr>
          </a:p>
        </p:txBody>
      </p:sp>
      <p:sp>
        <p:nvSpPr>
          <p:cNvPr id="225" name="Google Shape;225;p40"/>
          <p:cNvSpPr/>
          <p:nvPr/>
        </p:nvSpPr>
        <p:spPr>
          <a:xfrm>
            <a:off x="6591024" y="1821776"/>
            <a:ext cx="2677500" cy="354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1"/>
          <p:cNvSpPr txBox="1"/>
          <p:nvPr/>
        </p:nvSpPr>
        <p:spPr>
          <a:xfrm>
            <a:off x="186334" y="156160"/>
            <a:ext cx="8282400" cy="4215300"/>
          </a:xfrm>
          <a:prstGeom prst="rect">
            <a:avLst/>
          </a:prstGeom>
          <a:noFill/>
          <a:ln>
            <a:noFill/>
          </a:ln>
        </p:spPr>
        <p:txBody>
          <a:bodyPr anchorCtr="0" anchor="t" bIns="0" lIns="0" spcFirstLastPara="1" rIns="0" wrap="square" tIns="88900">
            <a:noAutofit/>
          </a:bodyPr>
          <a:lstStyle/>
          <a:p>
            <a:pPr indent="-274320" lvl="0" marL="287020" marR="0" rtl="0" algn="l">
              <a:lnSpc>
                <a:spcPct val="100000"/>
              </a:lnSpc>
              <a:spcBef>
                <a:spcPts val="0"/>
              </a:spcBef>
              <a:spcAft>
                <a:spcPts val="0"/>
              </a:spcAft>
              <a:buClr>
                <a:srgbClr val="B03E9A"/>
              </a:buClr>
              <a:buSzPts val="1750"/>
              <a:buFont typeface="Arial"/>
              <a:buChar char=""/>
            </a:pPr>
            <a:r>
              <a:rPr b="1" lang="gl" sz="2400">
                <a:solidFill>
                  <a:schemeClr val="dk1"/>
                </a:solidFill>
                <a:latin typeface="Trebuchet MS"/>
                <a:ea typeface="Trebuchet MS"/>
                <a:cs typeface="Trebuchet MS"/>
                <a:sym typeface="Trebuchet MS"/>
              </a:rPr>
              <a:t>O IMPERIO NAPOLEÓNICO (1804-1814).</a:t>
            </a:r>
            <a:endParaRPr sz="2400">
              <a:solidFill>
                <a:schemeClr val="dk1"/>
              </a:solidFill>
              <a:latin typeface="Trebuchet MS"/>
              <a:ea typeface="Trebuchet MS"/>
              <a:cs typeface="Trebuchet MS"/>
              <a:sym typeface="Trebuchet MS"/>
            </a:endParaRPr>
          </a:p>
          <a:p>
            <a:pPr indent="-302896" lvl="0" marL="287020" marR="109854" rtl="0" algn="l">
              <a:lnSpc>
                <a:spcPct val="100000"/>
              </a:lnSpc>
              <a:spcBef>
                <a:spcPts val="600"/>
              </a:spcBef>
              <a:spcAft>
                <a:spcPts val="0"/>
              </a:spcAft>
              <a:buClr>
                <a:srgbClr val="B03E9A"/>
              </a:buClr>
              <a:buSzPts val="2200"/>
              <a:buFont typeface="Arial"/>
              <a:buChar char=""/>
            </a:pPr>
            <a:r>
              <a:rPr b="1" lang="gl" sz="2200">
                <a:solidFill>
                  <a:schemeClr val="dk1"/>
                </a:solidFill>
                <a:latin typeface="Trebuchet MS"/>
                <a:ea typeface="Trebuchet MS"/>
                <a:cs typeface="Trebuchet MS"/>
                <a:sym typeface="Trebuchet MS"/>
              </a:rPr>
              <a:t>No interior</a:t>
            </a:r>
            <a:r>
              <a:rPr lang="gl" sz="2200">
                <a:solidFill>
                  <a:schemeClr val="dk1"/>
                </a:solidFill>
                <a:latin typeface="Trebuchet MS"/>
                <a:ea typeface="Trebuchet MS"/>
                <a:cs typeface="Trebuchet MS"/>
                <a:sym typeface="Trebuchet MS"/>
              </a:rPr>
              <a:t>, reprimiu as revoltas populares e os complots  dos absolutistas, impuxo a censura na prensa.</a:t>
            </a:r>
            <a:endParaRPr sz="2200">
              <a:solidFill>
                <a:schemeClr val="dk1"/>
              </a:solidFill>
              <a:latin typeface="Trebuchet MS"/>
              <a:ea typeface="Trebuchet MS"/>
              <a:cs typeface="Trebuchet MS"/>
              <a:sym typeface="Trebuchet MS"/>
            </a:endParaRPr>
          </a:p>
          <a:p>
            <a:pPr indent="-302896" lvl="0" marL="287020" marR="0" rtl="0" algn="l">
              <a:lnSpc>
                <a:spcPct val="100000"/>
              </a:lnSpc>
              <a:spcBef>
                <a:spcPts val="600"/>
              </a:spcBef>
              <a:spcAft>
                <a:spcPts val="0"/>
              </a:spcAft>
              <a:buClr>
                <a:srgbClr val="B03E9A"/>
              </a:buClr>
              <a:buSzPts val="2200"/>
              <a:buFont typeface="Arial"/>
              <a:buChar char=""/>
            </a:pPr>
            <a:r>
              <a:rPr lang="gl" sz="2200">
                <a:solidFill>
                  <a:schemeClr val="dk1"/>
                </a:solidFill>
                <a:latin typeface="Trebuchet MS"/>
                <a:ea typeface="Trebuchet MS"/>
                <a:cs typeface="Trebuchet MS"/>
                <a:sym typeface="Trebuchet MS"/>
              </a:rPr>
              <a:t>Tomou medidas para modernizar o país: promulgación dun</a:t>
            </a:r>
            <a:endParaRPr sz="2200">
              <a:solidFill>
                <a:schemeClr val="dk1"/>
              </a:solidFill>
              <a:latin typeface="Trebuchet MS"/>
              <a:ea typeface="Trebuchet MS"/>
              <a:cs typeface="Trebuchet MS"/>
              <a:sym typeface="Trebuchet MS"/>
            </a:endParaRPr>
          </a:p>
          <a:p>
            <a:pPr indent="0" lvl="0" marL="286385" marR="0" rtl="0" algn="l">
              <a:lnSpc>
                <a:spcPct val="100000"/>
              </a:lnSpc>
              <a:spcBef>
                <a:spcPts val="5"/>
              </a:spcBef>
              <a:spcAft>
                <a:spcPts val="0"/>
              </a:spcAft>
              <a:buNone/>
            </a:pPr>
            <a:r>
              <a:rPr b="1" lang="gl" sz="2200">
                <a:solidFill>
                  <a:schemeClr val="dk1"/>
                </a:solidFill>
                <a:latin typeface="Trebuchet MS"/>
                <a:ea typeface="Trebuchet MS"/>
                <a:cs typeface="Trebuchet MS"/>
                <a:sym typeface="Trebuchet MS"/>
              </a:rPr>
              <a:t>Código Civil,</a:t>
            </a:r>
            <a:r>
              <a:rPr lang="gl" sz="2200">
                <a:solidFill>
                  <a:schemeClr val="dk1"/>
                </a:solidFill>
                <a:latin typeface="Trebuchet MS"/>
                <a:ea typeface="Trebuchet MS"/>
                <a:cs typeface="Trebuchet MS"/>
                <a:sym typeface="Trebuchet MS"/>
              </a:rPr>
              <a:t> </a:t>
            </a:r>
            <a:r>
              <a:rPr lang="gl" sz="2200">
                <a:solidFill>
                  <a:schemeClr val="dk1"/>
                </a:solidFill>
                <a:latin typeface="Trebuchet MS"/>
                <a:ea typeface="Trebuchet MS"/>
                <a:cs typeface="Trebuchet MS"/>
                <a:sym typeface="Trebuchet MS"/>
              </a:rPr>
              <a:t>que recollía os  dereitos dos</a:t>
            </a:r>
            <a:endParaRPr sz="2200">
              <a:solidFill>
                <a:schemeClr val="dk1"/>
              </a:solidFill>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lang="gl" sz="2200">
                <a:solidFill>
                  <a:schemeClr val="dk1"/>
                </a:solidFill>
                <a:latin typeface="Trebuchet MS"/>
                <a:ea typeface="Trebuchet MS"/>
                <a:cs typeface="Trebuchet MS"/>
                <a:sym typeface="Trebuchet MS"/>
              </a:rPr>
              <a:t>franceses, a extensión  </a:t>
            </a:r>
            <a:endParaRPr sz="2200">
              <a:solidFill>
                <a:schemeClr val="dk1"/>
              </a:solidFill>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lang="gl" sz="2200">
                <a:solidFill>
                  <a:schemeClr val="dk1"/>
                </a:solidFill>
                <a:latin typeface="Trebuchet MS"/>
                <a:ea typeface="Trebuchet MS"/>
                <a:cs typeface="Trebuchet MS"/>
                <a:sym typeface="Trebuchet MS"/>
              </a:rPr>
              <a:t>da educación primaria,</a:t>
            </a:r>
            <a:endParaRPr sz="2200">
              <a:solidFill>
                <a:schemeClr val="dk1"/>
              </a:solidFill>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lang="gl" sz="2200">
                <a:solidFill>
                  <a:schemeClr val="dk1"/>
                </a:solidFill>
                <a:latin typeface="Trebuchet MS"/>
                <a:ea typeface="Trebuchet MS"/>
                <a:cs typeface="Trebuchet MS"/>
                <a:sym typeface="Trebuchet MS"/>
              </a:rPr>
              <a:t>creouse o </a:t>
            </a:r>
            <a:r>
              <a:rPr b="1" lang="gl" sz="2200">
                <a:solidFill>
                  <a:schemeClr val="dk1"/>
                </a:solidFill>
                <a:latin typeface="Trebuchet MS"/>
                <a:ea typeface="Trebuchet MS"/>
                <a:cs typeface="Trebuchet MS"/>
                <a:sym typeface="Trebuchet MS"/>
              </a:rPr>
              <a:t>Banco de </a:t>
            </a:r>
            <a:endParaRPr b="1" sz="2200">
              <a:solidFill>
                <a:schemeClr val="dk1"/>
              </a:solidFill>
              <a:latin typeface="Trebuchet MS"/>
              <a:ea typeface="Trebuchet MS"/>
              <a:cs typeface="Trebuchet MS"/>
              <a:sym typeface="Trebuchet MS"/>
            </a:endParaRPr>
          </a:p>
          <a:p>
            <a:pPr indent="0" lvl="0" marL="12700" marR="0" rtl="0" algn="l">
              <a:lnSpc>
                <a:spcPct val="100000"/>
              </a:lnSpc>
              <a:spcBef>
                <a:spcPts val="600"/>
              </a:spcBef>
              <a:spcAft>
                <a:spcPts val="0"/>
              </a:spcAft>
              <a:buNone/>
            </a:pPr>
            <a:r>
              <a:rPr b="1" lang="gl" sz="2200">
                <a:solidFill>
                  <a:schemeClr val="dk1"/>
                </a:solidFill>
                <a:latin typeface="Trebuchet MS"/>
                <a:ea typeface="Trebuchet MS"/>
                <a:cs typeface="Trebuchet MS"/>
                <a:sym typeface="Trebuchet MS"/>
              </a:rPr>
              <a:t>Francia</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p:txBody>
      </p:sp>
      <p:sp>
        <p:nvSpPr>
          <p:cNvPr id="231" name="Google Shape;231;p41"/>
          <p:cNvSpPr/>
          <p:nvPr/>
        </p:nvSpPr>
        <p:spPr>
          <a:xfrm>
            <a:off x="3300604" y="2382589"/>
            <a:ext cx="5843400" cy="2760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2"/>
          <p:cNvSpPr txBox="1"/>
          <p:nvPr/>
        </p:nvSpPr>
        <p:spPr>
          <a:xfrm>
            <a:off x="186324" y="213325"/>
            <a:ext cx="8586900" cy="4421100"/>
          </a:xfrm>
          <a:prstGeom prst="rect">
            <a:avLst/>
          </a:prstGeom>
          <a:noFill/>
          <a:ln>
            <a:noFill/>
          </a:ln>
        </p:spPr>
        <p:txBody>
          <a:bodyPr anchorCtr="0" anchor="t" bIns="0" lIns="0" spcFirstLastPara="1" rIns="0" wrap="square" tIns="12700">
            <a:noAutofit/>
          </a:bodyPr>
          <a:lstStyle/>
          <a:p>
            <a:pPr indent="179999" lvl="0" marL="0" marR="534670" rtl="0" algn="just">
              <a:lnSpc>
                <a:spcPct val="100000"/>
              </a:lnSpc>
              <a:spcBef>
                <a:spcPts val="0"/>
              </a:spcBef>
              <a:spcAft>
                <a:spcPts val="0"/>
              </a:spcAft>
              <a:buNone/>
            </a:pPr>
            <a:r>
              <a:rPr b="1" lang="gl" sz="2200">
                <a:solidFill>
                  <a:schemeClr val="dk1"/>
                </a:solidFill>
                <a:latin typeface="Trebuchet MS"/>
                <a:ea typeface="Trebuchet MS"/>
                <a:cs typeface="Trebuchet MS"/>
                <a:sym typeface="Trebuchet MS"/>
              </a:rPr>
              <a:t>No exterior</a:t>
            </a:r>
            <a:r>
              <a:rPr lang="gl" sz="2200">
                <a:solidFill>
                  <a:schemeClr val="dk1"/>
                </a:solidFill>
                <a:latin typeface="Trebuchet MS"/>
                <a:ea typeface="Trebuchet MS"/>
                <a:cs typeface="Trebuchet MS"/>
                <a:sym typeface="Trebuchet MS"/>
              </a:rPr>
              <a:t>, Napoleón quixo estender os </a:t>
            </a:r>
            <a:r>
              <a:rPr lang="gl" sz="2200">
                <a:solidFill>
                  <a:schemeClr val="dk1"/>
                </a:solidFill>
                <a:latin typeface="Trebuchet MS"/>
                <a:ea typeface="Trebuchet MS"/>
                <a:cs typeface="Trebuchet MS"/>
                <a:sym typeface="Trebuchet MS"/>
              </a:rPr>
              <a:t>ideais</a:t>
            </a:r>
            <a:r>
              <a:rPr lang="gl" sz="2200">
                <a:solidFill>
                  <a:schemeClr val="dk1"/>
                </a:solidFill>
                <a:latin typeface="Trebuchet MS"/>
                <a:ea typeface="Trebuchet MS"/>
                <a:cs typeface="Trebuchet MS"/>
                <a:sym typeface="Trebuchet MS"/>
              </a:rPr>
              <a:t> da  Revolución, creando un gran imperio europeo con  centro en Francia.</a:t>
            </a:r>
            <a:endParaRPr sz="2200">
              <a:solidFill>
                <a:schemeClr val="dk1"/>
              </a:solidFill>
              <a:latin typeface="Trebuchet MS"/>
              <a:ea typeface="Trebuchet MS"/>
              <a:cs typeface="Trebuchet MS"/>
              <a:sym typeface="Trebuchet MS"/>
            </a:endParaRPr>
          </a:p>
          <a:p>
            <a:pPr indent="179999" lvl="0" marL="0" marR="1558290"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Entrou en </a:t>
            </a:r>
            <a:r>
              <a:rPr b="1" lang="gl" sz="2200">
                <a:solidFill>
                  <a:schemeClr val="dk1"/>
                </a:solidFill>
                <a:latin typeface="Trebuchet MS"/>
                <a:ea typeface="Trebuchet MS"/>
                <a:cs typeface="Trebuchet MS"/>
                <a:sym typeface="Trebuchet MS"/>
              </a:rPr>
              <a:t>guerra </a:t>
            </a:r>
            <a:r>
              <a:rPr lang="gl" sz="2200">
                <a:solidFill>
                  <a:schemeClr val="dk1"/>
                </a:solidFill>
                <a:latin typeface="Trebuchet MS"/>
                <a:ea typeface="Trebuchet MS"/>
                <a:cs typeface="Trebuchet MS"/>
                <a:sym typeface="Trebuchet MS"/>
              </a:rPr>
              <a:t>cunha coalición de países europeos (Reino Unido, Austria, Rusia..).</a:t>
            </a:r>
            <a:endParaRPr sz="2200">
              <a:solidFill>
                <a:schemeClr val="dk1"/>
              </a:solidFill>
              <a:latin typeface="Trebuchet MS"/>
              <a:ea typeface="Trebuchet MS"/>
              <a:cs typeface="Trebuchet MS"/>
              <a:sym typeface="Trebuchet MS"/>
            </a:endParaRPr>
          </a:p>
          <a:p>
            <a:pPr indent="179999" lvl="0" marL="0" marR="941705" rtl="0" algn="just">
              <a:lnSpc>
                <a:spcPct val="100000"/>
              </a:lnSpc>
              <a:spcBef>
                <a:spcPts val="605"/>
              </a:spcBef>
              <a:spcAft>
                <a:spcPts val="0"/>
              </a:spcAft>
              <a:buNone/>
            </a:pPr>
            <a:r>
              <a:rPr lang="gl" sz="2200">
                <a:solidFill>
                  <a:schemeClr val="dk1"/>
                </a:solidFill>
                <a:latin typeface="Trebuchet MS"/>
                <a:ea typeface="Trebuchet MS"/>
                <a:cs typeface="Trebuchet MS"/>
                <a:sym typeface="Trebuchet MS"/>
              </a:rPr>
              <a:t>Aínda</a:t>
            </a:r>
            <a:r>
              <a:rPr lang="gl" sz="2200">
                <a:solidFill>
                  <a:schemeClr val="dk1"/>
                </a:solidFill>
                <a:latin typeface="Trebuchet MS"/>
                <a:ea typeface="Trebuchet MS"/>
                <a:cs typeface="Trebuchet MS"/>
                <a:sym typeface="Trebuchet MS"/>
              </a:rPr>
              <a:t> que foi derrotado polos británicos en </a:t>
            </a:r>
            <a:r>
              <a:rPr b="1" lang="gl" sz="2200">
                <a:solidFill>
                  <a:schemeClr val="dk1"/>
                </a:solidFill>
                <a:latin typeface="Trebuchet MS"/>
                <a:ea typeface="Trebuchet MS"/>
                <a:cs typeface="Trebuchet MS"/>
                <a:sym typeface="Trebuchet MS"/>
              </a:rPr>
              <a:t>Trafalgar</a:t>
            </a:r>
            <a:r>
              <a:rPr lang="gl" sz="2200">
                <a:solidFill>
                  <a:schemeClr val="dk1"/>
                </a:solidFill>
                <a:latin typeface="Trebuchet MS"/>
                <a:ea typeface="Trebuchet MS"/>
                <a:cs typeface="Trebuchet MS"/>
                <a:sym typeface="Trebuchet MS"/>
              </a:rPr>
              <a:t>(1805), en poucos anos impuxo a a súa  hexemonía no continente.</a:t>
            </a:r>
            <a:endParaRPr sz="2200">
              <a:solidFill>
                <a:schemeClr val="dk1"/>
              </a:solidFill>
              <a:latin typeface="Trebuchet MS"/>
              <a:ea typeface="Trebuchet MS"/>
              <a:cs typeface="Trebuchet MS"/>
              <a:sym typeface="Trebuchet MS"/>
            </a:endParaRPr>
          </a:p>
          <a:p>
            <a:pPr indent="179999" lvl="0" marL="0" marR="470533" rtl="0" algn="just">
              <a:lnSpc>
                <a:spcPct val="100000"/>
              </a:lnSpc>
              <a:spcBef>
                <a:spcPts val="600"/>
              </a:spcBef>
              <a:spcAft>
                <a:spcPts val="0"/>
              </a:spcAft>
              <a:buNone/>
            </a:pPr>
            <a:r>
              <a:rPr lang="gl" sz="2200">
                <a:solidFill>
                  <a:schemeClr val="dk1"/>
                </a:solidFill>
                <a:latin typeface="Trebuchet MS"/>
                <a:ea typeface="Trebuchet MS"/>
                <a:cs typeface="Trebuchet MS"/>
                <a:sym typeface="Trebuchet MS"/>
              </a:rPr>
              <a:t>Estableceu un </a:t>
            </a:r>
            <a:r>
              <a:rPr b="1" lang="gl" sz="2200">
                <a:solidFill>
                  <a:schemeClr val="dk1"/>
                </a:solidFill>
                <a:latin typeface="Trebuchet MS"/>
                <a:ea typeface="Trebuchet MS"/>
                <a:cs typeface="Trebuchet MS"/>
                <a:sym typeface="Trebuchet MS"/>
              </a:rPr>
              <a:t>bloqueo continental </a:t>
            </a:r>
            <a:r>
              <a:rPr lang="gl" sz="2200">
                <a:solidFill>
                  <a:schemeClr val="dk1"/>
                </a:solidFill>
                <a:latin typeface="Trebuchet MS"/>
                <a:ea typeface="Trebuchet MS"/>
                <a:cs typeface="Trebuchet MS"/>
                <a:sym typeface="Trebuchet MS"/>
              </a:rPr>
              <a:t>que impedía o  comercio británico con Europa.</a:t>
            </a:r>
            <a:endParaRPr sz="2200">
              <a:solidFill>
                <a:schemeClr val="dk1"/>
              </a:solidFill>
              <a:latin typeface="Trebuchet MS"/>
              <a:ea typeface="Trebuchet MS"/>
              <a:cs typeface="Trebuchet MS"/>
              <a:sym typeface="Trebuchet MS"/>
            </a:endParaRPr>
          </a:p>
          <a:p>
            <a:pPr indent="179999" lvl="0" marL="0" marR="0" rtl="0" algn="l">
              <a:lnSpc>
                <a:spcPct val="100000"/>
              </a:lnSpc>
              <a:spcBef>
                <a:spcPts val="600"/>
              </a:spcBef>
              <a:spcAft>
                <a:spcPts val="0"/>
              </a:spcAft>
              <a:buNone/>
            </a:pPr>
            <a:r>
              <a:rPr lang="gl" sz="2200">
                <a:solidFill>
                  <a:schemeClr val="dk1"/>
                </a:solidFill>
                <a:latin typeface="Trebuchet MS"/>
                <a:ea typeface="Trebuchet MS"/>
                <a:cs typeface="Trebuchet MS"/>
                <a:sym typeface="Trebuchet MS"/>
              </a:rPr>
              <a:t>A negativa de Portugal fixo que Napoleón quixera invadila pasando por España.	</a:t>
            </a:r>
            <a:r>
              <a:rPr b="1" lang="gl" sz="2200">
                <a:solidFill>
                  <a:schemeClr val="dk1"/>
                </a:solidFill>
                <a:latin typeface="Trebuchet MS"/>
                <a:ea typeface="Trebuchet MS"/>
                <a:cs typeface="Trebuchet MS"/>
                <a:sym typeface="Trebuchet MS"/>
              </a:rPr>
              <a:t>Procedeu á invasión de  España	 e de Rusia</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a:p>
            <a:pPr indent="179999" lvl="0" marL="0" marR="0" rtl="0" algn="l">
              <a:lnSpc>
                <a:spcPct val="100000"/>
              </a:lnSpc>
              <a:spcBef>
                <a:spcPts val="605"/>
              </a:spcBef>
              <a:spcAft>
                <a:spcPts val="0"/>
              </a:spcAft>
              <a:buNone/>
            </a:pPr>
            <a:r>
              <a:rPr lang="gl" sz="2200">
                <a:solidFill>
                  <a:schemeClr val="dk1"/>
                </a:solidFill>
                <a:latin typeface="Trebuchet MS"/>
                <a:ea typeface="Trebuchet MS"/>
                <a:cs typeface="Trebuchet MS"/>
                <a:sym typeface="Trebuchet MS"/>
              </a:rPr>
              <a:t>En 1807 o Imperio napoleónico atopábase no seu apoxeo, estendíase de Alemaña a Italia.</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3"/>
          <p:cNvSpPr/>
          <p:nvPr/>
        </p:nvSpPr>
        <p:spPr>
          <a:xfrm>
            <a:off x="315179" y="1164185"/>
            <a:ext cx="7641300" cy="3707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43"/>
          <p:cNvSpPr txBox="1"/>
          <p:nvPr>
            <p:ph type="title"/>
          </p:nvPr>
        </p:nvSpPr>
        <p:spPr>
          <a:xfrm>
            <a:off x="652675" y="114875"/>
            <a:ext cx="6959700" cy="911400"/>
          </a:xfrm>
          <a:prstGeom prst="rect">
            <a:avLst/>
          </a:prstGeom>
          <a:noFill/>
          <a:ln>
            <a:noFill/>
          </a:ln>
        </p:spPr>
        <p:txBody>
          <a:bodyPr anchorCtr="0" anchor="t" bIns="0" lIns="0" spcFirstLastPara="1" rIns="0" wrap="square" tIns="12700">
            <a:noAutofit/>
          </a:bodyPr>
          <a:lstStyle/>
          <a:p>
            <a:pPr indent="-274320" lvl="0" marL="287020" marR="5080" rtl="0" algn="l">
              <a:lnSpc>
                <a:spcPct val="100000"/>
              </a:lnSpc>
              <a:spcBef>
                <a:spcPts val="0"/>
              </a:spcBef>
              <a:spcAft>
                <a:spcPts val="0"/>
              </a:spcAft>
              <a:buNone/>
            </a:pPr>
            <a:r>
              <a:rPr lang="gl" sz="1900">
                <a:solidFill>
                  <a:srgbClr val="B03E9A"/>
                </a:solidFill>
                <a:latin typeface="Arial"/>
                <a:ea typeface="Arial"/>
                <a:cs typeface="Arial"/>
                <a:sym typeface="Arial"/>
              </a:rPr>
              <a:t> </a:t>
            </a:r>
            <a:r>
              <a:rPr b="1" lang="gl" sz="2200">
                <a:latin typeface="Trebuchet MS"/>
                <a:ea typeface="Trebuchet MS"/>
                <a:cs typeface="Trebuchet MS"/>
                <a:sym typeface="Trebuchet MS"/>
              </a:rPr>
              <a:t>Reorganizou o mapa europeo </a:t>
            </a:r>
            <a:r>
              <a:rPr lang="gl" sz="2200"/>
              <a:t>colocando a membros da súa familia á fronte de reinos veciños.</a:t>
            </a:r>
            <a:endParaRPr sz="2200">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4"/>
          <p:cNvSpPr/>
          <p:nvPr/>
        </p:nvSpPr>
        <p:spPr>
          <a:xfrm>
            <a:off x="1475613" y="141512"/>
            <a:ext cx="4839000" cy="4320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p:nvPr/>
        </p:nvSpPr>
        <p:spPr>
          <a:xfrm>
            <a:off x="737615" y="0"/>
            <a:ext cx="7794600" cy="5143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5"/>
          <p:cNvSpPr txBox="1"/>
          <p:nvPr/>
        </p:nvSpPr>
        <p:spPr>
          <a:xfrm>
            <a:off x="258276" y="182449"/>
            <a:ext cx="8243100" cy="4512900"/>
          </a:xfrm>
          <a:prstGeom prst="rect">
            <a:avLst/>
          </a:prstGeom>
          <a:noFill/>
          <a:ln>
            <a:noFill/>
          </a:ln>
        </p:spPr>
        <p:txBody>
          <a:bodyPr anchorCtr="0" anchor="t" bIns="0" lIns="0" spcFirstLastPara="1" rIns="0" wrap="square" tIns="57775">
            <a:noAutofit/>
          </a:bodyPr>
          <a:lstStyle/>
          <a:p>
            <a:pPr indent="179999" lvl="0" marL="0" marR="102870" rtl="0" algn="just">
              <a:lnSpc>
                <a:spcPct val="108076"/>
              </a:lnSpc>
              <a:spcBef>
                <a:spcPts val="0"/>
              </a:spcBef>
              <a:spcAft>
                <a:spcPts val="0"/>
              </a:spcAft>
              <a:buNone/>
            </a:pPr>
            <a:r>
              <a:rPr lang="gl" sz="2200">
                <a:solidFill>
                  <a:schemeClr val="dk1"/>
                </a:solidFill>
                <a:latin typeface="Trebuchet MS"/>
                <a:ea typeface="Trebuchet MS"/>
                <a:cs typeface="Trebuchet MS"/>
                <a:sym typeface="Trebuchet MS"/>
              </a:rPr>
              <a:t> </a:t>
            </a:r>
            <a:r>
              <a:rPr lang="gl" sz="2200">
                <a:solidFill>
                  <a:schemeClr val="dk1"/>
                </a:solidFill>
                <a:latin typeface="Trebuchet MS"/>
                <a:ea typeface="Trebuchet MS"/>
                <a:cs typeface="Trebuchet MS"/>
                <a:sym typeface="Trebuchet MS"/>
              </a:rPr>
              <a:t>Pero a	resistencia antifrancesa nestes territorios e as derrotas militares (España 1808 e Rusia 1812) 	obrigárono a abdicar </a:t>
            </a:r>
            <a:r>
              <a:rPr b="1" lang="gl" sz="2200">
                <a:solidFill>
                  <a:schemeClr val="dk1"/>
                </a:solidFill>
                <a:latin typeface="Trebuchet MS"/>
                <a:ea typeface="Trebuchet MS"/>
                <a:cs typeface="Trebuchet MS"/>
                <a:sym typeface="Trebuchet MS"/>
              </a:rPr>
              <a:t>en 1814 e exiliouse na illa de Elba.</a:t>
            </a:r>
            <a:endParaRPr sz="2200">
              <a:solidFill>
                <a:schemeClr val="dk1"/>
              </a:solidFill>
              <a:latin typeface="Trebuchet MS"/>
              <a:ea typeface="Trebuchet MS"/>
              <a:cs typeface="Trebuchet MS"/>
              <a:sym typeface="Trebuchet MS"/>
            </a:endParaRPr>
          </a:p>
          <a:p>
            <a:pPr indent="179999" lvl="0" marL="0" marR="5080" rtl="0" algn="just">
              <a:lnSpc>
                <a:spcPct val="90000"/>
              </a:lnSpc>
              <a:spcBef>
                <a:spcPts val="555"/>
              </a:spcBef>
              <a:spcAft>
                <a:spcPts val="0"/>
              </a:spcAft>
              <a:buNone/>
            </a:pPr>
            <a:r>
              <a:rPr lang="gl" sz="2200">
                <a:solidFill>
                  <a:schemeClr val="dk1"/>
                </a:solidFill>
                <a:latin typeface="Trebuchet MS"/>
                <a:ea typeface="Trebuchet MS"/>
                <a:cs typeface="Trebuchet MS"/>
                <a:sym typeface="Trebuchet MS"/>
              </a:rPr>
              <a:t>Intentou restaurar o seu poder durante cen días, pero foi derrotado definitivamente na  batalla de </a:t>
            </a:r>
            <a:r>
              <a:rPr b="1" lang="gl" sz="2200">
                <a:solidFill>
                  <a:schemeClr val="dk1"/>
                </a:solidFill>
                <a:latin typeface="Trebuchet MS"/>
                <a:ea typeface="Trebuchet MS"/>
                <a:cs typeface="Trebuchet MS"/>
                <a:sym typeface="Trebuchet MS"/>
              </a:rPr>
              <a:t>Waterloo no 1815</a:t>
            </a:r>
            <a:r>
              <a:rPr lang="gl" sz="2200">
                <a:solidFill>
                  <a:schemeClr val="dk1"/>
                </a:solidFill>
                <a:latin typeface="Trebuchet MS"/>
                <a:ea typeface="Trebuchet MS"/>
                <a:cs typeface="Trebuchet MS"/>
                <a:sym typeface="Trebuchet MS"/>
              </a:rPr>
              <a:t>, momento en que foi </a:t>
            </a:r>
            <a:r>
              <a:rPr b="1" lang="gl" sz="2200">
                <a:solidFill>
                  <a:schemeClr val="dk1"/>
                </a:solidFill>
                <a:latin typeface="Trebuchet MS"/>
                <a:ea typeface="Trebuchet MS"/>
                <a:cs typeface="Trebuchet MS"/>
                <a:sym typeface="Trebuchet MS"/>
              </a:rPr>
              <a:t>desterrado á illa de Santa Helena </a:t>
            </a:r>
            <a:r>
              <a:rPr lang="gl" sz="2200">
                <a:solidFill>
                  <a:schemeClr val="dk1"/>
                </a:solidFill>
                <a:latin typeface="Trebuchet MS"/>
                <a:ea typeface="Trebuchet MS"/>
                <a:cs typeface="Trebuchet MS"/>
                <a:sym typeface="Trebuchet MS"/>
              </a:rPr>
              <a:t>onde  morreu.</a:t>
            </a:r>
            <a:endParaRPr sz="2200">
              <a:solidFill>
                <a:schemeClr val="dk1"/>
              </a:solidFill>
              <a:latin typeface="Trebuchet MS"/>
              <a:ea typeface="Trebuchet MS"/>
              <a:cs typeface="Trebuchet MS"/>
              <a:sym typeface="Trebuchet MS"/>
            </a:endParaRPr>
          </a:p>
          <a:p>
            <a:pPr indent="179999" lvl="0" marL="0" marR="0" rtl="0" algn="just">
              <a:lnSpc>
                <a:spcPct val="100000"/>
              </a:lnSpc>
              <a:spcBef>
                <a:spcPts val="40"/>
              </a:spcBef>
              <a:spcAft>
                <a:spcPts val="0"/>
              </a:spcAft>
              <a:buNone/>
            </a:pPr>
            <a:r>
              <a:t/>
            </a:r>
            <a:endParaRPr sz="2200">
              <a:solidFill>
                <a:schemeClr val="dk1"/>
              </a:solidFill>
              <a:latin typeface="Times New Roman"/>
              <a:ea typeface="Times New Roman"/>
              <a:cs typeface="Times New Roman"/>
              <a:sym typeface="Times New Roman"/>
            </a:endParaRPr>
          </a:p>
          <a:p>
            <a:pPr indent="179999" lvl="0" marL="0" marR="340360" rtl="0" algn="just">
              <a:lnSpc>
                <a:spcPct val="90000"/>
              </a:lnSpc>
              <a:spcBef>
                <a:spcPts val="5"/>
              </a:spcBef>
              <a:spcAft>
                <a:spcPts val="0"/>
              </a:spcAft>
              <a:buNone/>
            </a:pPr>
            <a:r>
              <a:rPr b="1" lang="gl" sz="2200">
                <a:solidFill>
                  <a:schemeClr val="dk1"/>
                </a:solidFill>
                <a:latin typeface="Trebuchet MS"/>
                <a:ea typeface="Trebuchet MS"/>
                <a:cs typeface="Trebuchet MS"/>
                <a:sym typeface="Trebuchet MS"/>
              </a:rPr>
              <a:t>Instaurouse novamente a monarquía dos Borbóns </a:t>
            </a:r>
            <a:r>
              <a:rPr lang="gl" sz="2200">
                <a:solidFill>
                  <a:schemeClr val="dk1"/>
                </a:solidFill>
                <a:latin typeface="Trebuchet MS"/>
                <a:ea typeface="Trebuchet MS"/>
                <a:cs typeface="Trebuchet MS"/>
                <a:sym typeface="Trebuchet MS"/>
              </a:rPr>
              <a:t>en Francia, pero as ideas da Ilustración e da Revolución consolidáronse en  Francia e posteriormente en toda Europa.</a:t>
            </a:r>
            <a:endParaRPr sz="2200">
              <a:solidFill>
                <a:schemeClr val="dk1"/>
              </a:solidFill>
              <a:latin typeface="Trebuchet MS"/>
              <a:ea typeface="Trebuchet MS"/>
              <a:cs typeface="Trebuchet MS"/>
              <a:sym typeface="Trebuchet MS"/>
            </a:endParaRPr>
          </a:p>
          <a:p>
            <a:pPr indent="179999" lvl="0" marL="0" marR="0" rtl="0" algn="just">
              <a:lnSpc>
                <a:spcPct val="100000"/>
              </a:lnSpc>
              <a:spcBef>
                <a:spcPts val="285"/>
              </a:spcBef>
              <a:spcAft>
                <a:spcPts val="0"/>
              </a:spcAft>
              <a:buNone/>
            </a:pPr>
            <a:r>
              <a:rPr lang="gl" sz="2200">
                <a:solidFill>
                  <a:schemeClr val="dk1"/>
                </a:solidFill>
                <a:latin typeface="Trebuchet MS"/>
                <a:ea typeface="Trebuchet MS"/>
                <a:cs typeface="Trebuchet MS"/>
                <a:sym typeface="Trebuchet MS"/>
              </a:rPr>
              <a:t>O Antigo Réxime desaparecera.</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nvSpPr>
        <p:spPr>
          <a:xfrm>
            <a:off x="75475" y="0"/>
            <a:ext cx="8889000" cy="4683300"/>
          </a:xfrm>
          <a:prstGeom prst="rect">
            <a:avLst/>
          </a:prstGeom>
          <a:noFill/>
          <a:ln>
            <a:noFill/>
          </a:ln>
        </p:spPr>
        <p:txBody>
          <a:bodyPr anchorCtr="0" anchor="t" bIns="0" lIns="0" spcFirstLastPara="1" rIns="0" wrap="square" tIns="12700">
            <a:noAutofit/>
          </a:bodyPr>
          <a:lstStyle/>
          <a:p>
            <a:pPr indent="-274320" lvl="0" marL="287020" marR="0" rtl="0" algn="just">
              <a:lnSpc>
                <a:spcPct val="100000"/>
              </a:lnSpc>
              <a:spcBef>
                <a:spcPts val="0"/>
              </a:spcBef>
              <a:spcAft>
                <a:spcPts val="0"/>
              </a:spcAft>
              <a:buClr>
                <a:srgbClr val="B03E9A"/>
              </a:buClr>
              <a:buSzPts val="1750"/>
              <a:buFont typeface="Arial"/>
              <a:buChar char=""/>
            </a:pPr>
            <a:r>
              <a:rPr b="1" lang="gl" sz="2400">
                <a:solidFill>
                  <a:schemeClr val="dk1"/>
                </a:solidFill>
                <a:latin typeface="Trebuchet MS"/>
                <a:ea typeface="Trebuchet MS"/>
                <a:cs typeface="Trebuchet MS"/>
                <a:sym typeface="Trebuchet MS"/>
              </a:rPr>
              <a:t>As orixes da Revolución</a:t>
            </a:r>
            <a:endParaRPr b="1" sz="2400">
              <a:solidFill>
                <a:schemeClr val="dk1"/>
              </a:solidFill>
              <a:latin typeface="Trebuchet MS"/>
              <a:ea typeface="Trebuchet MS"/>
              <a:cs typeface="Trebuchet MS"/>
              <a:sym typeface="Trebuchet MS"/>
            </a:endParaRPr>
          </a:p>
          <a:p>
            <a:pPr indent="-302896" lvl="0" marL="287020" marR="5080" rtl="0" algn="just">
              <a:lnSpc>
                <a:spcPct val="100000"/>
              </a:lnSpc>
              <a:spcBef>
                <a:spcPts val="0"/>
              </a:spcBef>
              <a:spcAft>
                <a:spcPts val="0"/>
              </a:spcAft>
              <a:buClr>
                <a:srgbClr val="B03E9A"/>
              </a:buClr>
              <a:buSzPts val="2200"/>
              <a:buFont typeface="Arial"/>
              <a:buChar char=""/>
            </a:pPr>
            <a:r>
              <a:rPr b="1" lang="gl" sz="2200">
                <a:solidFill>
                  <a:schemeClr val="dk1"/>
                </a:solidFill>
                <a:latin typeface="Trebuchet MS"/>
                <a:ea typeface="Trebuchet MS"/>
                <a:cs typeface="Trebuchet MS"/>
                <a:sym typeface="Trebuchet MS"/>
              </a:rPr>
              <a:t>Descontento social:</a:t>
            </a:r>
            <a:r>
              <a:rPr lang="gl" sz="2200">
                <a:solidFill>
                  <a:schemeClr val="dk1"/>
                </a:solidFill>
                <a:latin typeface="Trebuchet MS"/>
                <a:ea typeface="Trebuchet MS"/>
                <a:cs typeface="Trebuchet MS"/>
                <a:sym typeface="Trebuchet MS"/>
              </a:rPr>
              <a:t> a burguesía quería  acceder ao poder  político e os campesiños apenas podían sobrevivir polos numerosos impostos.</a:t>
            </a:r>
            <a:endParaRPr sz="2200">
              <a:solidFill>
                <a:schemeClr val="dk1"/>
              </a:solidFill>
              <a:latin typeface="Trebuchet MS"/>
              <a:ea typeface="Trebuchet MS"/>
              <a:cs typeface="Trebuchet MS"/>
              <a:sym typeface="Trebuchet MS"/>
            </a:endParaRPr>
          </a:p>
          <a:p>
            <a:pPr indent="-302896" lvl="0" marL="287020" marR="5080" rtl="0" algn="just">
              <a:lnSpc>
                <a:spcPct val="100000"/>
              </a:lnSpc>
              <a:spcBef>
                <a:spcPts val="0"/>
              </a:spcBef>
              <a:spcAft>
                <a:spcPts val="0"/>
              </a:spcAft>
              <a:buClr>
                <a:srgbClr val="B03E9A"/>
              </a:buClr>
              <a:buSzPts val="2200"/>
              <a:buFont typeface="Arial"/>
              <a:buChar char=""/>
            </a:pPr>
            <a:r>
              <a:rPr b="1" lang="gl" sz="2200">
                <a:solidFill>
                  <a:schemeClr val="dk1"/>
                </a:solidFill>
                <a:latin typeface="Trebuchet MS"/>
                <a:ea typeface="Trebuchet MS"/>
                <a:cs typeface="Trebuchet MS"/>
                <a:sym typeface="Trebuchet MS"/>
              </a:rPr>
              <a:t>Crise económica</a:t>
            </a:r>
            <a:r>
              <a:rPr lang="gl" sz="2200">
                <a:solidFill>
                  <a:schemeClr val="dk1"/>
                </a:solidFill>
                <a:latin typeface="Trebuchet MS"/>
                <a:ea typeface="Trebuchet MS"/>
                <a:cs typeface="Trebuchet MS"/>
                <a:sym typeface="Trebuchet MS"/>
              </a:rPr>
              <a:t>: malas colleitas, escaseza de produtos e  subida de prezos (o prezo do pan era inalcanzable para os  campesiños, o que provocou frecuentes motíns)</a:t>
            </a:r>
            <a:endParaRPr sz="2200">
              <a:solidFill>
                <a:schemeClr val="dk1"/>
              </a:solidFill>
              <a:latin typeface="Trebuchet MS"/>
              <a:ea typeface="Trebuchet MS"/>
              <a:cs typeface="Trebuchet MS"/>
              <a:sym typeface="Trebuchet MS"/>
            </a:endParaRPr>
          </a:p>
          <a:p>
            <a:pPr indent="-302896" lvl="0" marL="287020" marR="137160" rtl="0" algn="just">
              <a:lnSpc>
                <a:spcPct val="100000"/>
              </a:lnSpc>
              <a:spcBef>
                <a:spcPts val="0"/>
              </a:spcBef>
              <a:spcAft>
                <a:spcPts val="0"/>
              </a:spcAft>
              <a:buClr>
                <a:srgbClr val="B03E9A"/>
              </a:buClr>
              <a:buSzPts val="2200"/>
              <a:buFont typeface="Arial"/>
              <a:buChar char=""/>
            </a:pPr>
            <a:r>
              <a:rPr b="1" lang="gl" sz="2200">
                <a:solidFill>
                  <a:schemeClr val="dk1"/>
                </a:solidFill>
                <a:latin typeface="Trebuchet MS"/>
                <a:ea typeface="Trebuchet MS"/>
                <a:cs typeface="Trebuchet MS"/>
                <a:sym typeface="Trebuchet MS"/>
              </a:rPr>
              <a:t>Crise da Facenda Real</a:t>
            </a:r>
            <a:r>
              <a:rPr lang="gl" sz="2200">
                <a:solidFill>
                  <a:schemeClr val="dk1"/>
                </a:solidFill>
                <a:latin typeface="Trebuchet MS"/>
                <a:ea typeface="Trebuchet MS"/>
                <a:cs typeface="Trebuchet MS"/>
                <a:sym typeface="Trebuchet MS"/>
              </a:rPr>
              <a:t>:	</a:t>
            </a:r>
            <a:r>
              <a:rPr lang="gl" sz="2200">
                <a:solidFill>
                  <a:schemeClr val="dk1"/>
                </a:solidFill>
                <a:latin typeface="Trebuchet MS"/>
                <a:ea typeface="Trebuchet MS"/>
                <a:cs typeface="Trebuchet MS"/>
                <a:sym typeface="Trebuchet MS"/>
              </a:rPr>
              <a:t>e</a:t>
            </a:r>
            <a:r>
              <a:rPr lang="gl" sz="2200">
                <a:solidFill>
                  <a:schemeClr val="dk1"/>
                </a:solidFill>
                <a:latin typeface="Trebuchet MS"/>
                <a:ea typeface="Trebuchet MS"/>
                <a:cs typeface="Trebuchet MS"/>
                <a:sym typeface="Trebuchet MS"/>
              </a:rPr>
              <a:t>ndebedamento do Estado, con  elevados gastos en guerras (independencia de EEUU) os  luxos da corte e sobre todo os privilexiados que non pagaban  impostos. Os ministros de finanzas tentan que a nobreza e  o clero paguen impostos.</a:t>
            </a:r>
            <a:endParaRPr sz="2200">
              <a:solidFill>
                <a:schemeClr val="dk1"/>
              </a:solidFill>
              <a:latin typeface="Trebuchet MS"/>
              <a:ea typeface="Trebuchet MS"/>
              <a:cs typeface="Trebuchet MS"/>
              <a:sym typeface="Trebuchet MS"/>
            </a:endParaRPr>
          </a:p>
          <a:p>
            <a:pPr indent="0" lvl="0" marL="285750" marR="130175" rtl="0" algn="just">
              <a:spcBef>
                <a:spcPts val="0"/>
              </a:spcBef>
              <a:spcAft>
                <a:spcPts val="0"/>
              </a:spcAft>
              <a:buNone/>
            </a:pPr>
            <a:r>
              <a:rPr b="1" lang="gl" sz="2200">
                <a:solidFill>
                  <a:schemeClr val="dk1"/>
                </a:solidFill>
                <a:latin typeface="Trebuchet MS"/>
                <a:ea typeface="Trebuchet MS"/>
                <a:cs typeface="Trebuchet MS"/>
                <a:sym typeface="Trebuchet MS"/>
              </a:rPr>
              <a:t>Ideas da Ilustración</a:t>
            </a:r>
            <a:r>
              <a:rPr lang="gl" sz="2200">
                <a:solidFill>
                  <a:schemeClr val="dk1"/>
                </a:solidFill>
                <a:latin typeface="Trebuchet MS"/>
                <a:ea typeface="Trebuchet MS"/>
                <a:cs typeface="Trebuchet MS"/>
                <a:sym typeface="Trebuchet MS"/>
              </a:rPr>
              <a:t>: Luis XVI perdeu apoios entre os non privilexiados pola lentitude das reformas, e entre os privilexiados polo contrario.</a:t>
            </a:r>
            <a:endParaRPr sz="2200">
              <a:solidFill>
                <a:schemeClr val="dk1"/>
              </a:solidFill>
              <a:latin typeface="Trebuchet MS"/>
              <a:ea typeface="Trebuchet MS"/>
              <a:cs typeface="Trebuchet MS"/>
              <a:sym typeface="Trebuchet MS"/>
            </a:endParaRPr>
          </a:p>
          <a:p>
            <a:pPr indent="-302896" lvl="0" marL="287020" marR="293370" rtl="0" algn="just">
              <a:lnSpc>
                <a:spcPct val="100000"/>
              </a:lnSpc>
              <a:spcBef>
                <a:spcPts val="0"/>
              </a:spcBef>
              <a:spcAft>
                <a:spcPts val="0"/>
              </a:spcAft>
              <a:buClr>
                <a:schemeClr val="dk1"/>
              </a:buClr>
              <a:buSzPts val="2200"/>
              <a:buFont typeface="Trebuchet MS"/>
              <a:buChar char=""/>
            </a:pPr>
            <a:r>
              <a:t/>
            </a:r>
            <a:endParaRPr sz="2200">
              <a:solidFill>
                <a:schemeClr val="dk1"/>
              </a:solidFill>
              <a:latin typeface="Trebuchet MS"/>
              <a:ea typeface="Trebuchet MS"/>
              <a:cs typeface="Trebuchet MS"/>
              <a:sym typeface="Trebuchet MS"/>
            </a:endParaRPr>
          </a:p>
          <a:p>
            <a:pPr indent="0" lvl="0" marL="0" marR="0" rtl="0" algn="l">
              <a:lnSpc>
                <a:spcPct val="100000"/>
              </a:lnSpc>
              <a:spcBef>
                <a:spcPts val="10"/>
              </a:spcBef>
              <a:spcAft>
                <a:spcPts val="0"/>
              </a:spcAft>
              <a:buClr>
                <a:srgbClr val="B03E9A"/>
              </a:buClr>
              <a:buSzPts val="2500"/>
              <a:buFont typeface="Arial"/>
              <a:buNone/>
            </a:pPr>
            <a:r>
              <a:t/>
            </a:r>
            <a:endParaRPr sz="2200">
              <a:solidFill>
                <a:schemeClr val="dk1"/>
              </a:solidFill>
              <a:latin typeface="Times New Roman"/>
              <a:ea typeface="Times New Roman"/>
              <a:cs typeface="Times New Roman"/>
              <a:sym typeface="Times New Roman"/>
            </a:endParaRPr>
          </a:p>
          <a:p>
            <a:pPr indent="-302896" lvl="0" marL="287020" marR="130175" rtl="0" algn="just">
              <a:lnSpc>
                <a:spcPct val="100000"/>
              </a:lnSpc>
              <a:spcBef>
                <a:spcPts val="0"/>
              </a:spcBef>
              <a:spcAft>
                <a:spcPts val="0"/>
              </a:spcAft>
              <a:buClr>
                <a:srgbClr val="B03E9A"/>
              </a:buClr>
              <a:buSzPts val="2200"/>
              <a:buFont typeface="Arial"/>
              <a:buChar char=""/>
            </a:pPr>
            <a:r>
              <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p:nvPr/>
        </p:nvSpPr>
        <p:spPr>
          <a:xfrm>
            <a:off x="179514" y="56843"/>
            <a:ext cx="8665500" cy="5086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p:nvPr/>
        </p:nvSpPr>
        <p:spPr>
          <a:xfrm>
            <a:off x="251244" y="145447"/>
            <a:ext cx="939165" cy="197168"/>
          </a:xfrm>
          <a:custGeom>
            <a:rect b="b" l="l" r="r" t="t"/>
            <a:pathLst>
              <a:path extrusionOk="0" h="262890" w="939165">
                <a:moveTo>
                  <a:pt x="167309" y="4318"/>
                </a:moveTo>
                <a:lnTo>
                  <a:pt x="0" y="4318"/>
                </a:lnTo>
                <a:lnTo>
                  <a:pt x="0" y="258318"/>
                </a:lnTo>
                <a:lnTo>
                  <a:pt x="45072" y="258318"/>
                </a:lnTo>
                <a:lnTo>
                  <a:pt x="45072" y="142240"/>
                </a:lnTo>
                <a:lnTo>
                  <a:pt x="134365" y="142240"/>
                </a:lnTo>
                <a:lnTo>
                  <a:pt x="134365" y="103886"/>
                </a:lnTo>
                <a:lnTo>
                  <a:pt x="45072" y="103886"/>
                </a:lnTo>
                <a:lnTo>
                  <a:pt x="45072" y="44450"/>
                </a:lnTo>
                <a:lnTo>
                  <a:pt x="167309" y="44450"/>
                </a:lnTo>
                <a:lnTo>
                  <a:pt x="167309" y="4318"/>
                </a:lnTo>
                <a:close/>
              </a:path>
              <a:path extrusionOk="0" h="262890" w="939165">
                <a:moveTo>
                  <a:pt x="283324" y="889"/>
                </a:moveTo>
                <a:lnTo>
                  <a:pt x="263563" y="889"/>
                </a:lnTo>
                <a:lnTo>
                  <a:pt x="162306" y="258318"/>
                </a:lnTo>
                <a:lnTo>
                  <a:pt x="212420" y="258318"/>
                </a:lnTo>
                <a:lnTo>
                  <a:pt x="230098" y="206883"/>
                </a:lnTo>
                <a:lnTo>
                  <a:pt x="365051" y="206883"/>
                </a:lnTo>
                <a:lnTo>
                  <a:pt x="351346" y="172338"/>
                </a:lnTo>
                <a:lnTo>
                  <a:pt x="242925" y="172338"/>
                </a:lnTo>
                <a:lnTo>
                  <a:pt x="273443" y="78613"/>
                </a:lnTo>
                <a:lnTo>
                  <a:pt x="314160" y="78613"/>
                </a:lnTo>
                <a:lnTo>
                  <a:pt x="283324" y="889"/>
                </a:lnTo>
                <a:close/>
              </a:path>
              <a:path extrusionOk="0" h="262890" w="939165">
                <a:moveTo>
                  <a:pt x="365051" y="206883"/>
                </a:moveTo>
                <a:lnTo>
                  <a:pt x="317144" y="206883"/>
                </a:lnTo>
                <a:lnTo>
                  <a:pt x="335686" y="258318"/>
                </a:lnTo>
                <a:lnTo>
                  <a:pt x="385457" y="258318"/>
                </a:lnTo>
                <a:lnTo>
                  <a:pt x="365051" y="206883"/>
                </a:lnTo>
                <a:close/>
              </a:path>
              <a:path extrusionOk="0" h="262890" w="939165">
                <a:moveTo>
                  <a:pt x="314160" y="78613"/>
                </a:moveTo>
                <a:lnTo>
                  <a:pt x="273443" y="78613"/>
                </a:lnTo>
                <a:lnTo>
                  <a:pt x="303961" y="172338"/>
                </a:lnTo>
                <a:lnTo>
                  <a:pt x="351346" y="172338"/>
                </a:lnTo>
                <a:lnTo>
                  <a:pt x="314160" y="78613"/>
                </a:lnTo>
                <a:close/>
              </a:path>
              <a:path extrusionOk="0" h="262890" w="939165">
                <a:moveTo>
                  <a:pt x="756475" y="4318"/>
                </a:moveTo>
                <a:lnTo>
                  <a:pt x="594360" y="4318"/>
                </a:lnTo>
                <a:lnTo>
                  <a:pt x="594360" y="258318"/>
                </a:lnTo>
                <a:lnTo>
                  <a:pt x="754557" y="258318"/>
                </a:lnTo>
                <a:lnTo>
                  <a:pt x="754557" y="218312"/>
                </a:lnTo>
                <a:lnTo>
                  <a:pt x="639432" y="218312"/>
                </a:lnTo>
                <a:lnTo>
                  <a:pt x="639432" y="142240"/>
                </a:lnTo>
                <a:lnTo>
                  <a:pt x="723353" y="142240"/>
                </a:lnTo>
                <a:lnTo>
                  <a:pt x="723353" y="103886"/>
                </a:lnTo>
                <a:lnTo>
                  <a:pt x="639432" y="103886"/>
                </a:lnTo>
                <a:lnTo>
                  <a:pt x="639432" y="44450"/>
                </a:lnTo>
                <a:lnTo>
                  <a:pt x="756475" y="44450"/>
                </a:lnTo>
                <a:lnTo>
                  <a:pt x="756475" y="4318"/>
                </a:lnTo>
                <a:close/>
              </a:path>
              <a:path extrusionOk="0" h="262890" w="939165">
                <a:moveTo>
                  <a:pt x="801560" y="203962"/>
                </a:moveTo>
                <a:lnTo>
                  <a:pt x="784910" y="244348"/>
                </a:lnTo>
                <a:lnTo>
                  <a:pt x="799650" y="252349"/>
                </a:lnTo>
                <a:lnTo>
                  <a:pt x="815255" y="258064"/>
                </a:lnTo>
                <a:lnTo>
                  <a:pt x="831725" y="261493"/>
                </a:lnTo>
                <a:lnTo>
                  <a:pt x="849058" y="262636"/>
                </a:lnTo>
                <a:lnTo>
                  <a:pt x="868484" y="261395"/>
                </a:lnTo>
                <a:lnTo>
                  <a:pt x="914336" y="242697"/>
                </a:lnTo>
                <a:lnTo>
                  <a:pt x="930984" y="222631"/>
                </a:lnTo>
                <a:lnTo>
                  <a:pt x="854087" y="222631"/>
                </a:lnTo>
                <a:lnTo>
                  <a:pt x="841117" y="221464"/>
                </a:lnTo>
                <a:lnTo>
                  <a:pt x="828038" y="217963"/>
                </a:lnTo>
                <a:lnTo>
                  <a:pt x="814852" y="212129"/>
                </a:lnTo>
                <a:lnTo>
                  <a:pt x="801560" y="203962"/>
                </a:lnTo>
                <a:close/>
              </a:path>
              <a:path extrusionOk="0" h="262890" w="939165">
                <a:moveTo>
                  <a:pt x="862418" y="0"/>
                </a:moveTo>
                <a:lnTo>
                  <a:pt x="818577" y="10929"/>
                </a:lnTo>
                <a:lnTo>
                  <a:pt x="790830" y="41354"/>
                </a:lnTo>
                <a:lnTo>
                  <a:pt x="785431" y="68325"/>
                </a:lnTo>
                <a:lnTo>
                  <a:pt x="785772" y="76045"/>
                </a:lnTo>
                <a:lnTo>
                  <a:pt x="801718" y="114603"/>
                </a:lnTo>
                <a:lnTo>
                  <a:pt x="845858" y="143637"/>
                </a:lnTo>
                <a:lnTo>
                  <a:pt x="859221" y="150782"/>
                </a:lnTo>
                <a:lnTo>
                  <a:pt x="888528" y="176031"/>
                </a:lnTo>
                <a:lnTo>
                  <a:pt x="893800" y="194945"/>
                </a:lnTo>
                <a:lnTo>
                  <a:pt x="891319" y="207039"/>
                </a:lnTo>
                <a:lnTo>
                  <a:pt x="883873" y="215693"/>
                </a:lnTo>
                <a:lnTo>
                  <a:pt x="871463" y="220894"/>
                </a:lnTo>
                <a:lnTo>
                  <a:pt x="854087" y="222631"/>
                </a:lnTo>
                <a:lnTo>
                  <a:pt x="930984" y="222631"/>
                </a:lnTo>
                <a:lnTo>
                  <a:pt x="932613" y="220059"/>
                </a:lnTo>
                <a:lnTo>
                  <a:pt x="937183" y="206656"/>
                </a:lnTo>
                <a:lnTo>
                  <a:pt x="938707" y="191897"/>
                </a:lnTo>
                <a:lnTo>
                  <a:pt x="938338" y="183534"/>
                </a:lnTo>
                <a:lnTo>
                  <a:pt x="920940" y="141851"/>
                </a:lnTo>
                <a:lnTo>
                  <a:pt x="878890" y="113411"/>
                </a:lnTo>
                <a:lnTo>
                  <a:pt x="857723" y="101717"/>
                </a:lnTo>
                <a:lnTo>
                  <a:pt x="842606" y="90249"/>
                </a:lnTo>
                <a:lnTo>
                  <a:pt x="833538" y="78995"/>
                </a:lnTo>
                <a:lnTo>
                  <a:pt x="830620" y="68325"/>
                </a:lnTo>
                <a:lnTo>
                  <a:pt x="830516" y="59181"/>
                </a:lnTo>
                <a:lnTo>
                  <a:pt x="833374" y="52070"/>
                </a:lnTo>
                <a:lnTo>
                  <a:pt x="863282" y="38353"/>
                </a:lnTo>
                <a:lnTo>
                  <a:pt x="919384" y="38353"/>
                </a:lnTo>
                <a:lnTo>
                  <a:pt x="927087" y="16510"/>
                </a:lnTo>
                <a:lnTo>
                  <a:pt x="915307" y="9269"/>
                </a:lnTo>
                <a:lnTo>
                  <a:pt x="900601" y="4111"/>
                </a:lnTo>
                <a:lnTo>
                  <a:pt x="882971" y="1025"/>
                </a:lnTo>
                <a:lnTo>
                  <a:pt x="862418" y="0"/>
                </a:lnTo>
                <a:close/>
              </a:path>
              <a:path extrusionOk="0" h="262890" w="939165">
                <a:moveTo>
                  <a:pt x="919384" y="38353"/>
                </a:moveTo>
                <a:lnTo>
                  <a:pt x="863282" y="38353"/>
                </a:lnTo>
                <a:lnTo>
                  <a:pt x="876293" y="39405"/>
                </a:lnTo>
                <a:lnTo>
                  <a:pt x="888980" y="42576"/>
                </a:lnTo>
                <a:lnTo>
                  <a:pt x="901344" y="47890"/>
                </a:lnTo>
                <a:lnTo>
                  <a:pt x="913384" y="55372"/>
                </a:lnTo>
                <a:lnTo>
                  <a:pt x="919384" y="38353"/>
                </a:lnTo>
                <a:close/>
              </a:path>
              <a:path extrusionOk="0" h="262890" w="939165">
                <a:moveTo>
                  <a:pt x="417512" y="203962"/>
                </a:moveTo>
                <a:lnTo>
                  <a:pt x="400862" y="244348"/>
                </a:lnTo>
                <a:lnTo>
                  <a:pt x="415602" y="252349"/>
                </a:lnTo>
                <a:lnTo>
                  <a:pt x="431207" y="258064"/>
                </a:lnTo>
                <a:lnTo>
                  <a:pt x="447677" y="261493"/>
                </a:lnTo>
                <a:lnTo>
                  <a:pt x="465010" y="262636"/>
                </a:lnTo>
                <a:lnTo>
                  <a:pt x="484436" y="261395"/>
                </a:lnTo>
                <a:lnTo>
                  <a:pt x="530288" y="242697"/>
                </a:lnTo>
                <a:lnTo>
                  <a:pt x="546936" y="222631"/>
                </a:lnTo>
                <a:lnTo>
                  <a:pt x="470039" y="222631"/>
                </a:lnTo>
                <a:lnTo>
                  <a:pt x="457069" y="221464"/>
                </a:lnTo>
                <a:lnTo>
                  <a:pt x="443990" y="217963"/>
                </a:lnTo>
                <a:lnTo>
                  <a:pt x="430804" y="212129"/>
                </a:lnTo>
                <a:lnTo>
                  <a:pt x="417512" y="203962"/>
                </a:lnTo>
                <a:close/>
              </a:path>
              <a:path extrusionOk="0" h="262890" w="939165">
                <a:moveTo>
                  <a:pt x="478370" y="0"/>
                </a:moveTo>
                <a:lnTo>
                  <a:pt x="434529" y="10929"/>
                </a:lnTo>
                <a:lnTo>
                  <a:pt x="406782" y="41354"/>
                </a:lnTo>
                <a:lnTo>
                  <a:pt x="401383" y="68325"/>
                </a:lnTo>
                <a:lnTo>
                  <a:pt x="401724" y="76045"/>
                </a:lnTo>
                <a:lnTo>
                  <a:pt x="417670" y="114603"/>
                </a:lnTo>
                <a:lnTo>
                  <a:pt x="461810" y="143637"/>
                </a:lnTo>
                <a:lnTo>
                  <a:pt x="475173" y="150782"/>
                </a:lnTo>
                <a:lnTo>
                  <a:pt x="504480" y="176031"/>
                </a:lnTo>
                <a:lnTo>
                  <a:pt x="509752" y="194945"/>
                </a:lnTo>
                <a:lnTo>
                  <a:pt x="507271" y="207039"/>
                </a:lnTo>
                <a:lnTo>
                  <a:pt x="499825" y="215693"/>
                </a:lnTo>
                <a:lnTo>
                  <a:pt x="487415" y="220894"/>
                </a:lnTo>
                <a:lnTo>
                  <a:pt x="470039" y="222631"/>
                </a:lnTo>
                <a:lnTo>
                  <a:pt x="546936" y="222631"/>
                </a:lnTo>
                <a:lnTo>
                  <a:pt x="548565" y="220059"/>
                </a:lnTo>
                <a:lnTo>
                  <a:pt x="553135" y="206656"/>
                </a:lnTo>
                <a:lnTo>
                  <a:pt x="554659" y="191897"/>
                </a:lnTo>
                <a:lnTo>
                  <a:pt x="554290" y="183534"/>
                </a:lnTo>
                <a:lnTo>
                  <a:pt x="536892" y="141851"/>
                </a:lnTo>
                <a:lnTo>
                  <a:pt x="494842" y="113411"/>
                </a:lnTo>
                <a:lnTo>
                  <a:pt x="473675" y="101717"/>
                </a:lnTo>
                <a:lnTo>
                  <a:pt x="458558" y="90249"/>
                </a:lnTo>
                <a:lnTo>
                  <a:pt x="449490" y="78995"/>
                </a:lnTo>
                <a:lnTo>
                  <a:pt x="446572" y="68325"/>
                </a:lnTo>
                <a:lnTo>
                  <a:pt x="446468" y="59181"/>
                </a:lnTo>
                <a:lnTo>
                  <a:pt x="449325" y="52070"/>
                </a:lnTo>
                <a:lnTo>
                  <a:pt x="479234" y="38353"/>
                </a:lnTo>
                <a:lnTo>
                  <a:pt x="535336" y="38353"/>
                </a:lnTo>
                <a:lnTo>
                  <a:pt x="543039" y="16510"/>
                </a:lnTo>
                <a:lnTo>
                  <a:pt x="531259" y="9269"/>
                </a:lnTo>
                <a:lnTo>
                  <a:pt x="516553" y="4111"/>
                </a:lnTo>
                <a:lnTo>
                  <a:pt x="498923" y="1025"/>
                </a:lnTo>
                <a:lnTo>
                  <a:pt x="478370" y="0"/>
                </a:lnTo>
                <a:close/>
              </a:path>
              <a:path extrusionOk="0" h="262890" w="939165">
                <a:moveTo>
                  <a:pt x="535336" y="38353"/>
                </a:moveTo>
                <a:lnTo>
                  <a:pt x="479234" y="38353"/>
                </a:lnTo>
                <a:lnTo>
                  <a:pt x="492245" y="39405"/>
                </a:lnTo>
                <a:lnTo>
                  <a:pt x="504932" y="42576"/>
                </a:lnTo>
                <a:lnTo>
                  <a:pt x="517296" y="47890"/>
                </a:lnTo>
                <a:lnTo>
                  <a:pt x="529336" y="55372"/>
                </a:lnTo>
                <a:lnTo>
                  <a:pt x="535336" y="3835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1"/>
          <p:cNvSpPr/>
          <p:nvPr/>
        </p:nvSpPr>
        <p:spPr>
          <a:xfrm>
            <a:off x="494169" y="204406"/>
            <a:ext cx="61595" cy="70484"/>
          </a:xfrm>
          <a:custGeom>
            <a:rect b="b" l="l" r="r" t="t"/>
            <a:pathLst>
              <a:path extrusionOk="0" h="93979" w="61595">
                <a:moveTo>
                  <a:pt x="30518" y="0"/>
                </a:moveTo>
                <a:lnTo>
                  <a:pt x="0" y="93725"/>
                </a:lnTo>
                <a:lnTo>
                  <a:pt x="61036" y="93725"/>
                </a:lnTo>
                <a:lnTo>
                  <a:pt x="30518"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1"/>
          <p:cNvSpPr/>
          <p:nvPr/>
        </p:nvSpPr>
        <p:spPr>
          <a:xfrm>
            <a:off x="845604" y="148684"/>
            <a:ext cx="162559" cy="190500"/>
          </a:xfrm>
          <a:custGeom>
            <a:rect b="b" l="l" r="r" t="t"/>
            <a:pathLst>
              <a:path extrusionOk="0" h="254000" w="162559">
                <a:moveTo>
                  <a:pt x="0" y="0"/>
                </a:moveTo>
                <a:lnTo>
                  <a:pt x="162115" y="0"/>
                </a:lnTo>
                <a:lnTo>
                  <a:pt x="162115" y="40131"/>
                </a:lnTo>
                <a:lnTo>
                  <a:pt x="45072" y="40131"/>
                </a:lnTo>
                <a:lnTo>
                  <a:pt x="45072" y="99568"/>
                </a:lnTo>
                <a:lnTo>
                  <a:pt x="128993" y="99568"/>
                </a:lnTo>
                <a:lnTo>
                  <a:pt x="128993" y="137922"/>
                </a:lnTo>
                <a:lnTo>
                  <a:pt x="45072" y="137922"/>
                </a:lnTo>
                <a:lnTo>
                  <a:pt x="45072" y="213994"/>
                </a:lnTo>
                <a:lnTo>
                  <a:pt x="160197" y="213994"/>
                </a:lnTo>
                <a:lnTo>
                  <a:pt x="160197" y="254000"/>
                </a:lnTo>
                <a:lnTo>
                  <a:pt x="0" y="254000"/>
                </a:lnTo>
                <a:lnTo>
                  <a:pt x="0"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21"/>
          <p:cNvSpPr/>
          <p:nvPr/>
        </p:nvSpPr>
        <p:spPr>
          <a:xfrm>
            <a:off x="251244" y="148684"/>
            <a:ext cx="167640" cy="190500"/>
          </a:xfrm>
          <a:custGeom>
            <a:rect b="b" l="l" r="r" t="t"/>
            <a:pathLst>
              <a:path extrusionOk="0" h="254000" w="167640">
                <a:moveTo>
                  <a:pt x="0" y="0"/>
                </a:moveTo>
                <a:lnTo>
                  <a:pt x="167309" y="0"/>
                </a:lnTo>
                <a:lnTo>
                  <a:pt x="167309" y="40131"/>
                </a:lnTo>
                <a:lnTo>
                  <a:pt x="45072" y="40131"/>
                </a:lnTo>
                <a:lnTo>
                  <a:pt x="45072" y="99568"/>
                </a:lnTo>
                <a:lnTo>
                  <a:pt x="134365" y="99568"/>
                </a:lnTo>
                <a:lnTo>
                  <a:pt x="134365" y="137922"/>
                </a:lnTo>
                <a:lnTo>
                  <a:pt x="45072" y="137922"/>
                </a:lnTo>
                <a:lnTo>
                  <a:pt x="45072" y="254000"/>
                </a:lnTo>
                <a:lnTo>
                  <a:pt x="0" y="254000"/>
                </a:lnTo>
                <a:lnTo>
                  <a:pt x="0"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21"/>
          <p:cNvSpPr/>
          <p:nvPr/>
        </p:nvSpPr>
        <p:spPr>
          <a:xfrm>
            <a:off x="413550" y="146114"/>
            <a:ext cx="223520" cy="193357"/>
          </a:xfrm>
          <a:custGeom>
            <a:rect b="b" l="l" r="r" t="t"/>
            <a:pathLst>
              <a:path extrusionOk="0" h="257809" w="223520">
                <a:moveTo>
                  <a:pt x="101257" y="0"/>
                </a:moveTo>
                <a:lnTo>
                  <a:pt x="121018" y="0"/>
                </a:lnTo>
                <a:lnTo>
                  <a:pt x="223151" y="257428"/>
                </a:lnTo>
                <a:lnTo>
                  <a:pt x="173380" y="257428"/>
                </a:lnTo>
                <a:lnTo>
                  <a:pt x="154838" y="205993"/>
                </a:lnTo>
                <a:lnTo>
                  <a:pt x="67792" y="205993"/>
                </a:lnTo>
                <a:lnTo>
                  <a:pt x="50114" y="257428"/>
                </a:lnTo>
                <a:lnTo>
                  <a:pt x="0" y="257428"/>
                </a:lnTo>
                <a:lnTo>
                  <a:pt x="101257"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1"/>
          <p:cNvSpPr/>
          <p:nvPr/>
        </p:nvSpPr>
        <p:spPr>
          <a:xfrm>
            <a:off x="1036154" y="145447"/>
            <a:ext cx="154305" cy="197168"/>
          </a:xfrm>
          <a:custGeom>
            <a:rect b="b" l="l" r="r" t="t"/>
            <a:pathLst>
              <a:path extrusionOk="0" h="262890" w="154305">
                <a:moveTo>
                  <a:pt x="77508" y="0"/>
                </a:moveTo>
                <a:lnTo>
                  <a:pt x="98060" y="1025"/>
                </a:lnTo>
                <a:lnTo>
                  <a:pt x="115690" y="4111"/>
                </a:lnTo>
                <a:lnTo>
                  <a:pt x="130396" y="9269"/>
                </a:lnTo>
                <a:lnTo>
                  <a:pt x="142176" y="16510"/>
                </a:lnTo>
                <a:lnTo>
                  <a:pt x="128473" y="55372"/>
                </a:lnTo>
                <a:lnTo>
                  <a:pt x="116433" y="47890"/>
                </a:lnTo>
                <a:lnTo>
                  <a:pt x="104070" y="42576"/>
                </a:lnTo>
                <a:lnTo>
                  <a:pt x="91382" y="39405"/>
                </a:lnTo>
                <a:lnTo>
                  <a:pt x="78371" y="38353"/>
                </a:lnTo>
                <a:lnTo>
                  <a:pt x="71008" y="38858"/>
                </a:lnTo>
                <a:lnTo>
                  <a:pt x="45605" y="59181"/>
                </a:lnTo>
                <a:lnTo>
                  <a:pt x="45605" y="67945"/>
                </a:lnTo>
                <a:lnTo>
                  <a:pt x="72812" y="101717"/>
                </a:lnTo>
                <a:lnTo>
                  <a:pt x="105828" y="119503"/>
                </a:lnTo>
                <a:lnTo>
                  <a:pt x="115904" y="125380"/>
                </a:lnTo>
                <a:lnTo>
                  <a:pt x="144610" y="154043"/>
                </a:lnTo>
                <a:lnTo>
                  <a:pt x="153797" y="191897"/>
                </a:lnTo>
                <a:lnTo>
                  <a:pt x="152273" y="206656"/>
                </a:lnTo>
                <a:lnTo>
                  <a:pt x="129425" y="242697"/>
                </a:lnTo>
                <a:lnTo>
                  <a:pt x="83573" y="261395"/>
                </a:lnTo>
                <a:lnTo>
                  <a:pt x="64147" y="262636"/>
                </a:lnTo>
                <a:lnTo>
                  <a:pt x="46814" y="261493"/>
                </a:lnTo>
                <a:lnTo>
                  <a:pt x="30345" y="258064"/>
                </a:lnTo>
                <a:lnTo>
                  <a:pt x="14739" y="252349"/>
                </a:lnTo>
                <a:lnTo>
                  <a:pt x="0" y="244348"/>
                </a:lnTo>
                <a:lnTo>
                  <a:pt x="16649" y="203962"/>
                </a:lnTo>
                <a:lnTo>
                  <a:pt x="29941" y="212129"/>
                </a:lnTo>
                <a:lnTo>
                  <a:pt x="43127" y="217963"/>
                </a:lnTo>
                <a:lnTo>
                  <a:pt x="56206" y="221464"/>
                </a:lnTo>
                <a:lnTo>
                  <a:pt x="69176" y="222631"/>
                </a:lnTo>
                <a:lnTo>
                  <a:pt x="86553" y="220894"/>
                </a:lnTo>
                <a:lnTo>
                  <a:pt x="98963" y="215693"/>
                </a:lnTo>
                <a:lnTo>
                  <a:pt x="106408" y="207039"/>
                </a:lnTo>
                <a:lnTo>
                  <a:pt x="108889" y="194945"/>
                </a:lnTo>
                <a:lnTo>
                  <a:pt x="108304" y="188466"/>
                </a:lnTo>
                <a:lnTo>
                  <a:pt x="85194" y="157559"/>
                </a:lnTo>
                <a:lnTo>
                  <a:pt x="47528" y="136634"/>
                </a:lnTo>
                <a:lnTo>
                  <a:pt x="36496" y="130286"/>
                </a:lnTo>
                <a:lnTo>
                  <a:pt x="9006" y="103415"/>
                </a:lnTo>
                <a:lnTo>
                  <a:pt x="520" y="68325"/>
                </a:lnTo>
                <a:lnTo>
                  <a:pt x="1870" y="54203"/>
                </a:lnTo>
                <a:lnTo>
                  <a:pt x="22110" y="19430"/>
                </a:lnTo>
                <a:lnTo>
                  <a:pt x="61365" y="1214"/>
                </a:lnTo>
                <a:lnTo>
                  <a:pt x="77508"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21"/>
          <p:cNvSpPr/>
          <p:nvPr/>
        </p:nvSpPr>
        <p:spPr>
          <a:xfrm>
            <a:off x="652106" y="145447"/>
            <a:ext cx="154304" cy="197168"/>
          </a:xfrm>
          <a:custGeom>
            <a:rect b="b" l="l" r="r" t="t"/>
            <a:pathLst>
              <a:path extrusionOk="0" h="262890" w="154304">
                <a:moveTo>
                  <a:pt x="77508" y="0"/>
                </a:moveTo>
                <a:lnTo>
                  <a:pt x="98060" y="1025"/>
                </a:lnTo>
                <a:lnTo>
                  <a:pt x="115690" y="4111"/>
                </a:lnTo>
                <a:lnTo>
                  <a:pt x="130396" y="9269"/>
                </a:lnTo>
                <a:lnTo>
                  <a:pt x="142176" y="16510"/>
                </a:lnTo>
                <a:lnTo>
                  <a:pt x="128473" y="55372"/>
                </a:lnTo>
                <a:lnTo>
                  <a:pt x="116433" y="47890"/>
                </a:lnTo>
                <a:lnTo>
                  <a:pt x="104070" y="42576"/>
                </a:lnTo>
                <a:lnTo>
                  <a:pt x="91382" y="39405"/>
                </a:lnTo>
                <a:lnTo>
                  <a:pt x="78371" y="38353"/>
                </a:lnTo>
                <a:lnTo>
                  <a:pt x="71008" y="38858"/>
                </a:lnTo>
                <a:lnTo>
                  <a:pt x="45605" y="59181"/>
                </a:lnTo>
                <a:lnTo>
                  <a:pt x="45605" y="67945"/>
                </a:lnTo>
                <a:lnTo>
                  <a:pt x="72812" y="101717"/>
                </a:lnTo>
                <a:lnTo>
                  <a:pt x="105828" y="119503"/>
                </a:lnTo>
                <a:lnTo>
                  <a:pt x="115904" y="125380"/>
                </a:lnTo>
                <a:lnTo>
                  <a:pt x="144610" y="154043"/>
                </a:lnTo>
                <a:lnTo>
                  <a:pt x="153797" y="191897"/>
                </a:lnTo>
                <a:lnTo>
                  <a:pt x="152273" y="206656"/>
                </a:lnTo>
                <a:lnTo>
                  <a:pt x="129425" y="242697"/>
                </a:lnTo>
                <a:lnTo>
                  <a:pt x="83573" y="261395"/>
                </a:lnTo>
                <a:lnTo>
                  <a:pt x="64147" y="262636"/>
                </a:lnTo>
                <a:lnTo>
                  <a:pt x="46814" y="261493"/>
                </a:lnTo>
                <a:lnTo>
                  <a:pt x="30345" y="258064"/>
                </a:lnTo>
                <a:lnTo>
                  <a:pt x="14739" y="252349"/>
                </a:lnTo>
                <a:lnTo>
                  <a:pt x="0" y="244348"/>
                </a:lnTo>
                <a:lnTo>
                  <a:pt x="16649" y="203962"/>
                </a:lnTo>
                <a:lnTo>
                  <a:pt x="29941" y="212129"/>
                </a:lnTo>
                <a:lnTo>
                  <a:pt x="43127" y="217963"/>
                </a:lnTo>
                <a:lnTo>
                  <a:pt x="56206" y="221464"/>
                </a:lnTo>
                <a:lnTo>
                  <a:pt x="69176" y="222631"/>
                </a:lnTo>
                <a:lnTo>
                  <a:pt x="86553" y="220894"/>
                </a:lnTo>
                <a:lnTo>
                  <a:pt x="98963" y="215693"/>
                </a:lnTo>
                <a:lnTo>
                  <a:pt x="106408" y="207039"/>
                </a:lnTo>
                <a:lnTo>
                  <a:pt x="108889" y="194945"/>
                </a:lnTo>
                <a:lnTo>
                  <a:pt x="108304" y="188466"/>
                </a:lnTo>
                <a:lnTo>
                  <a:pt x="85194" y="157559"/>
                </a:lnTo>
                <a:lnTo>
                  <a:pt x="47528" y="136634"/>
                </a:lnTo>
                <a:lnTo>
                  <a:pt x="36496" y="130286"/>
                </a:lnTo>
                <a:lnTo>
                  <a:pt x="9006" y="103415"/>
                </a:lnTo>
                <a:lnTo>
                  <a:pt x="520" y="68325"/>
                </a:lnTo>
                <a:lnTo>
                  <a:pt x="1870" y="54203"/>
                </a:lnTo>
                <a:lnTo>
                  <a:pt x="22110" y="19430"/>
                </a:lnTo>
                <a:lnTo>
                  <a:pt x="61365" y="1214"/>
                </a:lnTo>
                <a:lnTo>
                  <a:pt x="77508" y="0"/>
                </a:lnTo>
                <a:close/>
              </a:path>
            </a:pathLst>
          </a:custGeom>
          <a:noFill/>
          <a:ln cap="flat" cmpd="sng" w="9525">
            <a:solidFill>
              <a:srgbClr val="58134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1"/>
          <p:cNvSpPr/>
          <p:nvPr/>
        </p:nvSpPr>
        <p:spPr>
          <a:xfrm>
            <a:off x="1336928" y="94297"/>
            <a:ext cx="2622300" cy="248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1"/>
          <p:cNvSpPr txBox="1"/>
          <p:nvPr/>
        </p:nvSpPr>
        <p:spPr>
          <a:xfrm>
            <a:off x="119625" y="463608"/>
            <a:ext cx="8048700" cy="3978600"/>
          </a:xfrm>
          <a:prstGeom prst="rect">
            <a:avLst/>
          </a:prstGeom>
          <a:noFill/>
          <a:ln>
            <a:noFill/>
          </a:ln>
        </p:spPr>
        <p:txBody>
          <a:bodyPr anchorCtr="0" anchor="t" bIns="0" lIns="0" spcFirstLastPara="1" rIns="0" wrap="square" tIns="12050">
            <a:noAutofit/>
          </a:bodyPr>
          <a:lstStyle/>
          <a:p>
            <a:pPr indent="-274319" lvl="0" marL="287020" marR="0" rtl="0" algn="l">
              <a:lnSpc>
                <a:spcPct val="100000"/>
              </a:lnSpc>
              <a:spcBef>
                <a:spcPts val="0"/>
              </a:spcBef>
              <a:spcAft>
                <a:spcPts val="0"/>
              </a:spcAft>
              <a:buClr>
                <a:srgbClr val="B03E9A"/>
              </a:buClr>
              <a:buSzPts val="1600"/>
              <a:buFont typeface="Arial"/>
              <a:buChar char=""/>
            </a:pPr>
            <a:r>
              <a:rPr b="1" lang="gl" sz="2200">
                <a:solidFill>
                  <a:schemeClr val="dk1"/>
                </a:solidFill>
                <a:latin typeface="Trebuchet MS"/>
                <a:ea typeface="Trebuchet MS"/>
                <a:cs typeface="Trebuchet MS"/>
                <a:sym typeface="Trebuchet MS"/>
              </a:rPr>
              <a:t>OS ESTADOS XERAIS E A ASEMBLEA NACIONAL (1789)</a:t>
            </a:r>
            <a:endParaRPr sz="2200">
              <a:solidFill>
                <a:schemeClr val="dk1"/>
              </a:solidFill>
              <a:latin typeface="Trebuchet MS"/>
              <a:ea typeface="Trebuchet MS"/>
              <a:cs typeface="Trebuchet MS"/>
              <a:sym typeface="Trebuchet MS"/>
            </a:endParaRPr>
          </a:p>
          <a:p>
            <a:pPr indent="0" lvl="0" marL="0" marR="5080" rtl="0" algn="l">
              <a:lnSpc>
                <a:spcPct val="150100"/>
              </a:lnSpc>
              <a:spcBef>
                <a:spcPts val="600"/>
              </a:spcBef>
              <a:spcAft>
                <a:spcPts val="0"/>
              </a:spcAft>
              <a:buNone/>
            </a:pPr>
            <a:r>
              <a:rPr lang="gl" sz="2200">
                <a:solidFill>
                  <a:schemeClr val="dk1"/>
                </a:solidFill>
                <a:latin typeface="Trebuchet MS"/>
                <a:ea typeface="Trebuchet MS"/>
                <a:cs typeface="Trebuchet MS"/>
                <a:sym typeface="Trebuchet MS"/>
              </a:rPr>
              <a:t>En 1787 Luís XVI, reuniu os privilexiados (asemblea de notables) para lles esixiren o pagamento de impostos, dada a creba da Facenda Real.</a:t>
            </a:r>
            <a:endParaRPr sz="2200">
              <a:solidFill>
                <a:schemeClr val="dk1"/>
              </a:solidFill>
              <a:latin typeface="Trebuchet MS"/>
              <a:ea typeface="Trebuchet MS"/>
              <a:cs typeface="Trebuchet MS"/>
              <a:sym typeface="Trebuchet MS"/>
            </a:endParaRPr>
          </a:p>
          <a:p>
            <a:pPr indent="-274319" lvl="0" marL="287020" marR="166370" rtl="0" algn="l">
              <a:lnSpc>
                <a:spcPct val="150100"/>
              </a:lnSpc>
              <a:spcBef>
                <a:spcPts val="595"/>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A nobreza négase e esixe a convocatoria dos </a:t>
            </a:r>
            <a:r>
              <a:rPr b="1" lang="gl" sz="2200">
                <a:solidFill>
                  <a:schemeClr val="dk1"/>
                </a:solidFill>
                <a:latin typeface="Trebuchet MS"/>
                <a:ea typeface="Trebuchet MS"/>
                <a:cs typeface="Trebuchet MS"/>
                <a:sym typeface="Trebuchet MS"/>
              </a:rPr>
              <a:t>Estados Xerais  </a:t>
            </a:r>
            <a:r>
              <a:rPr lang="gl" sz="2200">
                <a:solidFill>
                  <a:schemeClr val="dk1"/>
                </a:solidFill>
                <a:latin typeface="Trebuchet MS"/>
                <a:ea typeface="Trebuchet MS"/>
                <a:cs typeface="Trebuchet MS"/>
                <a:sym typeface="Trebuchet MS"/>
              </a:rPr>
              <a:t>(asemblea francesa na que estaban representados os tres  </a:t>
            </a:r>
            <a:r>
              <a:rPr b="1" lang="gl" sz="2200">
                <a:solidFill>
                  <a:schemeClr val="dk1"/>
                </a:solidFill>
                <a:latin typeface="Trebuchet MS"/>
                <a:ea typeface="Trebuchet MS"/>
                <a:cs typeface="Trebuchet MS"/>
                <a:sym typeface="Trebuchet MS"/>
              </a:rPr>
              <a:t>estamentos</a:t>
            </a:r>
            <a:r>
              <a:rPr lang="gl" sz="2200">
                <a:solidFill>
                  <a:schemeClr val="dk1"/>
                </a:solidFill>
                <a:latin typeface="Trebuchet MS"/>
                <a:ea typeface="Trebuchet MS"/>
                <a:cs typeface="Trebuchet MS"/>
                <a:sym typeface="Trebuchet MS"/>
              </a:rPr>
              <a:t>: nobreza, clero e pobo </a:t>
            </a:r>
            <a:endParaRPr sz="2200">
              <a:solidFill>
                <a:schemeClr val="dk1"/>
              </a:solidFill>
              <a:latin typeface="Trebuchet MS"/>
              <a:ea typeface="Trebuchet MS"/>
              <a:cs typeface="Trebuchet MS"/>
              <a:sym typeface="Trebuchet MS"/>
            </a:endParaRPr>
          </a:p>
          <a:p>
            <a:pPr indent="-274319" lvl="0" marL="287020" marR="166370" rtl="0" algn="l">
              <a:lnSpc>
                <a:spcPct val="150100"/>
              </a:lnSpc>
              <a:spcBef>
                <a:spcPts val="595"/>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(terceiro estado) e que tiña que ser</a:t>
            </a:r>
            <a:endParaRPr sz="2200">
              <a:solidFill>
                <a:schemeClr val="dk1"/>
              </a:solidFill>
              <a:latin typeface="Trebuchet MS"/>
              <a:ea typeface="Trebuchet MS"/>
              <a:cs typeface="Trebuchet MS"/>
              <a:sym typeface="Trebuchet MS"/>
            </a:endParaRPr>
          </a:p>
          <a:p>
            <a:pPr indent="-274319" lvl="0" marL="287020" marR="166370" rtl="0" algn="l">
              <a:lnSpc>
                <a:spcPct val="150100"/>
              </a:lnSpc>
              <a:spcBef>
                <a:spcPts val="595"/>
              </a:spcBef>
              <a:spcAft>
                <a:spcPts val="0"/>
              </a:spcAft>
              <a:buClr>
                <a:srgbClr val="B03E9A"/>
              </a:buClr>
              <a:buSzPts val="1600"/>
              <a:buFont typeface="Arial"/>
              <a:buChar char=""/>
            </a:pPr>
            <a:r>
              <a:rPr lang="gl" sz="2200">
                <a:solidFill>
                  <a:schemeClr val="dk1"/>
                </a:solidFill>
                <a:latin typeface="Trebuchet MS"/>
                <a:ea typeface="Trebuchet MS"/>
                <a:cs typeface="Trebuchet MS"/>
                <a:sym typeface="Trebuchet MS"/>
              </a:rPr>
              <a:t>consultado para os cambios fiscais.</a:t>
            </a:r>
            <a:endParaRPr sz="2200">
              <a:solidFill>
                <a:schemeClr val="dk1"/>
              </a:solidFill>
              <a:latin typeface="Trebuchet MS"/>
              <a:ea typeface="Trebuchet MS"/>
              <a:cs typeface="Trebuchet MS"/>
              <a:sym typeface="Trebuchet MS"/>
            </a:endParaRPr>
          </a:p>
        </p:txBody>
      </p:sp>
      <p:sp>
        <p:nvSpPr>
          <p:cNvPr id="113" name="Google Shape;113;p21"/>
          <p:cNvSpPr/>
          <p:nvPr/>
        </p:nvSpPr>
        <p:spPr>
          <a:xfrm>
            <a:off x="5748899" y="3393598"/>
            <a:ext cx="3395100" cy="1749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p:nvPr/>
        </p:nvSpPr>
        <p:spPr>
          <a:xfrm>
            <a:off x="3059810" y="195460"/>
            <a:ext cx="5013300" cy="4898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2"/>
          <p:cNvSpPr txBox="1"/>
          <p:nvPr/>
        </p:nvSpPr>
        <p:spPr>
          <a:xfrm>
            <a:off x="127375" y="162938"/>
            <a:ext cx="2841300" cy="3150900"/>
          </a:xfrm>
          <a:prstGeom prst="rect">
            <a:avLst/>
          </a:prstGeom>
          <a:noFill/>
          <a:ln>
            <a:noFill/>
          </a:ln>
        </p:spPr>
        <p:txBody>
          <a:bodyPr anchorCtr="0" anchor="t" bIns="0" lIns="0" spcFirstLastPara="1" rIns="0" wrap="square" tIns="12700">
            <a:noAutofit/>
          </a:bodyPr>
          <a:lstStyle/>
          <a:p>
            <a:pPr indent="0" lvl="0" marL="457200" marR="5080" rtl="0" algn="l">
              <a:lnSpc>
                <a:spcPct val="150000"/>
              </a:lnSpc>
              <a:spcBef>
                <a:spcPts val="0"/>
              </a:spcBef>
              <a:spcAft>
                <a:spcPts val="0"/>
              </a:spcAft>
              <a:buNone/>
            </a:pPr>
            <a:r>
              <a:rPr lang="gl" sz="2200">
                <a:solidFill>
                  <a:schemeClr val="dk1"/>
                </a:solidFill>
                <a:latin typeface="Trebuchet MS"/>
                <a:ea typeface="Trebuchet MS"/>
                <a:cs typeface="Trebuchet MS"/>
                <a:sym typeface="Trebuchet MS"/>
              </a:rPr>
              <a:t>Previamente, cada  estamento  redactou	os  seus  </a:t>
            </a:r>
            <a:r>
              <a:rPr b="1" lang="gl" sz="2200">
                <a:solidFill>
                  <a:schemeClr val="dk1"/>
                </a:solidFill>
                <a:latin typeface="Trebuchet MS"/>
                <a:ea typeface="Trebuchet MS"/>
                <a:cs typeface="Trebuchet MS"/>
                <a:sym typeface="Trebuchet MS"/>
              </a:rPr>
              <a:t>cadernos de  queixas </a:t>
            </a:r>
            <a:r>
              <a:rPr lang="gl" sz="2200">
                <a:solidFill>
                  <a:schemeClr val="dk1"/>
                </a:solidFill>
                <a:latin typeface="Trebuchet MS"/>
                <a:ea typeface="Trebuchet MS"/>
                <a:cs typeface="Trebuchet MS"/>
                <a:sym typeface="Trebuchet MS"/>
              </a:rPr>
              <a:t>coas súas reivindicacións</a:t>
            </a:r>
            <a:r>
              <a:rPr lang="gl" sz="2200">
                <a:solidFill>
                  <a:schemeClr val="dk1"/>
                </a:solidFill>
                <a:latin typeface="Trebuchet MS"/>
                <a:ea typeface="Trebuchet MS"/>
                <a:cs typeface="Trebuchet MS"/>
                <a:sym typeface="Trebuchet MS"/>
              </a:rPr>
              <a:t>.</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p:nvPr/>
        </p:nvSpPr>
        <p:spPr>
          <a:xfrm>
            <a:off x="14433" y="303460"/>
            <a:ext cx="4855200" cy="277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23"/>
          <p:cNvSpPr/>
          <p:nvPr/>
        </p:nvSpPr>
        <p:spPr>
          <a:xfrm>
            <a:off x="4891404" y="1869758"/>
            <a:ext cx="4252500" cy="3132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48975" y="213321"/>
            <a:ext cx="8203200" cy="3006600"/>
          </a:xfrm>
          <a:prstGeom prst="rect">
            <a:avLst/>
          </a:prstGeom>
          <a:noFill/>
          <a:ln>
            <a:noFill/>
          </a:ln>
        </p:spPr>
        <p:txBody>
          <a:bodyPr anchorCtr="0" anchor="t" bIns="0" lIns="0" spcFirstLastPara="1" rIns="0" wrap="square" tIns="12700">
            <a:noAutofit/>
          </a:bodyPr>
          <a:lstStyle/>
          <a:p>
            <a:pPr indent="-274319" lvl="0" marL="286385" marR="5080" rtl="0" algn="just">
              <a:lnSpc>
                <a:spcPct val="100000"/>
              </a:lnSpc>
              <a:spcBef>
                <a:spcPts val="0"/>
              </a:spcBef>
              <a:spcAft>
                <a:spcPts val="0"/>
              </a:spcAft>
              <a:buNone/>
            </a:pPr>
            <a:r>
              <a:rPr lang="gl" sz="1750">
                <a:solidFill>
                  <a:srgbClr val="B03E9A"/>
                </a:solidFill>
                <a:latin typeface="Arial"/>
                <a:ea typeface="Arial"/>
                <a:cs typeface="Arial"/>
                <a:sym typeface="Arial"/>
              </a:rPr>
              <a:t>		 </a:t>
            </a:r>
            <a:r>
              <a:rPr lang="gl" sz="2400"/>
              <a:t>A </a:t>
            </a:r>
            <a:r>
              <a:rPr b="1" lang="gl" sz="2400">
                <a:latin typeface="Trebuchet MS"/>
                <a:ea typeface="Trebuchet MS"/>
                <a:cs typeface="Trebuchet MS"/>
                <a:sym typeface="Trebuchet MS"/>
              </a:rPr>
              <a:t>burguesía </a:t>
            </a:r>
            <a:r>
              <a:rPr lang="gl" sz="2400"/>
              <a:t>que representa ao </a:t>
            </a:r>
            <a:r>
              <a:rPr b="1" lang="gl" sz="2400">
                <a:latin typeface="Trebuchet MS"/>
                <a:ea typeface="Trebuchet MS"/>
                <a:cs typeface="Trebuchet MS"/>
                <a:sym typeface="Trebuchet MS"/>
              </a:rPr>
              <a:t>Terceiro Estado</a:t>
            </a:r>
            <a:r>
              <a:rPr lang="gl" sz="2400"/>
              <a:t>, esixiu  que o voto fose por persoa e non por estamentos, ante a  negativa, abandona os Estados Xerais.</a:t>
            </a:r>
            <a:endParaRPr sz="2400"/>
          </a:p>
          <a:p>
            <a:pPr indent="-274319" lvl="0" marL="286385" marR="5080" rtl="0" algn="just">
              <a:spcBef>
                <a:spcPts val="0"/>
              </a:spcBef>
              <a:spcAft>
                <a:spcPts val="0"/>
              </a:spcAft>
              <a:buNone/>
            </a:pPr>
            <a:r>
              <a:rPr lang="gl" sz="2400"/>
              <a:t>    </a:t>
            </a:r>
            <a:r>
              <a:rPr lang="gl" sz="2400"/>
              <a:t>O </a:t>
            </a:r>
            <a:r>
              <a:rPr i="1" lang="gl" sz="2400"/>
              <a:t>20 de xuño de 1789</a:t>
            </a:r>
            <a:r>
              <a:rPr lang="gl" sz="2400"/>
              <a:t>, reunidos noutra </a:t>
            </a:r>
            <a:r>
              <a:rPr b="1" i="1" lang="gl" sz="2400"/>
              <a:t>sala (Jeu de  Paume</a:t>
            </a:r>
            <a:r>
              <a:rPr lang="gl" sz="2400"/>
              <a:t>) os deputados do Terceiro Estado constituíronse en </a:t>
            </a:r>
            <a:r>
              <a:rPr b="1" lang="gl" sz="2400"/>
              <a:t>Asemblea Nacional </a:t>
            </a:r>
            <a:r>
              <a:rPr lang="gl" sz="2400"/>
              <a:t>(representantes da nación) e xuraron non disolver esta asemblea ata darlle a Francia unha  Constitución.</a:t>
            </a:r>
            <a:endParaRPr sz="2400"/>
          </a:p>
          <a:p>
            <a:pPr indent="-274319" lvl="0" marL="286385" marR="5080" rtl="0" algn="l">
              <a:lnSpc>
                <a:spcPct val="100000"/>
              </a:lnSpc>
              <a:spcBef>
                <a:spcPts val="0"/>
              </a:spcBef>
              <a:spcAft>
                <a:spcPts val="0"/>
              </a:spcAft>
              <a:buNone/>
            </a:pPr>
            <a:r>
              <a:t/>
            </a:r>
            <a:endParaRPr sz="2400"/>
          </a:p>
        </p:txBody>
      </p:sp>
      <p:sp>
        <p:nvSpPr>
          <p:cNvPr id="131" name="Google Shape;131;p24"/>
          <p:cNvSpPr txBox="1"/>
          <p:nvPr/>
        </p:nvSpPr>
        <p:spPr>
          <a:xfrm>
            <a:off x="261010" y="3517354"/>
            <a:ext cx="3234600" cy="2937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None/>
            </a:pPr>
            <a:r>
              <a:rPr b="1" lang="gl" sz="2400">
                <a:solidFill>
                  <a:schemeClr val="dk1"/>
                </a:solidFill>
                <a:latin typeface="Trebuchet MS"/>
                <a:ea typeface="Trebuchet MS"/>
                <a:cs typeface="Trebuchet MS"/>
                <a:sym typeface="Trebuchet MS"/>
              </a:rPr>
              <a:t>Asemblea Constituínte</a:t>
            </a:r>
            <a:endParaRPr sz="2400">
              <a:solidFill>
                <a:schemeClr val="dk1"/>
              </a:solidFill>
              <a:latin typeface="Trebuchet MS"/>
              <a:ea typeface="Trebuchet MS"/>
              <a:cs typeface="Trebuchet MS"/>
              <a:sym typeface="Trebuchet MS"/>
            </a:endParaRPr>
          </a:p>
        </p:txBody>
      </p:sp>
      <p:sp>
        <p:nvSpPr>
          <p:cNvPr id="132" name="Google Shape;132;p24"/>
          <p:cNvSpPr/>
          <p:nvPr/>
        </p:nvSpPr>
        <p:spPr>
          <a:xfrm>
            <a:off x="4952451" y="2990101"/>
            <a:ext cx="3612600" cy="172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4"/>
          <p:cNvSpPr txBox="1"/>
          <p:nvPr/>
        </p:nvSpPr>
        <p:spPr>
          <a:xfrm>
            <a:off x="5145797" y="4715412"/>
            <a:ext cx="3225900" cy="277200"/>
          </a:xfrm>
          <a:prstGeom prst="rect">
            <a:avLst/>
          </a:prstGeom>
          <a:solidFill>
            <a:srgbClr val="D387C5"/>
          </a:solidFill>
          <a:ln>
            <a:noFill/>
          </a:ln>
        </p:spPr>
        <p:txBody>
          <a:bodyPr anchorCtr="0" anchor="t" bIns="0" lIns="0" spcFirstLastPara="1" rIns="0" wrap="square" tIns="40625">
            <a:noAutofit/>
          </a:bodyPr>
          <a:lstStyle/>
          <a:p>
            <a:pPr indent="0" lvl="0" marL="91440" marR="0" rtl="0" algn="l">
              <a:lnSpc>
                <a:spcPct val="100000"/>
              </a:lnSpc>
              <a:spcBef>
                <a:spcPts val="0"/>
              </a:spcBef>
              <a:spcAft>
                <a:spcPts val="0"/>
              </a:spcAft>
              <a:buNone/>
            </a:pPr>
            <a:r>
              <a:rPr lang="gl" sz="1800">
                <a:solidFill>
                  <a:schemeClr val="dk1"/>
                </a:solidFill>
                <a:latin typeface="Trebuchet MS"/>
                <a:ea typeface="Trebuchet MS"/>
                <a:cs typeface="Trebuchet MS"/>
                <a:sym typeface="Trebuchet MS"/>
              </a:rPr>
              <a:t>Xuramento do xogo da pelota</a:t>
            </a:r>
            <a:endParaRPr sz="1800">
              <a:solidFill>
                <a:schemeClr val="dk1"/>
              </a:solidFill>
              <a:latin typeface="Trebuchet MS"/>
              <a:ea typeface="Trebuchet MS"/>
              <a:cs typeface="Trebuchet MS"/>
              <a:sym typeface="Trebuchet MS"/>
            </a:endParaRPr>
          </a:p>
        </p:txBody>
      </p:sp>
      <p:sp>
        <p:nvSpPr>
          <p:cNvPr id="134" name="Google Shape;134;p24"/>
          <p:cNvSpPr/>
          <p:nvPr/>
        </p:nvSpPr>
        <p:spPr>
          <a:xfrm>
            <a:off x="1547622" y="3219831"/>
            <a:ext cx="720089" cy="189071"/>
          </a:xfrm>
          <a:custGeom>
            <a:rect b="b" l="l" r="r" t="t"/>
            <a:pathLst>
              <a:path extrusionOk="0" h="252095" w="720089">
                <a:moveTo>
                  <a:pt x="720090" y="125984"/>
                </a:moveTo>
                <a:lnTo>
                  <a:pt x="0" y="125984"/>
                </a:lnTo>
                <a:lnTo>
                  <a:pt x="360045" y="251968"/>
                </a:lnTo>
                <a:lnTo>
                  <a:pt x="720090" y="125984"/>
                </a:lnTo>
                <a:close/>
              </a:path>
              <a:path extrusionOk="0" h="252095" w="720089">
                <a:moveTo>
                  <a:pt x="540130" y="0"/>
                </a:moveTo>
                <a:lnTo>
                  <a:pt x="180085" y="0"/>
                </a:lnTo>
                <a:lnTo>
                  <a:pt x="180085" y="125984"/>
                </a:lnTo>
                <a:lnTo>
                  <a:pt x="540130" y="125984"/>
                </a:lnTo>
                <a:lnTo>
                  <a:pt x="540130" y="0"/>
                </a:lnTo>
                <a:close/>
              </a:path>
            </a:pathLst>
          </a:custGeom>
          <a:solidFill>
            <a:srgbClr val="B83C6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24"/>
          <p:cNvSpPr/>
          <p:nvPr/>
        </p:nvSpPr>
        <p:spPr>
          <a:xfrm>
            <a:off x="1547622" y="3219831"/>
            <a:ext cx="720089" cy="189071"/>
          </a:xfrm>
          <a:custGeom>
            <a:rect b="b" l="l" r="r" t="t"/>
            <a:pathLst>
              <a:path extrusionOk="0" h="252095" w="720089">
                <a:moveTo>
                  <a:pt x="0" y="125984"/>
                </a:moveTo>
                <a:lnTo>
                  <a:pt x="180085" y="125984"/>
                </a:lnTo>
                <a:lnTo>
                  <a:pt x="180085" y="0"/>
                </a:lnTo>
                <a:lnTo>
                  <a:pt x="540130" y="0"/>
                </a:lnTo>
                <a:lnTo>
                  <a:pt x="540130" y="125984"/>
                </a:lnTo>
                <a:lnTo>
                  <a:pt x="720090" y="125984"/>
                </a:lnTo>
                <a:lnTo>
                  <a:pt x="360045" y="251968"/>
                </a:lnTo>
                <a:lnTo>
                  <a:pt x="0" y="125984"/>
                </a:lnTo>
                <a:close/>
              </a:path>
            </a:pathLst>
          </a:custGeom>
          <a:noFill/>
          <a:ln cap="flat" cmpd="sng" w="39975">
            <a:solidFill>
              <a:srgbClr val="852A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