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6"/>
  </p:notesMasterIdLst>
  <p:sldIdLst>
    <p:sldId id="256" r:id="rId2"/>
    <p:sldId id="259" r:id="rId3"/>
    <p:sldId id="258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5" autoAdjust="0"/>
    <p:restoredTop sz="93265" autoAdjust="0"/>
  </p:normalViewPr>
  <p:slideViewPr>
    <p:cSldViewPr>
      <p:cViewPr varScale="1">
        <p:scale>
          <a:sx n="69" d="100"/>
          <a:sy n="69" d="100"/>
        </p:scale>
        <p:origin x="77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E30BC7-F86A-4564-8B2A-E6C0763A24FF}" type="datetimeFigureOut">
              <a:rPr lang="es-ES" smtClean="0"/>
              <a:t>11/02/2020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0A1358-4594-48D3-8449-5F509BF718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058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A1358-4594-48D3-8449-5F509BF7182D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32347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A1358-4594-48D3-8449-5F509BF7182D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61917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A1358-4594-48D3-8449-5F509BF7182D}" type="slidenum">
              <a:rPr lang="es-ES" smtClean="0"/>
              <a:t>29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8790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 redondeado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0" name="19 Subtítulo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9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106DE-75A6-44E7-BED6-C97185202B8C}" type="datetimeFigureOut">
              <a:rPr lang="es-ES" smtClean="0"/>
              <a:t>11/02/2020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C425C-3022-4EC1-94C1-DC19FF98D38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106DE-75A6-44E7-BED6-C97185202B8C}" type="datetimeFigureOut">
              <a:rPr lang="es-ES" smtClean="0"/>
              <a:t>11/02/2020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C425C-3022-4EC1-94C1-DC19FF98D38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106DE-75A6-44E7-BED6-C97185202B8C}" type="datetimeFigureOut">
              <a:rPr lang="es-ES" smtClean="0"/>
              <a:t>11/02/2020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C425C-3022-4EC1-94C1-DC19FF98D38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106DE-75A6-44E7-BED6-C97185202B8C}" type="datetimeFigureOut">
              <a:rPr lang="es-ES" smtClean="0"/>
              <a:t>11/02/2020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C425C-3022-4EC1-94C1-DC19FF98D38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 redondeado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106DE-75A6-44E7-BED6-C97185202B8C}" type="datetimeFigureOut">
              <a:rPr lang="es-ES" smtClean="0"/>
              <a:t>11/02/2020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C425C-3022-4EC1-94C1-DC19FF98D38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106DE-75A6-44E7-BED6-C97185202B8C}" type="datetimeFigureOut">
              <a:rPr lang="es-ES" smtClean="0"/>
              <a:t>11/02/2020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C425C-3022-4EC1-94C1-DC19FF98D38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106DE-75A6-44E7-BED6-C97185202B8C}" type="datetimeFigureOut">
              <a:rPr lang="es-ES" smtClean="0"/>
              <a:t>11/02/2020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C425C-3022-4EC1-94C1-DC19FF98D38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106DE-75A6-44E7-BED6-C97185202B8C}" type="datetimeFigureOut">
              <a:rPr lang="es-ES" smtClean="0"/>
              <a:t>11/02/2020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C425C-3022-4EC1-94C1-DC19FF98D38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106DE-75A6-44E7-BED6-C97185202B8C}" type="datetimeFigureOut">
              <a:rPr lang="es-ES" smtClean="0"/>
              <a:t>11/02/2020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C425C-3022-4EC1-94C1-DC19FF98D38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106DE-75A6-44E7-BED6-C97185202B8C}" type="datetimeFigureOut">
              <a:rPr lang="es-ES" smtClean="0"/>
              <a:t>11/02/2020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C425C-3022-4EC1-94C1-DC19FF98D38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dondear rectángulo de esquina sencilla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106DE-75A6-44E7-BED6-C97185202B8C}" type="datetimeFigureOut">
              <a:rPr lang="es-ES" smtClean="0"/>
              <a:t>11/02/2020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C425C-3022-4EC1-94C1-DC19FF98D385}" type="slidenum">
              <a:rPr lang="es-ES" smtClean="0"/>
              <a:t>‹Nº›</a:t>
            </a:fld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 redondeado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Marcador de título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9E106DE-75A6-44E7-BED6-C97185202B8C}" type="datetimeFigureOut">
              <a:rPr lang="es-ES" smtClean="0"/>
              <a:t>11/02/2020</a:t>
            </a:fld>
            <a:endParaRPr lang="es-ES"/>
          </a:p>
        </p:txBody>
      </p:sp>
      <p:sp>
        <p:nvSpPr>
          <p:cNvPr id="18" name="1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FE4C425C-3022-4EC1-94C1-DC19FF98D385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eg"/><Relationship Id="rId3" Type="http://schemas.openxmlformats.org/officeDocument/2006/relationships/image" Target="../media/image63.jpeg"/><Relationship Id="rId7" Type="http://schemas.openxmlformats.org/officeDocument/2006/relationships/image" Target="../media/image67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10" Type="http://schemas.openxmlformats.org/officeDocument/2006/relationships/image" Target="../media/image70.jpeg"/><Relationship Id="rId4" Type="http://schemas.openxmlformats.org/officeDocument/2006/relationships/image" Target="../media/image64.jpeg"/><Relationship Id="rId9" Type="http://schemas.openxmlformats.org/officeDocument/2006/relationships/image" Target="../media/image69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jpeg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hyperlink" Target="https://www.reseau-canope.fr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jpeg"/><Relationship Id="rId5" Type="http://schemas.openxmlformats.org/officeDocument/2006/relationships/image" Target="../media/image81.jpeg"/><Relationship Id="rId4" Type="http://schemas.openxmlformats.org/officeDocument/2006/relationships/image" Target="../media/image80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jpeg"/><Relationship Id="rId3" Type="http://schemas.openxmlformats.org/officeDocument/2006/relationships/image" Target="../media/image84.jpeg"/><Relationship Id="rId7" Type="http://schemas.openxmlformats.org/officeDocument/2006/relationships/image" Target="../media/image88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jpeg"/><Relationship Id="rId5" Type="http://schemas.openxmlformats.org/officeDocument/2006/relationships/image" Target="../media/image86.jpeg"/><Relationship Id="rId10" Type="http://schemas.openxmlformats.org/officeDocument/2006/relationships/image" Target="../media/image91.jpeg"/><Relationship Id="rId4" Type="http://schemas.openxmlformats.org/officeDocument/2006/relationships/image" Target="../media/image85.jpeg"/><Relationship Id="rId9" Type="http://schemas.openxmlformats.org/officeDocument/2006/relationships/image" Target="../media/image90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99592" y="692696"/>
            <a:ext cx="7704856" cy="2376264"/>
          </a:xfrm>
        </p:spPr>
        <p:txBody>
          <a:bodyPr>
            <a:normAutofit fontScale="90000"/>
          </a:bodyPr>
          <a:lstStyle/>
          <a:p>
            <a:r>
              <a:rPr lang="es-ES" sz="3600" dirty="0" smtClean="0">
                <a:solidFill>
                  <a:schemeClr val="accent1"/>
                </a:solidFill>
              </a:rPr>
              <a:t>PIALE INTEGRACIÓN</a:t>
            </a:r>
            <a:br>
              <a:rPr lang="es-ES" sz="3600" dirty="0" smtClean="0">
                <a:solidFill>
                  <a:schemeClr val="accent1"/>
                </a:solidFill>
              </a:rPr>
            </a:br>
            <a:r>
              <a:rPr lang="es-ES" sz="3600" dirty="0" smtClean="0">
                <a:solidFill>
                  <a:schemeClr val="accent1"/>
                </a:solidFill>
              </a:rPr>
              <a:t>FRANCIA-AMIENS</a:t>
            </a:r>
            <a:r>
              <a:rPr lang="es-ES" dirty="0" smtClean="0">
                <a:solidFill>
                  <a:schemeClr val="tx2"/>
                </a:solidFill>
              </a:rPr>
              <a:t/>
            </a:r>
            <a:br>
              <a:rPr lang="es-ES" dirty="0" smtClean="0">
                <a:solidFill>
                  <a:schemeClr val="tx2"/>
                </a:solidFill>
              </a:rPr>
            </a:br>
            <a:r>
              <a:rPr lang="es-ES" sz="2700" dirty="0" err="1" smtClean="0">
                <a:solidFill>
                  <a:schemeClr val="accent1"/>
                </a:solidFill>
              </a:rPr>
              <a:t>Collège</a:t>
            </a:r>
            <a:r>
              <a:rPr lang="es-ES" sz="2700" dirty="0" smtClean="0">
                <a:solidFill>
                  <a:schemeClr val="accent1"/>
                </a:solidFill>
              </a:rPr>
              <a:t> Jules Verne</a:t>
            </a:r>
            <a:br>
              <a:rPr lang="es-ES" sz="2700" dirty="0" smtClean="0">
                <a:solidFill>
                  <a:schemeClr val="accent1"/>
                </a:solidFill>
              </a:rPr>
            </a:br>
            <a:r>
              <a:rPr lang="es-ES" sz="2700" b="0" dirty="0" err="1" smtClean="0">
                <a:solidFill>
                  <a:schemeClr val="accent1"/>
                </a:solidFill>
              </a:rPr>
              <a:t>Decembro</a:t>
            </a:r>
            <a:r>
              <a:rPr lang="es-ES" sz="2700" b="0" dirty="0" smtClean="0">
                <a:solidFill>
                  <a:schemeClr val="accent1"/>
                </a:solidFill>
              </a:rPr>
              <a:t> 2019</a:t>
            </a:r>
            <a:br>
              <a:rPr lang="es-ES" sz="2700" b="0" dirty="0" smtClean="0">
                <a:solidFill>
                  <a:schemeClr val="accent1"/>
                </a:solidFill>
              </a:rPr>
            </a:br>
            <a:r>
              <a:rPr lang="es-ES" sz="2700" b="0" dirty="0" smtClean="0">
                <a:solidFill>
                  <a:schemeClr val="accent1"/>
                </a:solidFill>
              </a:rPr>
              <a:t>Lourdes Piñón</a:t>
            </a:r>
            <a:endParaRPr lang="es-ES" sz="2700" b="0" dirty="0">
              <a:solidFill>
                <a:schemeClr val="accent1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es-ES" sz="2400" dirty="0" smtClean="0">
                <a:solidFill>
                  <a:schemeClr val="accent2"/>
                </a:solidFill>
              </a:rPr>
              <a:t> </a:t>
            </a:r>
            <a:endParaRPr lang="es-ES" sz="2400" dirty="0">
              <a:solidFill>
                <a:schemeClr val="accent2"/>
              </a:solidFill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968" y="3717032"/>
            <a:ext cx="3888432" cy="2664296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325" y="3933056"/>
            <a:ext cx="2894123" cy="2181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78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6" y="5410234"/>
            <a:ext cx="7902777" cy="395030"/>
          </a:xfrm>
        </p:spPr>
        <p:txBody>
          <a:bodyPr>
            <a:normAutofit/>
          </a:bodyPr>
          <a:lstStyle/>
          <a:p>
            <a:r>
              <a:rPr lang="es-ES" sz="1600" dirty="0" smtClean="0"/>
              <a:t>                                                            </a:t>
            </a:r>
            <a:r>
              <a:rPr lang="es-ES" sz="1600" dirty="0" err="1" smtClean="0"/>
              <a:t>carte</a:t>
            </a:r>
            <a:r>
              <a:rPr lang="es-ES" sz="1600" dirty="0" smtClean="0"/>
              <a:t> </a:t>
            </a:r>
            <a:r>
              <a:rPr lang="es-ES" sz="1600" dirty="0" err="1" smtClean="0"/>
              <a:t>d´identité</a:t>
            </a:r>
            <a:r>
              <a:rPr lang="es-ES" sz="1600" dirty="0" smtClean="0"/>
              <a:t> </a:t>
            </a:r>
            <a:r>
              <a:rPr lang="es-ES" sz="1600" dirty="0" err="1" smtClean="0"/>
              <a:t>scolaire</a:t>
            </a:r>
            <a:r>
              <a:rPr lang="es-ES" sz="1600" dirty="0" smtClean="0"/>
              <a:t>              </a:t>
            </a:r>
            <a:endParaRPr lang="es-ES" sz="1600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548680"/>
            <a:ext cx="3577353" cy="2592288"/>
          </a:xfr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836712"/>
            <a:ext cx="2880320" cy="2016224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198" y="3429000"/>
            <a:ext cx="2664296" cy="1981234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573016"/>
            <a:ext cx="2160241" cy="1837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52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3429000"/>
            <a:ext cx="8291264" cy="2606040"/>
          </a:xfrm>
        </p:spPr>
        <p:txBody>
          <a:bodyPr>
            <a:normAutofit/>
          </a:bodyPr>
          <a:lstStyle/>
          <a:p>
            <a:r>
              <a:rPr lang="es-ES" sz="1600" smtClean="0"/>
              <a:t>         Patio interior             hotel </a:t>
            </a:r>
            <a:r>
              <a:rPr lang="es-ES" sz="1600" dirty="0" smtClean="0"/>
              <a:t>de insectos               </a:t>
            </a:r>
            <a:r>
              <a:rPr lang="es-ES" sz="1600" dirty="0" err="1" smtClean="0"/>
              <a:t>papeleira</a:t>
            </a:r>
            <a:r>
              <a:rPr lang="es-ES" sz="1600" dirty="0" smtClean="0"/>
              <a:t> cartón</a:t>
            </a:r>
            <a:endParaRPr lang="es-ES" sz="1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" sz="2000" dirty="0"/>
              <a:t> </a:t>
            </a:r>
            <a:r>
              <a:rPr lang="es-ES" sz="2000" dirty="0" smtClean="0"/>
              <a:t> -O </a:t>
            </a:r>
            <a:r>
              <a:rPr lang="es-ES" sz="2000" dirty="0" err="1" smtClean="0"/>
              <a:t>collège</a:t>
            </a:r>
            <a:r>
              <a:rPr lang="es-ES" sz="2000" dirty="0" smtClean="0"/>
              <a:t> Jules Verne é o único centro que ten o premio a alta </a:t>
            </a:r>
            <a:r>
              <a:rPr lang="es-ES" sz="2000" dirty="0" err="1" smtClean="0"/>
              <a:t>calidade</a:t>
            </a:r>
            <a:r>
              <a:rPr lang="es-ES" sz="2000" dirty="0" smtClean="0"/>
              <a:t> medioambiental. </a:t>
            </a:r>
            <a:r>
              <a:rPr lang="es-ES" sz="2000" dirty="0" err="1" smtClean="0"/>
              <a:t>Hai</a:t>
            </a:r>
            <a:r>
              <a:rPr lang="es-ES" sz="2000" dirty="0" smtClean="0"/>
              <a:t> incluso </a:t>
            </a:r>
            <a:r>
              <a:rPr lang="es-ES" sz="2000" dirty="0" err="1" smtClean="0"/>
              <a:t>colmeas</a:t>
            </a:r>
            <a:r>
              <a:rPr lang="es-ES" sz="2000" dirty="0" smtClean="0"/>
              <a:t> e producen </a:t>
            </a:r>
            <a:r>
              <a:rPr lang="es-ES" sz="2000" dirty="0" err="1" smtClean="0"/>
              <a:t>mel</a:t>
            </a:r>
            <a:endParaRPr lang="es-ES" sz="2000" dirty="0" smtClean="0"/>
          </a:p>
          <a:p>
            <a:pPr marL="0" indent="0">
              <a:buNone/>
            </a:pPr>
            <a:r>
              <a:rPr lang="es-ES" sz="2000" dirty="0" smtClean="0"/>
              <a:t>  - Implicación dos rapaces: </a:t>
            </a:r>
            <a:r>
              <a:rPr lang="es-ES" sz="2000" dirty="0" err="1" smtClean="0"/>
              <a:t>ecodelegado</a:t>
            </a:r>
            <a:r>
              <a:rPr lang="es-ES" sz="2000" dirty="0" smtClean="0"/>
              <a:t> de clase e </a:t>
            </a:r>
            <a:r>
              <a:rPr lang="es-ES" sz="2000" dirty="0" err="1" smtClean="0"/>
              <a:t>outro</a:t>
            </a:r>
            <a:r>
              <a:rPr lang="es-ES" sz="2000" dirty="0" smtClean="0"/>
              <a:t> representante do centro, que </a:t>
            </a:r>
            <a:r>
              <a:rPr lang="es-ES" sz="2000" dirty="0" err="1" smtClean="0"/>
              <a:t>terían</a:t>
            </a:r>
            <a:r>
              <a:rPr lang="es-ES" sz="2000" dirty="0" smtClean="0"/>
              <a:t> un papel dinamizador e de sensibilización: </a:t>
            </a:r>
            <a:r>
              <a:rPr lang="es-ES" sz="2000" dirty="0" err="1" smtClean="0"/>
              <a:t>accións</a:t>
            </a:r>
            <a:r>
              <a:rPr lang="es-ES" sz="2000" dirty="0" smtClean="0"/>
              <a:t> </a:t>
            </a:r>
            <a:r>
              <a:rPr lang="es-ES" sz="2000" dirty="0" err="1" smtClean="0"/>
              <a:t>ecoloxistas</a:t>
            </a:r>
            <a:r>
              <a:rPr lang="es-ES" sz="2000" dirty="0" smtClean="0"/>
              <a:t> como lápices </a:t>
            </a:r>
            <a:r>
              <a:rPr lang="es-ES" sz="2000" dirty="0" err="1" smtClean="0"/>
              <a:t>ecolóxicos</a:t>
            </a:r>
            <a:r>
              <a:rPr lang="es-ES" sz="2000" dirty="0" smtClean="0"/>
              <a:t> para la pizarra </a:t>
            </a:r>
            <a:r>
              <a:rPr lang="es-ES" sz="2000" dirty="0" err="1" smtClean="0"/>
              <a:t>dixital</a:t>
            </a:r>
            <a:r>
              <a:rPr lang="es-ES" sz="2000" dirty="0" smtClean="0"/>
              <a:t>, </a:t>
            </a:r>
            <a:r>
              <a:rPr lang="es-ES" sz="2000" dirty="0" err="1" smtClean="0"/>
              <a:t>papeleiras</a:t>
            </a:r>
            <a:r>
              <a:rPr lang="es-ES" sz="2000" dirty="0" smtClean="0"/>
              <a:t> de cartón, </a:t>
            </a:r>
            <a:r>
              <a:rPr lang="es-ES" sz="2000" dirty="0" err="1" smtClean="0"/>
              <a:t>hoteis</a:t>
            </a:r>
            <a:r>
              <a:rPr lang="es-ES" sz="2000" dirty="0" smtClean="0"/>
              <a:t> de insectos …</a:t>
            </a:r>
          </a:p>
          <a:p>
            <a:pPr marL="0" indent="0">
              <a:buNone/>
            </a:pPr>
            <a:r>
              <a:rPr lang="es-ES" sz="2000" dirty="0"/>
              <a:t> </a:t>
            </a:r>
            <a:r>
              <a:rPr lang="es-ES" sz="2000" dirty="0" smtClean="0"/>
              <a:t>  -</a:t>
            </a:r>
            <a:r>
              <a:rPr lang="es-ES" sz="2000" dirty="0" err="1" smtClean="0"/>
              <a:t>Espazo</a:t>
            </a:r>
            <a:r>
              <a:rPr lang="es-ES" sz="2000" dirty="0" smtClean="0"/>
              <a:t> ben pensado, todo acristalado. Centro </a:t>
            </a:r>
            <a:r>
              <a:rPr lang="es-ES" sz="2000" dirty="0" err="1" smtClean="0"/>
              <a:t>moi</a:t>
            </a:r>
            <a:r>
              <a:rPr lang="es-ES" sz="2000" dirty="0" smtClean="0"/>
              <a:t> luminoso</a:t>
            </a:r>
          </a:p>
          <a:p>
            <a:pPr marL="0" indent="0">
              <a:buNone/>
            </a:pPr>
            <a:r>
              <a:rPr lang="es-ES" sz="2000" dirty="0"/>
              <a:t> </a:t>
            </a:r>
            <a:r>
              <a:rPr lang="es-ES" sz="2000" dirty="0" smtClean="0"/>
              <a:t>  </a:t>
            </a:r>
          </a:p>
          <a:p>
            <a:pPr marL="0" indent="0">
              <a:buNone/>
            </a:pPr>
            <a:r>
              <a:rPr lang="es-ES" sz="2000" dirty="0" smtClean="0"/>
              <a:t> </a:t>
            </a:r>
            <a:endParaRPr lang="es-ES" sz="2000" dirty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148" y="3807555"/>
            <a:ext cx="1872208" cy="1944217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359" y="3645024"/>
            <a:ext cx="1628563" cy="1945280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882" y="3789040"/>
            <a:ext cx="2736304" cy="1944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46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5373216"/>
            <a:ext cx="8183880" cy="1051560"/>
          </a:xfrm>
        </p:spPr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986880"/>
          </a:xfrm>
        </p:spPr>
        <p:txBody>
          <a:bodyPr/>
          <a:lstStyle/>
          <a:p>
            <a:pPr marL="0" indent="0">
              <a:buNone/>
            </a:pPr>
            <a:r>
              <a:rPr lang="es-ES" dirty="0" smtClean="0">
                <a:solidFill>
                  <a:schemeClr val="accent1"/>
                </a:solidFill>
              </a:rPr>
              <a:t>AULAS MATERIA</a:t>
            </a:r>
          </a:p>
          <a:p>
            <a:pPr marL="0" indent="0">
              <a:buNone/>
            </a:pPr>
            <a:r>
              <a:rPr lang="es-ES" sz="20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20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 -</a:t>
            </a:r>
            <a:r>
              <a:rPr lang="es-ES" sz="20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Teñen</a:t>
            </a:r>
            <a:r>
              <a:rPr lang="es-ES" sz="20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aulas materia. A </a:t>
            </a:r>
            <a:r>
              <a:rPr lang="es-ES" sz="20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miña</a:t>
            </a:r>
            <a:r>
              <a:rPr lang="es-ES" sz="20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20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titora</a:t>
            </a:r>
            <a:r>
              <a:rPr lang="es-ES" sz="20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20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Elizsabeth</a:t>
            </a:r>
            <a:r>
              <a:rPr lang="es-ES" sz="20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é profesora de español</a:t>
            </a:r>
          </a:p>
          <a:p>
            <a:pPr marL="0" indent="0">
              <a:buNone/>
            </a:pPr>
            <a:r>
              <a:rPr lang="es-ES" sz="20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20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 -</a:t>
            </a:r>
            <a:r>
              <a:rPr lang="es-ES" sz="20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Dependendo</a:t>
            </a:r>
            <a:r>
              <a:rPr lang="es-ES" sz="20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das materias a organización e disposición das mesas é diferente predominando a forma de «</a:t>
            </a:r>
            <a:r>
              <a:rPr lang="es-ES" sz="20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îlots</a:t>
            </a:r>
            <a:r>
              <a:rPr lang="es-ES" sz="20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», sobre todo en </a:t>
            </a:r>
            <a:r>
              <a:rPr lang="es-ES" sz="20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linguas</a:t>
            </a:r>
            <a:r>
              <a:rPr lang="es-ES" sz="20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para favorecer a interacción. </a:t>
            </a:r>
          </a:p>
          <a:p>
            <a:pPr marL="0" indent="0">
              <a:buNone/>
            </a:pPr>
            <a:endParaRPr lang="es-ES" sz="20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356992"/>
            <a:ext cx="1674186" cy="2232248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901431"/>
            <a:ext cx="2664296" cy="2903833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901431"/>
            <a:ext cx="2552472" cy="2903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70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490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b="1" dirty="0" smtClean="0">
                <a:solidFill>
                  <a:schemeClr val="accent1"/>
                </a:solidFill>
              </a:rPr>
              <a:t>O EQUIPO DIRECTIVO</a:t>
            </a:r>
          </a:p>
          <a:p>
            <a:pPr marL="0" indent="0" algn="just">
              <a:buNone/>
            </a:pPr>
            <a:r>
              <a:rPr lang="es-ES" sz="2000" dirty="0" smtClean="0">
                <a:solidFill>
                  <a:schemeClr val="accent3"/>
                </a:solidFill>
              </a:rPr>
              <a:t>   -Le principal: director, función de coordinador. </a:t>
            </a:r>
            <a:r>
              <a:rPr lang="es-ES" sz="2000" dirty="0" err="1" smtClean="0">
                <a:solidFill>
                  <a:schemeClr val="accent3"/>
                </a:solidFill>
              </a:rPr>
              <a:t>Exerce</a:t>
            </a:r>
            <a:r>
              <a:rPr lang="es-ES" sz="2000" dirty="0" smtClean="0">
                <a:solidFill>
                  <a:schemeClr val="accent3"/>
                </a:solidFill>
              </a:rPr>
              <a:t> </a:t>
            </a:r>
            <a:r>
              <a:rPr lang="es-ES" sz="2000" b="1" dirty="0" err="1" smtClean="0">
                <a:solidFill>
                  <a:schemeClr val="accent3"/>
                </a:solidFill>
              </a:rPr>
              <a:t>autoridade</a:t>
            </a:r>
            <a:r>
              <a:rPr lang="es-ES" sz="2000" dirty="0" smtClean="0">
                <a:solidFill>
                  <a:schemeClr val="accent3"/>
                </a:solidFill>
              </a:rPr>
              <a:t> sobre todo o </a:t>
            </a:r>
            <a:r>
              <a:rPr lang="es-ES" sz="2000" dirty="0" err="1" smtClean="0">
                <a:solidFill>
                  <a:schemeClr val="accent3"/>
                </a:solidFill>
              </a:rPr>
              <a:t>persoal</a:t>
            </a:r>
            <a:r>
              <a:rPr lang="es-ES" sz="2000" dirty="0" smtClean="0">
                <a:solidFill>
                  <a:schemeClr val="accent3"/>
                </a:solidFill>
              </a:rPr>
              <a:t> e rinde </a:t>
            </a:r>
            <a:r>
              <a:rPr lang="es-ES" sz="2000" dirty="0" err="1" smtClean="0">
                <a:solidFill>
                  <a:schemeClr val="accent3"/>
                </a:solidFill>
              </a:rPr>
              <a:t>contas</a:t>
            </a:r>
            <a:r>
              <a:rPr lang="es-ES" sz="2000" dirty="0" smtClean="0">
                <a:solidFill>
                  <a:schemeClr val="accent3"/>
                </a:solidFill>
              </a:rPr>
              <a:t> da </a:t>
            </a:r>
            <a:r>
              <a:rPr lang="es-ES" sz="2000" dirty="0" err="1" smtClean="0">
                <a:solidFill>
                  <a:schemeClr val="accent3"/>
                </a:solidFill>
              </a:rPr>
              <a:t>súa</a:t>
            </a:r>
            <a:r>
              <a:rPr lang="es-ES" sz="2000" dirty="0" smtClean="0">
                <a:solidFill>
                  <a:schemeClr val="accent3"/>
                </a:solidFill>
              </a:rPr>
              <a:t> </a:t>
            </a:r>
            <a:r>
              <a:rPr lang="es-ES" sz="2000" dirty="0" err="1" smtClean="0">
                <a:solidFill>
                  <a:schemeClr val="accent3"/>
                </a:solidFill>
              </a:rPr>
              <a:t>xestión</a:t>
            </a:r>
            <a:r>
              <a:rPr lang="es-ES" sz="2000" dirty="0" smtClean="0">
                <a:solidFill>
                  <a:schemeClr val="accent3"/>
                </a:solidFill>
              </a:rPr>
              <a:t> ante o </a:t>
            </a:r>
            <a:r>
              <a:rPr lang="es-ES" sz="2000" dirty="0" err="1" smtClean="0">
                <a:solidFill>
                  <a:schemeClr val="accent3"/>
                </a:solidFill>
              </a:rPr>
              <a:t>consello</a:t>
            </a:r>
            <a:r>
              <a:rPr lang="es-ES" sz="2000" dirty="0" smtClean="0">
                <a:solidFill>
                  <a:schemeClr val="accent3"/>
                </a:solidFill>
              </a:rPr>
              <a:t> de administración</a:t>
            </a:r>
          </a:p>
          <a:p>
            <a:pPr marL="0" indent="0" algn="just">
              <a:buNone/>
            </a:pPr>
            <a:r>
              <a:rPr lang="es-ES" sz="2000" dirty="0" smtClean="0">
                <a:solidFill>
                  <a:schemeClr val="accent3"/>
                </a:solidFill>
              </a:rPr>
              <a:t>   -</a:t>
            </a:r>
            <a:r>
              <a:rPr lang="es-ES" sz="2000" b="1" dirty="0" smtClean="0">
                <a:solidFill>
                  <a:schemeClr val="accent3"/>
                </a:solidFill>
              </a:rPr>
              <a:t>Le principal </a:t>
            </a:r>
            <a:r>
              <a:rPr lang="es-ES" sz="2000" b="1" dirty="0" err="1" smtClean="0">
                <a:solidFill>
                  <a:schemeClr val="accent3"/>
                </a:solidFill>
              </a:rPr>
              <a:t>adjoint</a:t>
            </a:r>
            <a:r>
              <a:rPr lang="es-ES" sz="2000" dirty="0" smtClean="0">
                <a:solidFill>
                  <a:schemeClr val="accent3"/>
                </a:solidFill>
              </a:rPr>
              <a:t>: subdirector</a:t>
            </a:r>
          </a:p>
          <a:p>
            <a:pPr marL="0" indent="0" algn="just">
              <a:buNone/>
            </a:pPr>
            <a:r>
              <a:rPr lang="es-ES" sz="2000" dirty="0" smtClean="0">
                <a:solidFill>
                  <a:schemeClr val="accent3"/>
                </a:solidFill>
              </a:rPr>
              <a:t>   </a:t>
            </a:r>
            <a:r>
              <a:rPr lang="es-ES" sz="2000" b="1" dirty="0" smtClean="0">
                <a:solidFill>
                  <a:schemeClr val="accent3"/>
                </a:solidFill>
              </a:rPr>
              <a:t>-CPE </a:t>
            </a:r>
            <a:r>
              <a:rPr lang="es-ES" sz="2000" dirty="0" smtClean="0">
                <a:solidFill>
                  <a:schemeClr val="accent3"/>
                </a:solidFill>
              </a:rPr>
              <a:t>(</a:t>
            </a:r>
            <a:r>
              <a:rPr lang="es-ES" sz="2000" dirty="0" err="1" smtClean="0">
                <a:solidFill>
                  <a:schemeClr val="accent3"/>
                </a:solidFill>
              </a:rPr>
              <a:t>conseiller</a:t>
            </a:r>
            <a:r>
              <a:rPr lang="es-ES" sz="2000" dirty="0" smtClean="0">
                <a:solidFill>
                  <a:schemeClr val="accent3"/>
                </a:solidFill>
              </a:rPr>
              <a:t> </a:t>
            </a:r>
            <a:r>
              <a:rPr lang="es-ES" sz="2000" dirty="0" err="1" smtClean="0">
                <a:solidFill>
                  <a:schemeClr val="accent3"/>
                </a:solidFill>
              </a:rPr>
              <a:t>pédagogique</a:t>
            </a:r>
            <a:r>
              <a:rPr lang="es-ES" sz="2000" dirty="0" smtClean="0">
                <a:solidFill>
                  <a:schemeClr val="accent3"/>
                </a:solidFill>
              </a:rPr>
              <a:t> </a:t>
            </a:r>
            <a:r>
              <a:rPr lang="es-ES" sz="2000" dirty="0" err="1" smtClean="0">
                <a:solidFill>
                  <a:schemeClr val="accent3"/>
                </a:solidFill>
              </a:rPr>
              <a:t>d´éducation</a:t>
            </a:r>
            <a:r>
              <a:rPr lang="es-ES" sz="2000" dirty="0" smtClean="0">
                <a:solidFill>
                  <a:schemeClr val="accent3"/>
                </a:solidFill>
              </a:rPr>
              <a:t>): </a:t>
            </a:r>
            <a:r>
              <a:rPr lang="es-ES" sz="2000" dirty="0" err="1" smtClean="0">
                <a:solidFill>
                  <a:schemeClr val="accent3"/>
                </a:solidFill>
              </a:rPr>
              <a:t>xefe</a:t>
            </a:r>
            <a:r>
              <a:rPr lang="es-ES" sz="2000" dirty="0" smtClean="0">
                <a:solidFill>
                  <a:schemeClr val="accent3"/>
                </a:solidFill>
              </a:rPr>
              <a:t> de </a:t>
            </a:r>
            <a:r>
              <a:rPr lang="es-ES" sz="2000" dirty="0" err="1" smtClean="0">
                <a:solidFill>
                  <a:schemeClr val="accent3"/>
                </a:solidFill>
              </a:rPr>
              <a:t>estudos</a:t>
            </a:r>
            <a:endParaRPr lang="es-ES" sz="2000" dirty="0" smtClean="0">
              <a:solidFill>
                <a:schemeClr val="accent3"/>
              </a:solidFill>
            </a:endParaRPr>
          </a:p>
          <a:p>
            <a:pPr marL="0" indent="0" algn="just">
              <a:buNone/>
            </a:pPr>
            <a:r>
              <a:rPr lang="es-ES" sz="2000" dirty="0" smtClean="0">
                <a:solidFill>
                  <a:schemeClr val="accent3"/>
                </a:solidFill>
              </a:rPr>
              <a:t>    -Estas equivalencias a nivel de competencia </a:t>
            </a:r>
            <a:r>
              <a:rPr lang="es-ES" sz="2000" dirty="0" err="1" smtClean="0">
                <a:solidFill>
                  <a:schemeClr val="accent3"/>
                </a:solidFill>
              </a:rPr>
              <a:t>profesionalnon</a:t>
            </a:r>
            <a:r>
              <a:rPr lang="es-ES" sz="2000" dirty="0" smtClean="0">
                <a:solidFill>
                  <a:schemeClr val="accent3"/>
                </a:solidFill>
              </a:rPr>
              <a:t> </a:t>
            </a:r>
            <a:r>
              <a:rPr lang="es-ES" sz="2000" b="1" dirty="0" smtClean="0">
                <a:solidFill>
                  <a:schemeClr val="accent3"/>
                </a:solidFill>
              </a:rPr>
              <a:t>non </a:t>
            </a:r>
            <a:r>
              <a:rPr lang="es-ES" sz="2000" dirty="0" smtClean="0">
                <a:solidFill>
                  <a:schemeClr val="accent3"/>
                </a:solidFill>
              </a:rPr>
              <a:t>son equivalentes coas de España</a:t>
            </a:r>
          </a:p>
          <a:p>
            <a:pPr marL="0" indent="0" algn="just">
              <a:buNone/>
            </a:pPr>
            <a:r>
              <a:rPr lang="es-ES" sz="2000" dirty="0" smtClean="0">
                <a:solidFill>
                  <a:schemeClr val="accent3"/>
                </a:solidFill>
              </a:rPr>
              <a:t>    -Tanto o </a:t>
            </a:r>
            <a:r>
              <a:rPr lang="es-ES" sz="2000" dirty="0" err="1" smtClean="0">
                <a:solidFill>
                  <a:schemeClr val="accent3"/>
                </a:solidFill>
              </a:rPr>
              <a:t>drector</a:t>
            </a:r>
            <a:r>
              <a:rPr lang="es-ES" sz="2000" dirty="0" smtClean="0">
                <a:solidFill>
                  <a:schemeClr val="accent3"/>
                </a:solidFill>
              </a:rPr>
              <a:t> como o </a:t>
            </a:r>
            <a:r>
              <a:rPr lang="es-ES" sz="2000" dirty="0" err="1" smtClean="0">
                <a:solidFill>
                  <a:schemeClr val="accent3"/>
                </a:solidFill>
              </a:rPr>
              <a:t>xefe</a:t>
            </a:r>
            <a:r>
              <a:rPr lang="es-ES" sz="2000" dirty="0" smtClean="0">
                <a:solidFill>
                  <a:schemeClr val="accent3"/>
                </a:solidFill>
              </a:rPr>
              <a:t> de </a:t>
            </a:r>
            <a:r>
              <a:rPr lang="es-ES" sz="2000" dirty="0" err="1" smtClean="0">
                <a:solidFill>
                  <a:schemeClr val="accent3"/>
                </a:solidFill>
              </a:rPr>
              <a:t>estudos</a:t>
            </a:r>
            <a:r>
              <a:rPr lang="es-ES" sz="2000" dirty="0" smtClean="0">
                <a:solidFill>
                  <a:schemeClr val="accent3"/>
                </a:solidFill>
              </a:rPr>
              <a:t> son </a:t>
            </a:r>
            <a:r>
              <a:rPr lang="es-ES" sz="2000" dirty="0" err="1" smtClean="0">
                <a:solidFill>
                  <a:schemeClr val="accent3"/>
                </a:solidFill>
              </a:rPr>
              <a:t>profesionais</a:t>
            </a:r>
            <a:r>
              <a:rPr lang="es-ES" sz="2000" dirty="0" smtClean="0">
                <a:solidFill>
                  <a:schemeClr val="accent3"/>
                </a:solidFill>
              </a:rPr>
              <a:t> que non dan clase e aprobaron </a:t>
            </a:r>
            <a:r>
              <a:rPr lang="es-ES" sz="2000" dirty="0" err="1" smtClean="0">
                <a:solidFill>
                  <a:schemeClr val="accent3"/>
                </a:solidFill>
              </a:rPr>
              <a:t>unha</a:t>
            </a:r>
            <a:r>
              <a:rPr lang="es-ES" sz="2000" dirty="0" smtClean="0">
                <a:solidFill>
                  <a:schemeClr val="accent3"/>
                </a:solidFill>
              </a:rPr>
              <a:t> oposición para </a:t>
            </a:r>
            <a:r>
              <a:rPr lang="es-ES" sz="2000" dirty="0" err="1" smtClean="0">
                <a:solidFill>
                  <a:schemeClr val="accent3"/>
                </a:solidFill>
              </a:rPr>
              <a:t>exercer</a:t>
            </a:r>
            <a:r>
              <a:rPr lang="es-ES" sz="2000" dirty="0" smtClean="0">
                <a:solidFill>
                  <a:schemeClr val="accent3"/>
                </a:solidFill>
              </a:rPr>
              <a:t> o </a:t>
            </a:r>
            <a:r>
              <a:rPr lang="es-ES" sz="2000" dirty="0" err="1" smtClean="0">
                <a:solidFill>
                  <a:schemeClr val="accent3"/>
                </a:solidFill>
              </a:rPr>
              <a:t>seu</a:t>
            </a:r>
            <a:r>
              <a:rPr lang="es-ES" sz="2000" dirty="0" smtClean="0">
                <a:solidFill>
                  <a:schemeClr val="accent3"/>
                </a:solidFill>
              </a:rPr>
              <a:t> cargo e </a:t>
            </a:r>
            <a:r>
              <a:rPr lang="es-ES" sz="2000" dirty="0" err="1" smtClean="0">
                <a:solidFill>
                  <a:schemeClr val="accent3"/>
                </a:solidFill>
              </a:rPr>
              <a:t>adicarsea</a:t>
            </a:r>
            <a:r>
              <a:rPr lang="es-ES" sz="2000" dirty="0" smtClean="0">
                <a:solidFill>
                  <a:schemeClr val="accent3"/>
                </a:solidFill>
              </a:rPr>
              <a:t> </a:t>
            </a:r>
            <a:r>
              <a:rPr lang="es-ES" sz="2000" dirty="0" err="1" smtClean="0">
                <a:solidFill>
                  <a:schemeClr val="accent3"/>
                </a:solidFill>
              </a:rPr>
              <a:t>est</a:t>
            </a:r>
            <a:r>
              <a:rPr lang="es-ES" sz="2000" dirty="0" smtClean="0">
                <a:solidFill>
                  <a:schemeClr val="accent3"/>
                </a:solidFill>
              </a:rPr>
              <a:t> función . Non poden permanecer </a:t>
            </a:r>
            <a:r>
              <a:rPr lang="es-ES" sz="2000" dirty="0" err="1" smtClean="0">
                <a:solidFill>
                  <a:schemeClr val="accent3"/>
                </a:solidFill>
              </a:rPr>
              <a:t>máis</a:t>
            </a:r>
            <a:r>
              <a:rPr lang="es-ES" sz="2000" dirty="0" smtClean="0">
                <a:solidFill>
                  <a:schemeClr val="accent3"/>
                </a:solidFill>
              </a:rPr>
              <a:t> de 9 anos no </a:t>
            </a:r>
            <a:r>
              <a:rPr lang="es-ES" sz="2000" dirty="0" err="1" smtClean="0">
                <a:solidFill>
                  <a:schemeClr val="accent3"/>
                </a:solidFill>
              </a:rPr>
              <a:t>mesmo</a:t>
            </a:r>
            <a:r>
              <a:rPr lang="es-ES" sz="2000" dirty="0" smtClean="0">
                <a:solidFill>
                  <a:schemeClr val="accent3"/>
                </a:solidFill>
              </a:rPr>
              <a:t> centro</a:t>
            </a:r>
          </a:p>
          <a:p>
            <a:pPr marL="0" indent="0" algn="just">
              <a:buNone/>
            </a:pPr>
            <a:r>
              <a:rPr lang="es-ES" sz="2000" dirty="0" smtClean="0">
                <a:solidFill>
                  <a:schemeClr val="accent3"/>
                </a:solidFill>
              </a:rPr>
              <a:t>    -Destacar que </a:t>
            </a:r>
            <a:r>
              <a:rPr lang="es-ES" sz="2000" dirty="0" err="1" smtClean="0">
                <a:solidFill>
                  <a:schemeClr val="accent3"/>
                </a:solidFill>
              </a:rPr>
              <a:t>hai</a:t>
            </a:r>
            <a:r>
              <a:rPr lang="es-ES" sz="2000" dirty="0" smtClean="0">
                <a:solidFill>
                  <a:schemeClr val="accent3"/>
                </a:solidFill>
              </a:rPr>
              <a:t> un inspector para cada 50 centros aproximadamente</a:t>
            </a:r>
          </a:p>
          <a:p>
            <a:pPr marL="0" indent="0">
              <a:buNone/>
            </a:pPr>
            <a:endParaRPr lang="es-ES" sz="2000" dirty="0" smtClean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es-ES" sz="20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90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5951024"/>
            <a:ext cx="8183880" cy="1813952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85097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dirty="0" smtClean="0">
                <a:solidFill>
                  <a:schemeClr val="accent1"/>
                </a:solidFill>
              </a:rPr>
              <a:t>SEGPA </a:t>
            </a:r>
            <a:r>
              <a:rPr lang="es-ES" sz="2000" dirty="0" smtClean="0"/>
              <a:t>(</a:t>
            </a:r>
            <a:r>
              <a:rPr lang="es-ES" sz="2000" dirty="0" err="1" smtClean="0"/>
              <a:t>Section</a:t>
            </a:r>
            <a:r>
              <a:rPr lang="es-ES" sz="2000" dirty="0" smtClean="0"/>
              <a:t> </a:t>
            </a:r>
            <a:r>
              <a:rPr lang="es-ES" sz="2000" dirty="0" err="1" smtClean="0"/>
              <a:t>générale</a:t>
            </a:r>
            <a:r>
              <a:rPr lang="es-ES" sz="2000" dirty="0" smtClean="0"/>
              <a:t> </a:t>
            </a:r>
            <a:r>
              <a:rPr lang="es-ES" sz="2000" dirty="0" err="1" smtClean="0"/>
              <a:t>d´enseignement</a:t>
            </a:r>
            <a:r>
              <a:rPr lang="es-ES" sz="2000" dirty="0" smtClean="0"/>
              <a:t> </a:t>
            </a:r>
            <a:r>
              <a:rPr lang="es-ES" sz="2000" dirty="0" err="1" smtClean="0"/>
              <a:t>professionelle</a:t>
            </a:r>
            <a:r>
              <a:rPr lang="es-ES" sz="2000" dirty="0" smtClean="0"/>
              <a:t> </a:t>
            </a:r>
            <a:r>
              <a:rPr lang="es-ES" sz="2000" dirty="0" err="1" smtClean="0"/>
              <a:t>adaptée</a:t>
            </a:r>
            <a:r>
              <a:rPr lang="es-ES" sz="2000" dirty="0" smtClean="0"/>
              <a:t>)</a:t>
            </a:r>
            <a:r>
              <a:rPr lang="es-ES" sz="2000" b="1" dirty="0" smtClean="0"/>
              <a:t>:</a:t>
            </a:r>
            <a:endParaRPr lang="es-ES" b="1" dirty="0" smtClean="0"/>
          </a:p>
          <a:p>
            <a:pPr marL="0" indent="0" algn="just">
              <a:buNone/>
            </a:pPr>
            <a:r>
              <a:rPr lang="es-ES" dirty="0"/>
              <a:t> </a:t>
            </a:r>
            <a:r>
              <a:rPr lang="es-ES" dirty="0" smtClean="0"/>
              <a:t>  </a:t>
            </a:r>
            <a:r>
              <a:rPr lang="es-E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-Máximo 16 alumnos e con </a:t>
            </a:r>
            <a:r>
              <a:rPr lang="es-E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consentemento</a:t>
            </a:r>
            <a:r>
              <a:rPr lang="es-E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dos </a:t>
            </a:r>
            <a:r>
              <a:rPr lang="es-E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pais</a:t>
            </a:r>
            <a:r>
              <a:rPr lang="es-E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 Non </a:t>
            </a:r>
            <a:r>
              <a:rPr lang="es-E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hai</a:t>
            </a:r>
            <a:r>
              <a:rPr lang="es-E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2ª </a:t>
            </a:r>
            <a:r>
              <a:rPr lang="es-E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lingua</a:t>
            </a:r>
            <a:r>
              <a:rPr lang="es-E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s-E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estranxeira</a:t>
            </a:r>
            <a:r>
              <a:rPr lang="es-E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  <a:r>
              <a:rPr lang="es-E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Traballan</a:t>
            </a:r>
            <a:r>
              <a:rPr lang="es-E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en talleres e fan prácticas en empresas</a:t>
            </a:r>
          </a:p>
          <a:p>
            <a:pPr marL="0" indent="0" algn="just">
              <a:buNone/>
            </a:pPr>
            <a:r>
              <a:rPr lang="es-E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s-E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-No </a:t>
            </a:r>
            <a:r>
              <a:rPr lang="es-E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Collège</a:t>
            </a:r>
            <a:r>
              <a:rPr lang="es-E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Jules Verne </a:t>
            </a:r>
            <a:r>
              <a:rPr lang="es-E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hai</a:t>
            </a:r>
            <a:r>
              <a:rPr lang="es-E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s-E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dous</a:t>
            </a:r>
            <a:r>
              <a:rPr lang="es-E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talleres: </a:t>
            </a:r>
            <a:r>
              <a:rPr lang="es-E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comercio</a:t>
            </a:r>
            <a:r>
              <a:rPr lang="es-E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e </a:t>
            </a:r>
            <a:r>
              <a:rPr lang="es-E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hábitat</a:t>
            </a:r>
            <a:r>
              <a:rPr lang="es-E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, os alumnos rotan  5 semanas en cada un e </a:t>
            </a:r>
            <a:r>
              <a:rPr lang="es-E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pensan</a:t>
            </a:r>
            <a:r>
              <a:rPr lang="es-E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o que </a:t>
            </a:r>
            <a:r>
              <a:rPr lang="es-E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máis</a:t>
            </a:r>
            <a:r>
              <a:rPr lang="es-E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s-E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lles</a:t>
            </a:r>
            <a:r>
              <a:rPr lang="es-E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pode interesar. En </a:t>
            </a:r>
            <a:r>
              <a:rPr lang="es-E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Troisième</a:t>
            </a:r>
            <a:r>
              <a:rPr lang="es-E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s-E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elixen</a:t>
            </a:r>
            <a:r>
              <a:rPr lang="es-E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s-E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só</a:t>
            </a:r>
            <a:r>
              <a:rPr lang="es-E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un </a:t>
            </a:r>
          </a:p>
          <a:p>
            <a:pPr marL="0" indent="0" algn="just">
              <a:buNone/>
            </a:pPr>
            <a:r>
              <a:rPr lang="es-E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s-E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-Continúan no </a:t>
            </a:r>
            <a:r>
              <a:rPr lang="es-E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lycée</a:t>
            </a:r>
            <a:r>
              <a:rPr lang="es-E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s-E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professionnel</a:t>
            </a:r>
            <a:r>
              <a:rPr lang="es-E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2 </a:t>
            </a:r>
            <a:r>
              <a:rPr lang="es-E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dous</a:t>
            </a:r>
            <a:r>
              <a:rPr lang="es-E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anos </a:t>
            </a:r>
            <a:r>
              <a:rPr lang="es-E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máis</a:t>
            </a:r>
            <a:endParaRPr lang="es-ES" sz="2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just">
              <a:buNone/>
            </a:pPr>
            <a:r>
              <a:rPr lang="es-E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s-E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s-E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-CAP </a:t>
            </a:r>
            <a:r>
              <a:rPr lang="es-E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</a:t>
            </a:r>
            <a:r>
              <a:rPr lang="es-E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certificat</a:t>
            </a:r>
            <a:r>
              <a:rPr lang="es-E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s-E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d´aptitude</a:t>
            </a:r>
            <a:r>
              <a:rPr lang="es-E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s-E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professionnelle</a:t>
            </a:r>
            <a:r>
              <a:rPr lang="es-E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 et </a:t>
            </a:r>
            <a:r>
              <a:rPr lang="es-E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BAC PRO</a:t>
            </a:r>
          </a:p>
          <a:p>
            <a:pPr marL="0" indent="0" algn="just">
              <a:buNone/>
            </a:pPr>
            <a:r>
              <a:rPr lang="es-E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s-E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-Non </a:t>
            </a:r>
            <a:r>
              <a:rPr lang="es-E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hai</a:t>
            </a:r>
            <a:r>
              <a:rPr lang="es-E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SEGPA en todos os centros </a:t>
            </a:r>
          </a:p>
          <a:p>
            <a:pPr marL="0" indent="0" algn="just">
              <a:buNone/>
            </a:pPr>
            <a:r>
              <a:rPr lang="es-E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s-E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-Os talleres varían </a:t>
            </a:r>
            <a:r>
              <a:rPr lang="es-E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dependendo</a:t>
            </a:r>
            <a:r>
              <a:rPr lang="es-E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dos centros</a:t>
            </a:r>
          </a:p>
          <a:p>
            <a:pPr marL="0" indent="0" algn="just">
              <a:buNone/>
            </a:pPr>
            <a:r>
              <a:rPr lang="es-ES" dirty="0" smtClean="0">
                <a:solidFill>
                  <a:schemeClr val="accent1"/>
                </a:solidFill>
              </a:rPr>
              <a:t>ULIS</a:t>
            </a:r>
            <a:r>
              <a:rPr lang="es-ES" dirty="0" smtClean="0">
                <a:solidFill>
                  <a:srgbClr val="00B0F0"/>
                </a:solidFill>
              </a:rPr>
              <a:t> </a:t>
            </a:r>
            <a:r>
              <a:rPr lang="es-E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</a:t>
            </a:r>
            <a:r>
              <a:rPr lang="es-E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Unité</a:t>
            </a:r>
            <a:r>
              <a:rPr lang="es-E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s-E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localisée</a:t>
            </a:r>
            <a:r>
              <a:rPr lang="es-E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s-E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d´intégration</a:t>
            </a:r>
            <a:r>
              <a:rPr lang="es-E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s-E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scolaire</a:t>
            </a:r>
            <a:r>
              <a:rPr lang="es-E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</a:p>
          <a:p>
            <a:pPr marL="0" indent="0" algn="just">
              <a:buNone/>
            </a:pPr>
            <a:r>
              <a:rPr lang="es-E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s-E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-Alumnos con discapacidades integrados </a:t>
            </a:r>
            <a:r>
              <a:rPr lang="es-E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nas</a:t>
            </a:r>
            <a:r>
              <a:rPr lang="es-E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aulas acompañados por </a:t>
            </a:r>
            <a:r>
              <a:rPr lang="es-E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AVS</a:t>
            </a:r>
            <a:r>
              <a:rPr lang="es-E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.</a:t>
            </a:r>
            <a:r>
              <a:rPr lang="es-E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Hai</a:t>
            </a:r>
            <a:r>
              <a:rPr lang="es-E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momentos nos que </a:t>
            </a:r>
            <a:r>
              <a:rPr lang="es-E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saen</a:t>
            </a:r>
            <a:r>
              <a:rPr lang="es-E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da aula</a:t>
            </a:r>
          </a:p>
          <a:p>
            <a:pPr marL="0" indent="0">
              <a:buNone/>
            </a:pPr>
            <a:endParaRPr lang="es-ES" sz="2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2249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5373216"/>
            <a:ext cx="8183880" cy="504056"/>
          </a:xfrm>
        </p:spPr>
        <p:txBody>
          <a:bodyPr>
            <a:normAutofit/>
          </a:bodyPr>
          <a:lstStyle/>
          <a:p>
            <a:r>
              <a:rPr lang="es-ES" sz="1800" dirty="0" smtClean="0"/>
              <a:t>Aula </a:t>
            </a:r>
            <a:r>
              <a:rPr lang="es-ES" sz="1800" dirty="0" err="1" smtClean="0"/>
              <a:t>Segpa</a:t>
            </a:r>
            <a:r>
              <a:rPr lang="es-ES" sz="1800" dirty="0" smtClean="0"/>
              <a:t>                       taller comercio            taller hábitat</a:t>
            </a:r>
            <a:endParaRPr lang="es-ES" sz="1800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96752"/>
            <a:ext cx="2520280" cy="3755777"/>
          </a:xfr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080" y="692696"/>
            <a:ext cx="2808312" cy="2581838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442" y="655754"/>
            <a:ext cx="2320230" cy="1788421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72708" y="2636912"/>
            <a:ext cx="2103698" cy="2708919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123" y="3645024"/>
            <a:ext cx="2267744" cy="170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19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058888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s-ES" b="1" dirty="0" smtClean="0">
                <a:solidFill>
                  <a:schemeClr val="accent1"/>
                </a:solidFill>
              </a:rPr>
              <a:t>VIE </a:t>
            </a:r>
            <a:r>
              <a:rPr lang="es-ES" b="1" dirty="0" err="1" smtClean="0">
                <a:solidFill>
                  <a:schemeClr val="accent1"/>
                </a:solidFill>
              </a:rPr>
              <a:t>SCOLAIRE:</a:t>
            </a:r>
            <a:r>
              <a:rPr lang="es-ES" sz="2000" dirty="0" err="1" smtClean="0">
                <a:solidFill>
                  <a:schemeClr val="accent4"/>
                </a:solidFill>
              </a:rPr>
              <a:t>único</a:t>
            </a:r>
            <a:r>
              <a:rPr lang="es-ES" sz="2000" b="1" dirty="0" smtClean="0">
                <a:solidFill>
                  <a:schemeClr val="accent1"/>
                </a:solidFill>
              </a:rPr>
              <a:t> </a:t>
            </a:r>
            <a:r>
              <a:rPr lang="es-ES" sz="2000" dirty="0" smtClean="0">
                <a:solidFill>
                  <a:schemeClr val="accent4"/>
                </a:solidFill>
              </a:rPr>
              <a:t>país no mundo que ten este sistema</a:t>
            </a:r>
          </a:p>
          <a:p>
            <a:pPr marL="0" indent="0" algn="just">
              <a:buNone/>
            </a:pPr>
            <a:endParaRPr lang="es-ES" sz="2000" dirty="0" smtClean="0"/>
          </a:p>
          <a:p>
            <a:pPr marL="0" indent="0" algn="just">
              <a:buNone/>
            </a:pPr>
            <a:r>
              <a:rPr lang="es-ES" sz="22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s-ES" sz="22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s-ES" sz="2200" dirty="0" smtClean="0">
                <a:solidFill>
                  <a:schemeClr val="accent1"/>
                </a:solidFill>
              </a:rPr>
              <a:t> -AVS </a:t>
            </a:r>
            <a:r>
              <a:rPr lang="es-ES" sz="2200" dirty="0" smtClean="0">
                <a:solidFill>
                  <a:schemeClr val="accent4"/>
                </a:solidFill>
              </a:rPr>
              <a:t>(auxiliares de vida escolar). </a:t>
            </a:r>
            <a:r>
              <a:rPr lang="es-ES" sz="2200" dirty="0" err="1" smtClean="0">
                <a:solidFill>
                  <a:schemeClr val="accent4"/>
                </a:solidFill>
              </a:rPr>
              <a:t>Persoal</a:t>
            </a:r>
            <a:r>
              <a:rPr lang="es-ES" sz="2200" dirty="0" smtClean="0">
                <a:solidFill>
                  <a:schemeClr val="accent4"/>
                </a:solidFill>
              </a:rPr>
              <a:t> non docente que </a:t>
            </a:r>
            <a:r>
              <a:rPr lang="es-ES" sz="2200" dirty="0" err="1" smtClean="0">
                <a:solidFill>
                  <a:schemeClr val="accent4"/>
                </a:solidFill>
              </a:rPr>
              <a:t>atende</a:t>
            </a:r>
            <a:r>
              <a:rPr lang="es-ES" sz="2200" dirty="0" smtClean="0">
                <a:solidFill>
                  <a:schemeClr val="accent4"/>
                </a:solidFill>
              </a:rPr>
              <a:t> </a:t>
            </a:r>
            <a:r>
              <a:rPr lang="es-ES" sz="2200" dirty="0" err="1" smtClean="0">
                <a:solidFill>
                  <a:schemeClr val="accent4"/>
                </a:solidFill>
              </a:rPr>
              <a:t>aos</a:t>
            </a:r>
            <a:r>
              <a:rPr lang="es-ES" sz="2200" dirty="0" smtClean="0">
                <a:solidFill>
                  <a:schemeClr val="accent4"/>
                </a:solidFill>
              </a:rPr>
              <a:t> alumnos dentro </a:t>
            </a:r>
            <a:r>
              <a:rPr lang="es-ES" sz="2200" dirty="0">
                <a:solidFill>
                  <a:schemeClr val="accent4"/>
                </a:solidFill>
              </a:rPr>
              <a:t>d</a:t>
            </a:r>
            <a:r>
              <a:rPr lang="es-ES" sz="2200" dirty="0" smtClean="0">
                <a:solidFill>
                  <a:schemeClr val="accent4"/>
                </a:solidFill>
              </a:rPr>
              <a:t>a aula con dificultades de </a:t>
            </a:r>
            <a:r>
              <a:rPr lang="es-ES" sz="2200" dirty="0" err="1" smtClean="0">
                <a:solidFill>
                  <a:schemeClr val="accent4"/>
                </a:solidFill>
              </a:rPr>
              <a:t>aprendizaxe</a:t>
            </a:r>
            <a:endParaRPr lang="es-ES" sz="2200" dirty="0" smtClean="0">
              <a:solidFill>
                <a:schemeClr val="accent4"/>
              </a:solidFill>
            </a:endParaRPr>
          </a:p>
          <a:p>
            <a:pPr marL="0" indent="0" algn="just">
              <a:buNone/>
            </a:pPr>
            <a:endParaRPr lang="es-ES" sz="2200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es-ES" sz="2200" dirty="0" smtClean="0">
                <a:solidFill>
                  <a:schemeClr val="accent1"/>
                </a:solidFill>
              </a:rPr>
              <a:t>   -SURVEILLANTS </a:t>
            </a:r>
            <a:r>
              <a:rPr lang="es-ES" sz="2200" dirty="0" err="1" smtClean="0">
                <a:solidFill>
                  <a:schemeClr val="accent4"/>
                </a:solidFill>
              </a:rPr>
              <a:t>Soen</a:t>
            </a:r>
            <a:r>
              <a:rPr lang="es-ES" sz="2200" dirty="0" smtClean="0">
                <a:solidFill>
                  <a:schemeClr val="accent4"/>
                </a:solidFill>
              </a:rPr>
              <a:t> ser rapaces </a:t>
            </a:r>
            <a:r>
              <a:rPr lang="es-ES" sz="2200" dirty="0" err="1" smtClean="0">
                <a:solidFill>
                  <a:schemeClr val="accent4"/>
                </a:solidFill>
              </a:rPr>
              <a:t>ou</a:t>
            </a:r>
            <a:r>
              <a:rPr lang="es-ES" sz="2200" dirty="0" smtClean="0">
                <a:solidFill>
                  <a:schemeClr val="accent4"/>
                </a:solidFill>
              </a:rPr>
              <a:t> rapazas que continúan </a:t>
            </a:r>
            <a:r>
              <a:rPr lang="es-ES" sz="2200" dirty="0" err="1" smtClean="0">
                <a:solidFill>
                  <a:schemeClr val="accent4"/>
                </a:solidFill>
              </a:rPr>
              <a:t>cos</a:t>
            </a:r>
            <a:r>
              <a:rPr lang="es-ES" sz="2200" dirty="0" smtClean="0">
                <a:solidFill>
                  <a:schemeClr val="accent4"/>
                </a:solidFill>
              </a:rPr>
              <a:t> </a:t>
            </a:r>
            <a:r>
              <a:rPr lang="es-ES" sz="2200" dirty="0" err="1" smtClean="0">
                <a:solidFill>
                  <a:schemeClr val="accent4"/>
                </a:solidFill>
              </a:rPr>
              <a:t>seus</a:t>
            </a:r>
            <a:r>
              <a:rPr lang="es-ES" sz="2200" dirty="0" smtClean="0">
                <a:solidFill>
                  <a:schemeClr val="accent4"/>
                </a:solidFill>
              </a:rPr>
              <a:t> </a:t>
            </a:r>
            <a:r>
              <a:rPr lang="es-ES" sz="2200" dirty="0" err="1" smtClean="0">
                <a:solidFill>
                  <a:schemeClr val="accent4"/>
                </a:solidFill>
              </a:rPr>
              <a:t>estudos</a:t>
            </a:r>
            <a:r>
              <a:rPr lang="es-ES" sz="2200" dirty="0" smtClean="0">
                <a:solidFill>
                  <a:schemeClr val="accent4"/>
                </a:solidFill>
              </a:rPr>
              <a:t> </a:t>
            </a:r>
            <a:r>
              <a:rPr lang="es-ES" sz="2200" dirty="0" err="1" smtClean="0">
                <a:solidFill>
                  <a:schemeClr val="accent4"/>
                </a:solidFill>
              </a:rPr>
              <a:t>na</a:t>
            </a:r>
            <a:r>
              <a:rPr lang="es-ES" sz="2200" dirty="0" smtClean="0">
                <a:solidFill>
                  <a:schemeClr val="accent4"/>
                </a:solidFill>
              </a:rPr>
              <a:t> </a:t>
            </a:r>
            <a:r>
              <a:rPr lang="es-ES" sz="2200" dirty="0" err="1" smtClean="0">
                <a:solidFill>
                  <a:schemeClr val="accent4"/>
                </a:solidFill>
              </a:rPr>
              <a:t>universidade</a:t>
            </a:r>
            <a:r>
              <a:rPr lang="es-ES" sz="2200" dirty="0" smtClean="0">
                <a:solidFill>
                  <a:schemeClr val="accent4"/>
                </a:solidFill>
              </a:rPr>
              <a:t> e non poden desempeñar este cargo </a:t>
            </a:r>
            <a:r>
              <a:rPr lang="es-ES" sz="2200" dirty="0" err="1" smtClean="0">
                <a:solidFill>
                  <a:schemeClr val="accent4"/>
                </a:solidFill>
              </a:rPr>
              <a:t>máis</a:t>
            </a:r>
            <a:r>
              <a:rPr lang="es-ES" sz="2200" dirty="0" smtClean="0">
                <a:solidFill>
                  <a:schemeClr val="accent4"/>
                </a:solidFill>
              </a:rPr>
              <a:t> de seis anos. </a:t>
            </a:r>
            <a:r>
              <a:rPr lang="es-ES" sz="2200" dirty="0" err="1" smtClean="0">
                <a:solidFill>
                  <a:schemeClr val="accent4"/>
                </a:solidFill>
              </a:rPr>
              <a:t>Soen</a:t>
            </a:r>
            <a:r>
              <a:rPr lang="es-ES" sz="2200" dirty="0" smtClean="0">
                <a:solidFill>
                  <a:schemeClr val="accent4"/>
                </a:solidFill>
              </a:rPr>
              <a:t> ser </a:t>
            </a:r>
            <a:r>
              <a:rPr lang="es-ES" sz="2200" dirty="0" err="1" smtClean="0">
                <a:solidFill>
                  <a:schemeClr val="accent4"/>
                </a:solidFill>
              </a:rPr>
              <a:t>antigos</a:t>
            </a:r>
            <a:r>
              <a:rPr lang="es-ES" sz="2200" dirty="0" smtClean="0">
                <a:solidFill>
                  <a:schemeClr val="accent4"/>
                </a:solidFill>
              </a:rPr>
              <a:t> alumnos do centro</a:t>
            </a:r>
          </a:p>
          <a:p>
            <a:pPr marL="0" indent="0" algn="just">
              <a:buNone/>
            </a:pPr>
            <a:r>
              <a:rPr lang="es-ES" sz="2200" dirty="0" smtClean="0">
                <a:solidFill>
                  <a:schemeClr val="accent4"/>
                </a:solidFill>
              </a:rPr>
              <a:t>   -</a:t>
            </a:r>
            <a:r>
              <a:rPr lang="es-ES" sz="2200" dirty="0" err="1" smtClean="0">
                <a:solidFill>
                  <a:schemeClr val="accent4"/>
                </a:solidFill>
              </a:rPr>
              <a:t>posibilidade</a:t>
            </a:r>
            <a:r>
              <a:rPr lang="es-ES" sz="2200" dirty="0" smtClean="0">
                <a:solidFill>
                  <a:schemeClr val="accent4"/>
                </a:solidFill>
              </a:rPr>
              <a:t> de </a:t>
            </a:r>
            <a:r>
              <a:rPr lang="es-ES" sz="2200" dirty="0" err="1" smtClean="0">
                <a:solidFill>
                  <a:schemeClr val="accent4"/>
                </a:solidFill>
              </a:rPr>
              <a:t>traballar</a:t>
            </a:r>
            <a:r>
              <a:rPr lang="es-ES" sz="2200" dirty="0" smtClean="0">
                <a:solidFill>
                  <a:schemeClr val="accent4"/>
                </a:solidFill>
              </a:rPr>
              <a:t> a media </a:t>
            </a:r>
            <a:r>
              <a:rPr lang="es-ES" sz="2200" dirty="0" err="1" smtClean="0">
                <a:solidFill>
                  <a:schemeClr val="accent4"/>
                </a:solidFill>
              </a:rPr>
              <a:t>xornada</a:t>
            </a:r>
            <a:endParaRPr lang="es-ES" sz="2200" dirty="0" smtClean="0">
              <a:solidFill>
                <a:schemeClr val="accent4"/>
              </a:solidFill>
            </a:endParaRPr>
          </a:p>
          <a:p>
            <a:pPr marL="0" indent="0" algn="just">
              <a:buNone/>
            </a:pPr>
            <a:r>
              <a:rPr lang="es-ES" sz="2200" dirty="0">
                <a:solidFill>
                  <a:schemeClr val="accent4"/>
                </a:solidFill>
              </a:rPr>
              <a:t> </a:t>
            </a:r>
            <a:r>
              <a:rPr lang="es-ES" sz="2200" dirty="0" smtClean="0">
                <a:solidFill>
                  <a:schemeClr val="accent4"/>
                </a:solidFill>
              </a:rPr>
              <a:t>  -</a:t>
            </a:r>
            <a:r>
              <a:rPr lang="es-ES" sz="2200" dirty="0" err="1" smtClean="0">
                <a:solidFill>
                  <a:schemeClr val="accent4"/>
                </a:solidFill>
              </a:rPr>
              <a:t>tamén</a:t>
            </a:r>
            <a:r>
              <a:rPr lang="es-ES" sz="2200" dirty="0" smtClean="0">
                <a:solidFill>
                  <a:schemeClr val="accent4"/>
                </a:solidFill>
              </a:rPr>
              <a:t> desempeñan </a:t>
            </a:r>
            <a:r>
              <a:rPr lang="es-ES" sz="2200" dirty="0" err="1" smtClean="0">
                <a:solidFill>
                  <a:schemeClr val="accent4"/>
                </a:solidFill>
              </a:rPr>
              <a:t>tarefas</a:t>
            </a:r>
            <a:r>
              <a:rPr lang="es-ES" sz="2200" dirty="0" smtClean="0">
                <a:solidFill>
                  <a:schemeClr val="accent4"/>
                </a:solidFill>
              </a:rPr>
              <a:t> administrativas</a:t>
            </a:r>
          </a:p>
          <a:p>
            <a:pPr marL="0" indent="0" algn="just">
              <a:buNone/>
            </a:pPr>
            <a:r>
              <a:rPr lang="es-ES" sz="2200" dirty="0">
                <a:solidFill>
                  <a:schemeClr val="accent4"/>
                </a:solidFill>
              </a:rPr>
              <a:t> </a:t>
            </a:r>
            <a:r>
              <a:rPr lang="es-ES" sz="2200" dirty="0" smtClean="0">
                <a:solidFill>
                  <a:schemeClr val="accent4"/>
                </a:solidFill>
              </a:rPr>
              <a:t>  - </a:t>
            </a:r>
            <a:r>
              <a:rPr lang="es-ES" sz="2200" dirty="0" err="1" smtClean="0">
                <a:solidFill>
                  <a:schemeClr val="accent4"/>
                </a:solidFill>
              </a:rPr>
              <a:t>vixiantes</a:t>
            </a:r>
            <a:r>
              <a:rPr lang="es-ES" sz="2200" dirty="0" smtClean="0">
                <a:solidFill>
                  <a:schemeClr val="accent4"/>
                </a:solidFill>
              </a:rPr>
              <a:t> de comedor, patio, </a:t>
            </a:r>
            <a:r>
              <a:rPr lang="es-ES" sz="2200" dirty="0" err="1" smtClean="0">
                <a:solidFill>
                  <a:schemeClr val="accent4"/>
                </a:solidFill>
              </a:rPr>
              <a:t>salle</a:t>
            </a:r>
            <a:r>
              <a:rPr lang="es-ES" sz="2200" dirty="0" smtClean="0">
                <a:solidFill>
                  <a:schemeClr val="accent4"/>
                </a:solidFill>
              </a:rPr>
              <a:t> de </a:t>
            </a:r>
            <a:r>
              <a:rPr lang="es-ES" sz="2200" dirty="0" err="1" smtClean="0">
                <a:solidFill>
                  <a:schemeClr val="accent4"/>
                </a:solidFill>
              </a:rPr>
              <a:t>permanence</a:t>
            </a:r>
            <a:r>
              <a:rPr lang="es-ES" sz="2200" dirty="0" smtClean="0">
                <a:solidFill>
                  <a:schemeClr val="accent4"/>
                </a:solidFill>
              </a:rPr>
              <a:t>…</a:t>
            </a:r>
          </a:p>
          <a:p>
            <a:pPr marL="0" indent="0" algn="just">
              <a:buNone/>
            </a:pPr>
            <a:r>
              <a:rPr lang="es-ES" sz="2200" dirty="0">
                <a:solidFill>
                  <a:schemeClr val="accent4"/>
                </a:solidFill>
              </a:rPr>
              <a:t> </a:t>
            </a:r>
            <a:r>
              <a:rPr lang="es-ES" sz="2200" dirty="0" smtClean="0">
                <a:solidFill>
                  <a:schemeClr val="accent4"/>
                </a:solidFill>
              </a:rPr>
              <a:t>  -controlan as entradas e </a:t>
            </a:r>
            <a:r>
              <a:rPr lang="es-ES" sz="2200" dirty="0" err="1" smtClean="0">
                <a:solidFill>
                  <a:schemeClr val="accent4"/>
                </a:solidFill>
              </a:rPr>
              <a:t>saídas</a:t>
            </a:r>
            <a:r>
              <a:rPr lang="es-ES" sz="2200" dirty="0" smtClean="0">
                <a:solidFill>
                  <a:schemeClr val="accent4"/>
                </a:solidFill>
              </a:rPr>
              <a:t> dos alumnos</a:t>
            </a:r>
            <a:br>
              <a:rPr lang="es-ES" sz="2200" dirty="0" smtClean="0">
                <a:solidFill>
                  <a:schemeClr val="accent4"/>
                </a:solidFill>
              </a:rPr>
            </a:br>
            <a:endParaRPr lang="es-ES" sz="22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65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flipV="1">
            <a:off x="502920" y="6035040"/>
            <a:ext cx="8183880" cy="58256"/>
          </a:xfrm>
        </p:spPr>
        <p:txBody>
          <a:bodyPr>
            <a:normAutofit fontScale="90000"/>
          </a:bodyPr>
          <a:lstStyle/>
          <a:p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9552" y="404664"/>
            <a:ext cx="3888432" cy="1800200"/>
          </a:xfrm>
        </p:spPr>
        <p:txBody>
          <a:bodyPr>
            <a:normAutofit/>
          </a:bodyPr>
          <a:lstStyle/>
          <a:p>
            <a:pPr algn="just"/>
            <a:r>
              <a:rPr lang="es-ES" sz="2000" b="0" dirty="0" smtClean="0">
                <a:solidFill>
                  <a:schemeClr val="accent3"/>
                </a:solidFill>
              </a:rPr>
              <a:t>Carnet de liaison para comunicarse coas familias </a:t>
            </a:r>
            <a:r>
              <a:rPr lang="es-ES" sz="2000" b="0" dirty="0" err="1" smtClean="0">
                <a:solidFill>
                  <a:schemeClr val="accent3"/>
                </a:solidFill>
              </a:rPr>
              <a:t>ademais</a:t>
            </a:r>
            <a:r>
              <a:rPr lang="es-ES" sz="2000" b="0" dirty="0" smtClean="0">
                <a:solidFill>
                  <a:schemeClr val="accent3"/>
                </a:solidFill>
              </a:rPr>
              <a:t> da </a:t>
            </a:r>
            <a:r>
              <a:rPr lang="es-ES" sz="2000" b="0" dirty="0" err="1" smtClean="0">
                <a:solidFill>
                  <a:schemeClr val="accent3"/>
                </a:solidFill>
              </a:rPr>
              <a:t>axenda</a:t>
            </a:r>
            <a:endParaRPr lang="es-ES" sz="2000" b="0" dirty="0">
              <a:solidFill>
                <a:schemeClr val="accent3"/>
              </a:solidFill>
            </a:endParaRP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4008" y="836712"/>
            <a:ext cx="3931920" cy="1296144"/>
          </a:xfrm>
        </p:spPr>
        <p:txBody>
          <a:bodyPr>
            <a:normAutofit/>
          </a:bodyPr>
          <a:lstStyle/>
          <a:p>
            <a:pPr algn="just"/>
            <a:r>
              <a:rPr lang="es-ES" sz="2000" b="0" dirty="0" smtClean="0"/>
              <a:t> </a:t>
            </a:r>
            <a:r>
              <a:rPr lang="es-ES" sz="2000" b="0" dirty="0" err="1" smtClean="0">
                <a:solidFill>
                  <a:srgbClr val="7030A0"/>
                </a:solidFill>
              </a:rPr>
              <a:t>Carte</a:t>
            </a:r>
            <a:r>
              <a:rPr lang="es-ES" sz="2000" b="0" dirty="0" smtClean="0">
                <a:solidFill>
                  <a:srgbClr val="7030A0"/>
                </a:solidFill>
              </a:rPr>
              <a:t> de </a:t>
            </a:r>
            <a:r>
              <a:rPr lang="es-ES" sz="2000" b="0" dirty="0" err="1" smtClean="0">
                <a:solidFill>
                  <a:srgbClr val="7030A0"/>
                </a:solidFill>
              </a:rPr>
              <a:t>scolarité</a:t>
            </a:r>
            <a:r>
              <a:rPr lang="es-ES" sz="2000" b="0" dirty="0" smtClean="0">
                <a:solidFill>
                  <a:srgbClr val="7030A0"/>
                </a:solidFill>
              </a:rPr>
              <a:t> de </a:t>
            </a:r>
            <a:r>
              <a:rPr lang="es-ES" sz="2000" b="0" dirty="0" err="1" smtClean="0">
                <a:solidFill>
                  <a:srgbClr val="7030A0"/>
                </a:solidFill>
              </a:rPr>
              <a:t>l´élève</a:t>
            </a:r>
            <a:endParaRPr lang="es-ES" sz="2000" b="0" dirty="0">
              <a:solidFill>
                <a:srgbClr val="7030A0"/>
              </a:solidFill>
            </a:endParaRPr>
          </a:p>
        </p:txBody>
      </p:sp>
      <p:pic>
        <p:nvPicPr>
          <p:cNvPr id="7" name="6 Marcador de contenido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132856"/>
            <a:ext cx="2749955" cy="3455987"/>
          </a:xfrm>
        </p:spPr>
      </p:pic>
      <p:pic>
        <p:nvPicPr>
          <p:cNvPr id="8" name="7 Marcador de contenido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060848"/>
            <a:ext cx="2441338" cy="3527425"/>
          </a:xfrm>
        </p:spPr>
      </p:pic>
    </p:spTree>
    <p:extLst>
      <p:ext uri="{BB962C8B-B14F-4D97-AF65-F5344CB8AC3E}">
        <p14:creationId xmlns:p14="http://schemas.microsoft.com/office/powerpoint/2010/main" val="363938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2348880"/>
            <a:ext cx="8183880" cy="3686160"/>
          </a:xfrm>
        </p:spPr>
        <p:txBody>
          <a:bodyPr/>
          <a:lstStyle/>
          <a:p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2920" y="476672"/>
            <a:ext cx="8183880" cy="331236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s-ES" dirty="0" smtClean="0">
                <a:solidFill>
                  <a:schemeClr val="accent1"/>
                </a:solidFill>
              </a:rPr>
              <a:t>FOYER</a:t>
            </a:r>
          </a:p>
          <a:p>
            <a:pPr marL="0" indent="0" algn="just">
              <a:buNone/>
            </a:pPr>
            <a:r>
              <a:rPr lang="es-ES" sz="2000" dirty="0"/>
              <a:t> </a:t>
            </a:r>
            <a:r>
              <a:rPr lang="es-ES" sz="2000" dirty="0" smtClean="0"/>
              <a:t>  Asociación de actividades lúdicas e </a:t>
            </a:r>
            <a:r>
              <a:rPr lang="es-ES" sz="2000" dirty="0" err="1" smtClean="0"/>
              <a:t>culturais</a:t>
            </a:r>
            <a:r>
              <a:rPr lang="es-ES" sz="2000" dirty="0" smtClean="0"/>
              <a:t> </a:t>
            </a:r>
            <a:r>
              <a:rPr lang="es-ES" sz="2000" dirty="0" err="1" smtClean="0"/>
              <a:t>onde</a:t>
            </a:r>
            <a:r>
              <a:rPr lang="es-ES" sz="2000" dirty="0" smtClean="0"/>
              <a:t> </a:t>
            </a:r>
            <a:r>
              <a:rPr lang="es-ES" sz="2000" u="sng" dirty="0" smtClean="0"/>
              <a:t>os alumnos son partícipes e</a:t>
            </a:r>
            <a:r>
              <a:rPr lang="es-ES" sz="2000" dirty="0" smtClean="0"/>
              <a:t> toman </a:t>
            </a:r>
            <a:r>
              <a:rPr lang="es-ES" sz="2000" dirty="0" err="1" smtClean="0"/>
              <a:t>decisións</a:t>
            </a:r>
            <a:r>
              <a:rPr lang="es-ES" sz="2000" dirty="0" smtClean="0"/>
              <a:t>. Adhesión 6E. </a:t>
            </a:r>
            <a:r>
              <a:rPr lang="es-ES" sz="2000" dirty="0" err="1" smtClean="0"/>
              <a:t>Nas</a:t>
            </a:r>
            <a:r>
              <a:rPr lang="es-ES" sz="2000" dirty="0" smtClean="0"/>
              <a:t> </a:t>
            </a:r>
            <a:r>
              <a:rPr lang="es-ES" sz="2000" dirty="0" err="1" smtClean="0"/>
              <a:t>saídas</a:t>
            </a:r>
            <a:r>
              <a:rPr lang="es-ES" sz="2000" dirty="0" smtClean="0"/>
              <a:t> o Foyer paga 6E por </a:t>
            </a:r>
            <a:r>
              <a:rPr lang="es-ES" sz="2000" dirty="0" err="1" smtClean="0"/>
              <a:t>noite</a:t>
            </a:r>
            <a:r>
              <a:rPr lang="es-ES" sz="2000" dirty="0" smtClean="0"/>
              <a:t> a cada alumno. Actividades deportivas, teatro, club de música, radio…</a:t>
            </a:r>
          </a:p>
          <a:p>
            <a:pPr marL="0" indent="0" algn="just">
              <a:buNone/>
            </a:pPr>
            <a:endParaRPr lang="es-ES" sz="2000" dirty="0" smtClean="0"/>
          </a:p>
          <a:p>
            <a:pPr marL="0" indent="0" algn="just">
              <a:buNone/>
            </a:pPr>
            <a:r>
              <a:rPr lang="es-ES" dirty="0" smtClean="0">
                <a:solidFill>
                  <a:schemeClr val="accent1"/>
                </a:solidFill>
              </a:rPr>
              <a:t>CDI</a:t>
            </a:r>
            <a:r>
              <a:rPr lang="es-ES" dirty="0" smtClean="0"/>
              <a:t> </a:t>
            </a:r>
            <a:r>
              <a:rPr lang="es-ES" sz="2000" dirty="0" smtClean="0"/>
              <a:t>(centro de documentación e información) Case todos os centros </a:t>
            </a:r>
            <a:r>
              <a:rPr lang="es-ES" sz="2000" dirty="0" err="1" smtClean="0"/>
              <a:t>dispoñen</a:t>
            </a:r>
            <a:r>
              <a:rPr lang="es-ES" sz="2000" dirty="0" smtClean="0"/>
              <a:t> </a:t>
            </a:r>
            <a:r>
              <a:rPr lang="es-ES" sz="2000" dirty="0" err="1" smtClean="0"/>
              <a:t>deste</a:t>
            </a:r>
            <a:r>
              <a:rPr lang="es-ES" sz="2000" dirty="0" smtClean="0"/>
              <a:t> servicio </a:t>
            </a:r>
            <a:r>
              <a:rPr lang="es-ES" sz="2000" dirty="0" err="1" smtClean="0"/>
              <a:t>baixo</a:t>
            </a:r>
            <a:r>
              <a:rPr lang="es-ES" sz="2000" dirty="0" smtClean="0"/>
              <a:t> a </a:t>
            </a:r>
            <a:r>
              <a:rPr lang="es-ES" sz="2000" dirty="0" err="1" smtClean="0"/>
              <a:t>responsabilidade</a:t>
            </a:r>
            <a:r>
              <a:rPr lang="es-ES" sz="2000" dirty="0" smtClean="0"/>
              <a:t> </a:t>
            </a:r>
            <a:r>
              <a:rPr lang="es-ES" sz="2000" dirty="0" err="1" smtClean="0"/>
              <a:t>dun</a:t>
            </a:r>
            <a:r>
              <a:rPr lang="es-ES" sz="2000" dirty="0" smtClean="0"/>
              <a:t> profesor documentalista cualificado</a:t>
            </a:r>
            <a:endParaRPr lang="es-ES" dirty="0" smtClean="0"/>
          </a:p>
          <a:p>
            <a:pPr marL="0" indent="0" algn="just">
              <a:buNone/>
            </a:pPr>
            <a:endParaRPr lang="es-ES" dirty="0" smtClean="0"/>
          </a:p>
          <a:p>
            <a:pPr marL="0" indent="0">
              <a:buNone/>
            </a:pPr>
            <a:endParaRPr lang="es-ES" sz="2000" dirty="0" smtClean="0"/>
          </a:p>
          <a:p>
            <a:pPr marL="0" indent="0">
              <a:buNone/>
            </a:pPr>
            <a:r>
              <a:rPr lang="es-ES" sz="2000" dirty="0" smtClean="0"/>
              <a:t> </a:t>
            </a:r>
          </a:p>
          <a:p>
            <a:pPr marL="0" indent="0">
              <a:buNone/>
            </a:pPr>
            <a:endParaRPr lang="es-ES" sz="2000" dirty="0"/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096715"/>
            <a:ext cx="2520279" cy="2650204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085113"/>
            <a:ext cx="2541425" cy="2438124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806365"/>
            <a:ext cx="2283718" cy="278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45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620688"/>
            <a:ext cx="8183880" cy="56349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b="1" dirty="0" smtClean="0">
                <a:solidFill>
                  <a:schemeClr val="accent1"/>
                </a:solidFill>
              </a:rPr>
              <a:t>DISCIPLINA</a:t>
            </a:r>
          </a:p>
          <a:p>
            <a:pPr marL="0" indent="0" algn="just">
              <a:buNone/>
            </a:pPr>
            <a:r>
              <a:rPr lang="es-ES" sz="2000" dirty="0" smtClean="0">
                <a:solidFill>
                  <a:srgbClr val="0070C0"/>
                </a:solidFill>
              </a:rPr>
              <a:t>   -</a:t>
            </a:r>
            <a:r>
              <a:rPr lang="es-ES" sz="2000" dirty="0" err="1" smtClean="0">
                <a:solidFill>
                  <a:srgbClr val="0070C0"/>
                </a:solidFill>
              </a:rPr>
              <a:t>Tratamento</a:t>
            </a:r>
            <a:r>
              <a:rPr lang="es-ES" sz="2000" dirty="0" smtClean="0">
                <a:solidFill>
                  <a:srgbClr val="0070C0"/>
                </a:solidFill>
              </a:rPr>
              <a:t> de </a:t>
            </a:r>
            <a:r>
              <a:rPr lang="es-ES" sz="2000" dirty="0" err="1" smtClean="0">
                <a:solidFill>
                  <a:srgbClr val="0070C0"/>
                </a:solidFill>
              </a:rPr>
              <a:t>vostede</a:t>
            </a:r>
            <a:endParaRPr lang="es-ES" sz="2000" dirty="0" smtClean="0">
              <a:solidFill>
                <a:srgbClr val="0070C0"/>
              </a:solidFill>
            </a:endParaRPr>
          </a:p>
          <a:p>
            <a:pPr marL="0" indent="0" algn="just">
              <a:buNone/>
            </a:pPr>
            <a:r>
              <a:rPr lang="es-ES" sz="2000" dirty="0">
                <a:solidFill>
                  <a:srgbClr val="0070C0"/>
                </a:solidFill>
              </a:rPr>
              <a:t> </a:t>
            </a:r>
            <a:r>
              <a:rPr lang="es-ES" sz="2000" dirty="0" smtClean="0">
                <a:solidFill>
                  <a:srgbClr val="0070C0"/>
                </a:solidFill>
              </a:rPr>
              <a:t>  -</a:t>
            </a:r>
            <a:r>
              <a:rPr lang="es-ES" sz="2000" dirty="0" err="1" smtClean="0">
                <a:solidFill>
                  <a:srgbClr val="0070C0"/>
                </a:solidFill>
              </a:rPr>
              <a:t>Moi</a:t>
            </a:r>
            <a:r>
              <a:rPr lang="es-ES" sz="2000" dirty="0" smtClean="0">
                <a:solidFill>
                  <a:srgbClr val="0070C0"/>
                </a:solidFill>
              </a:rPr>
              <a:t> </a:t>
            </a:r>
            <a:r>
              <a:rPr lang="es-ES" sz="2000" dirty="0" err="1" smtClean="0">
                <a:solidFill>
                  <a:srgbClr val="0070C0"/>
                </a:solidFill>
              </a:rPr>
              <a:t>respectuosos</a:t>
            </a:r>
            <a:endParaRPr lang="es-ES" sz="2000" dirty="0" smtClean="0">
              <a:solidFill>
                <a:srgbClr val="0070C0"/>
              </a:solidFill>
            </a:endParaRPr>
          </a:p>
          <a:p>
            <a:pPr marL="0" indent="0" algn="just">
              <a:buNone/>
            </a:pPr>
            <a:r>
              <a:rPr lang="es-ES" sz="2000" dirty="0" smtClean="0">
                <a:solidFill>
                  <a:srgbClr val="0070C0"/>
                </a:solidFill>
              </a:rPr>
              <a:t>   -Silencio </a:t>
            </a:r>
            <a:r>
              <a:rPr lang="es-ES" sz="2000" dirty="0" err="1" smtClean="0">
                <a:solidFill>
                  <a:srgbClr val="0070C0"/>
                </a:solidFill>
              </a:rPr>
              <a:t>na</a:t>
            </a:r>
            <a:r>
              <a:rPr lang="es-ES" sz="2000" dirty="0" smtClean="0">
                <a:solidFill>
                  <a:srgbClr val="0070C0"/>
                </a:solidFill>
              </a:rPr>
              <a:t> aula, non </a:t>
            </a:r>
            <a:r>
              <a:rPr lang="es-ES" sz="2000" dirty="0" err="1" smtClean="0">
                <a:solidFill>
                  <a:srgbClr val="0070C0"/>
                </a:solidFill>
              </a:rPr>
              <a:t>falan</a:t>
            </a:r>
            <a:r>
              <a:rPr lang="es-ES" sz="2000" dirty="0" smtClean="0">
                <a:solidFill>
                  <a:srgbClr val="0070C0"/>
                </a:solidFill>
              </a:rPr>
              <a:t> </a:t>
            </a:r>
            <a:r>
              <a:rPr lang="es-ES" sz="2000" dirty="0" err="1" smtClean="0">
                <a:solidFill>
                  <a:srgbClr val="0070C0"/>
                </a:solidFill>
              </a:rPr>
              <a:t>mentres</a:t>
            </a:r>
            <a:r>
              <a:rPr lang="es-ES" sz="2000" dirty="0" smtClean="0">
                <a:solidFill>
                  <a:srgbClr val="0070C0"/>
                </a:solidFill>
              </a:rPr>
              <a:t> non se </a:t>
            </a:r>
            <a:r>
              <a:rPr lang="es-ES" sz="2000" dirty="0" err="1" smtClean="0">
                <a:solidFill>
                  <a:srgbClr val="0070C0"/>
                </a:solidFill>
              </a:rPr>
              <a:t>lles</a:t>
            </a:r>
            <a:r>
              <a:rPr lang="es-ES" sz="2000" dirty="0" smtClean="0">
                <a:solidFill>
                  <a:srgbClr val="0070C0"/>
                </a:solidFill>
              </a:rPr>
              <a:t> indica  </a:t>
            </a:r>
          </a:p>
          <a:p>
            <a:pPr marL="0" indent="0" algn="just">
              <a:buNone/>
            </a:pPr>
            <a:r>
              <a:rPr lang="es-ES" sz="2000" dirty="0">
                <a:solidFill>
                  <a:srgbClr val="0070C0"/>
                </a:solidFill>
              </a:rPr>
              <a:t> </a:t>
            </a:r>
            <a:r>
              <a:rPr lang="es-ES" sz="2000" dirty="0" smtClean="0">
                <a:solidFill>
                  <a:srgbClr val="0070C0"/>
                </a:solidFill>
              </a:rPr>
              <a:t>  -</a:t>
            </a:r>
            <a:r>
              <a:rPr lang="es-ES" sz="2000" dirty="0" err="1" smtClean="0">
                <a:solidFill>
                  <a:srgbClr val="0070C0"/>
                </a:solidFill>
              </a:rPr>
              <a:t>Presenza</a:t>
            </a:r>
            <a:r>
              <a:rPr lang="es-ES" sz="2000" dirty="0" smtClean="0">
                <a:solidFill>
                  <a:srgbClr val="0070C0"/>
                </a:solidFill>
              </a:rPr>
              <a:t> de AVS para casos de alumnado problemático</a:t>
            </a:r>
          </a:p>
          <a:p>
            <a:pPr marL="0" indent="0" algn="just">
              <a:buNone/>
            </a:pPr>
            <a:r>
              <a:rPr lang="es-ES" sz="2000" dirty="0">
                <a:solidFill>
                  <a:srgbClr val="0070C0"/>
                </a:solidFill>
              </a:rPr>
              <a:t> </a:t>
            </a:r>
            <a:r>
              <a:rPr lang="es-ES" sz="2000" dirty="0" smtClean="0">
                <a:solidFill>
                  <a:srgbClr val="0070C0"/>
                </a:solidFill>
              </a:rPr>
              <a:t>  -Carnet de liaison </a:t>
            </a:r>
          </a:p>
          <a:p>
            <a:pPr marL="0" indent="0" algn="just">
              <a:buNone/>
            </a:pPr>
            <a:r>
              <a:rPr lang="es-ES" sz="2000" dirty="0">
                <a:solidFill>
                  <a:srgbClr val="0070C0"/>
                </a:solidFill>
              </a:rPr>
              <a:t> </a:t>
            </a:r>
            <a:r>
              <a:rPr lang="es-ES" sz="2000" dirty="0" smtClean="0">
                <a:solidFill>
                  <a:srgbClr val="0070C0"/>
                </a:solidFill>
              </a:rPr>
              <a:t>   -Salle de </a:t>
            </a:r>
            <a:r>
              <a:rPr lang="es-ES" sz="2000" dirty="0" err="1" smtClean="0">
                <a:solidFill>
                  <a:srgbClr val="0070C0"/>
                </a:solidFill>
              </a:rPr>
              <a:t>Permanence</a:t>
            </a:r>
            <a:r>
              <a:rPr lang="es-ES" sz="2000" dirty="0" smtClean="0">
                <a:solidFill>
                  <a:srgbClr val="0070C0"/>
                </a:solidFill>
              </a:rPr>
              <a:t> á que se poden enviar </a:t>
            </a:r>
            <a:r>
              <a:rPr lang="es-ES" sz="2000" dirty="0" err="1" smtClean="0">
                <a:solidFill>
                  <a:srgbClr val="0070C0"/>
                </a:solidFill>
              </a:rPr>
              <a:t>aos</a:t>
            </a:r>
            <a:r>
              <a:rPr lang="es-ES" sz="2000" dirty="0" smtClean="0">
                <a:solidFill>
                  <a:srgbClr val="0070C0"/>
                </a:solidFill>
              </a:rPr>
              <a:t> alumnos </a:t>
            </a:r>
            <a:r>
              <a:rPr lang="es-ES" sz="2000" dirty="0" err="1">
                <a:solidFill>
                  <a:srgbClr val="0070C0"/>
                </a:solidFill>
              </a:rPr>
              <a:t>f</a:t>
            </a:r>
            <a:r>
              <a:rPr lang="es-ES" sz="2000" dirty="0" err="1" smtClean="0">
                <a:solidFill>
                  <a:srgbClr val="0070C0"/>
                </a:solidFill>
              </a:rPr>
              <a:t>acer</a:t>
            </a:r>
            <a:r>
              <a:rPr lang="es-ES" sz="2000" dirty="0" smtClean="0">
                <a:solidFill>
                  <a:srgbClr val="0070C0"/>
                </a:solidFill>
              </a:rPr>
              <a:t> </a:t>
            </a:r>
            <a:r>
              <a:rPr lang="es-ES" sz="2000" dirty="0" err="1" smtClean="0">
                <a:solidFill>
                  <a:srgbClr val="0070C0"/>
                </a:solidFill>
              </a:rPr>
              <a:t>tarefas</a:t>
            </a:r>
            <a:r>
              <a:rPr lang="es-ES" sz="2000" dirty="0" smtClean="0">
                <a:solidFill>
                  <a:srgbClr val="0070C0"/>
                </a:solidFill>
              </a:rPr>
              <a:t> </a:t>
            </a:r>
            <a:r>
              <a:rPr lang="es-ES" sz="2000" dirty="0" err="1" smtClean="0">
                <a:solidFill>
                  <a:srgbClr val="0070C0"/>
                </a:solidFill>
              </a:rPr>
              <a:t>despois</a:t>
            </a:r>
            <a:r>
              <a:rPr lang="es-ES" sz="2000" dirty="0" smtClean="0">
                <a:solidFill>
                  <a:srgbClr val="0070C0"/>
                </a:solidFill>
              </a:rPr>
              <a:t> das horas de clase. Estarían atendidos polos </a:t>
            </a:r>
            <a:r>
              <a:rPr lang="es-ES" sz="2000" dirty="0" err="1" smtClean="0">
                <a:solidFill>
                  <a:srgbClr val="0070C0"/>
                </a:solidFill>
              </a:rPr>
              <a:t>surveillants</a:t>
            </a:r>
            <a:endParaRPr lang="es-ES" sz="2000" dirty="0" smtClean="0">
              <a:solidFill>
                <a:srgbClr val="0070C0"/>
              </a:solidFill>
            </a:endParaRPr>
          </a:p>
          <a:p>
            <a:pPr marL="0" indent="0" algn="just">
              <a:buNone/>
            </a:pPr>
            <a:r>
              <a:rPr lang="es-ES" sz="2000" dirty="0">
                <a:solidFill>
                  <a:srgbClr val="0070C0"/>
                </a:solidFill>
              </a:rPr>
              <a:t> </a:t>
            </a:r>
            <a:r>
              <a:rPr lang="es-ES" sz="2000" dirty="0" smtClean="0">
                <a:solidFill>
                  <a:srgbClr val="0070C0"/>
                </a:solidFill>
              </a:rPr>
              <a:t>   -Silencio nos corredores</a:t>
            </a:r>
          </a:p>
          <a:p>
            <a:pPr marL="0" indent="0" algn="just">
              <a:buNone/>
            </a:pPr>
            <a:r>
              <a:rPr lang="es-ES" sz="2000" dirty="0">
                <a:solidFill>
                  <a:srgbClr val="0070C0"/>
                </a:solidFill>
              </a:rPr>
              <a:t> </a:t>
            </a:r>
            <a:r>
              <a:rPr lang="es-ES" sz="2000" dirty="0" smtClean="0">
                <a:solidFill>
                  <a:srgbClr val="0070C0"/>
                </a:solidFill>
              </a:rPr>
              <a:t>   -Filas para subir do patio</a:t>
            </a:r>
          </a:p>
          <a:p>
            <a:pPr marL="0" indent="0" algn="just">
              <a:buNone/>
            </a:pPr>
            <a:r>
              <a:rPr lang="es-ES" sz="2000" dirty="0">
                <a:solidFill>
                  <a:srgbClr val="0070C0"/>
                </a:solidFill>
              </a:rPr>
              <a:t> </a:t>
            </a:r>
            <a:r>
              <a:rPr lang="es-ES" sz="2000" dirty="0" smtClean="0">
                <a:solidFill>
                  <a:srgbClr val="0070C0"/>
                </a:solidFill>
              </a:rPr>
              <a:t>   -Non se permite o uso de teléfonos </a:t>
            </a:r>
            <a:r>
              <a:rPr lang="es-ES" sz="2000" dirty="0" err="1" smtClean="0">
                <a:solidFill>
                  <a:srgbClr val="0070C0"/>
                </a:solidFill>
              </a:rPr>
              <a:t>móbiles</a:t>
            </a:r>
            <a:r>
              <a:rPr lang="es-ES" sz="2000" dirty="0" smtClean="0">
                <a:solidFill>
                  <a:srgbClr val="0070C0"/>
                </a:solidFill>
              </a:rPr>
              <a:t> a non ser estrictamente necesario</a:t>
            </a:r>
          </a:p>
          <a:p>
            <a:pPr marL="0" indent="0" algn="just">
              <a:buNone/>
            </a:pPr>
            <a:r>
              <a:rPr lang="es-ES" sz="2000" dirty="0">
                <a:solidFill>
                  <a:srgbClr val="0070C0"/>
                </a:solidFill>
              </a:rPr>
              <a:t> </a:t>
            </a:r>
            <a:r>
              <a:rPr lang="es-ES" sz="2000" dirty="0" smtClean="0">
                <a:solidFill>
                  <a:srgbClr val="0070C0"/>
                </a:solidFill>
              </a:rPr>
              <a:t>   -Distancia entre profesorado e alumnado</a:t>
            </a:r>
          </a:p>
          <a:p>
            <a:pPr marL="0" indent="0" algn="just">
              <a:buNone/>
            </a:pPr>
            <a:r>
              <a:rPr lang="es-ES" sz="2000" dirty="0">
                <a:solidFill>
                  <a:srgbClr val="0070C0"/>
                </a:solidFill>
              </a:rPr>
              <a:t> </a:t>
            </a:r>
            <a:r>
              <a:rPr lang="es-ES" sz="2000" dirty="0" smtClean="0">
                <a:solidFill>
                  <a:srgbClr val="0070C0"/>
                </a:solidFill>
              </a:rPr>
              <a:t>  </a:t>
            </a:r>
          </a:p>
          <a:p>
            <a:pPr marL="0" indent="0">
              <a:buNone/>
            </a:pPr>
            <a:r>
              <a:rPr lang="es-ES" sz="2000" dirty="0">
                <a:solidFill>
                  <a:srgbClr val="0070C0"/>
                </a:solidFill>
              </a:rPr>
              <a:t> </a:t>
            </a:r>
            <a:r>
              <a:rPr lang="es-ES" sz="2000" dirty="0" smtClean="0">
                <a:solidFill>
                  <a:srgbClr val="0070C0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79229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332656"/>
            <a:ext cx="8352928" cy="6120680"/>
          </a:xfrm>
        </p:spPr>
        <p:txBody>
          <a:bodyPr/>
          <a:lstStyle/>
          <a:p>
            <a:r>
              <a:rPr lang="es-ES" b="1" dirty="0" smtClean="0">
                <a:solidFill>
                  <a:schemeClr val="accent1"/>
                </a:solidFill>
              </a:rPr>
              <a:t>QUE É O PROGRAMA PIALE?</a:t>
            </a:r>
          </a:p>
          <a:p>
            <a:pPr marL="0" indent="0">
              <a:buNone/>
            </a:pPr>
            <a:r>
              <a:rPr lang="es-ES" sz="2000" dirty="0" smtClean="0">
                <a:solidFill>
                  <a:schemeClr val="accent1"/>
                </a:solidFill>
              </a:rPr>
              <a:t>Programa integral de </a:t>
            </a:r>
            <a:r>
              <a:rPr lang="es-ES" sz="2000" dirty="0" err="1" smtClean="0">
                <a:solidFill>
                  <a:schemeClr val="accent1"/>
                </a:solidFill>
              </a:rPr>
              <a:t>aprendizaxe</a:t>
            </a:r>
            <a:r>
              <a:rPr lang="es-ES" sz="2000" dirty="0" smtClean="0">
                <a:solidFill>
                  <a:schemeClr val="accent1"/>
                </a:solidFill>
              </a:rPr>
              <a:t> de </a:t>
            </a:r>
            <a:r>
              <a:rPr lang="es-ES" sz="2000" dirty="0" err="1" smtClean="0">
                <a:solidFill>
                  <a:schemeClr val="accent1"/>
                </a:solidFill>
              </a:rPr>
              <a:t>linguas</a:t>
            </a:r>
            <a:r>
              <a:rPr lang="es-ES" sz="2000" dirty="0" smtClean="0">
                <a:solidFill>
                  <a:schemeClr val="accent1"/>
                </a:solidFill>
              </a:rPr>
              <a:t> </a:t>
            </a:r>
            <a:r>
              <a:rPr lang="es-ES" sz="2000" dirty="0" err="1" smtClean="0">
                <a:solidFill>
                  <a:schemeClr val="accent1"/>
                </a:solidFill>
              </a:rPr>
              <a:t>estranxeiras</a:t>
            </a:r>
            <a:endParaRPr lang="es-ES" sz="2000" dirty="0" smtClean="0">
              <a:solidFill>
                <a:schemeClr val="accent1"/>
              </a:solidFill>
            </a:endParaRPr>
          </a:p>
          <a:p>
            <a:pPr marL="0" indent="0" algn="just">
              <a:buNone/>
            </a:pPr>
            <a:r>
              <a:rPr lang="es-ES" sz="2000" dirty="0" smtClean="0"/>
              <a:t>É un itinerario formativo. A </a:t>
            </a:r>
            <a:r>
              <a:rPr lang="es-ES" sz="2000" dirty="0" err="1" smtClean="0"/>
              <a:t>modalidade</a:t>
            </a:r>
            <a:r>
              <a:rPr lang="es-ES" sz="2000" dirty="0" smtClean="0"/>
              <a:t> de INTEGRACIÓN </a:t>
            </a:r>
            <a:r>
              <a:rPr lang="es-ES" sz="2000" dirty="0" err="1" smtClean="0"/>
              <a:t>componse</a:t>
            </a:r>
            <a:r>
              <a:rPr lang="es-ES" sz="2000" dirty="0" smtClean="0"/>
              <a:t> de tres fases:</a:t>
            </a:r>
          </a:p>
          <a:p>
            <a:pPr marL="0" indent="0" algn="just">
              <a:buNone/>
            </a:pPr>
            <a:r>
              <a:rPr lang="es-ES" sz="2000" dirty="0"/>
              <a:t> </a:t>
            </a:r>
            <a:r>
              <a:rPr lang="es-ES" sz="2000" dirty="0" smtClean="0"/>
              <a:t>A-Curso de FORMACIÓN</a:t>
            </a:r>
          </a:p>
          <a:p>
            <a:pPr marL="0" indent="0" algn="just">
              <a:buNone/>
            </a:pPr>
            <a:r>
              <a:rPr lang="es-ES" sz="2000" dirty="0" smtClean="0"/>
              <a:t> B-INMERSIÓN total no idioma e cultura </a:t>
            </a:r>
            <a:r>
              <a:rPr lang="es-ES" sz="2000" dirty="0" err="1" smtClean="0"/>
              <a:t>estranxeira</a:t>
            </a:r>
            <a:r>
              <a:rPr lang="es-ES" sz="2000" dirty="0" smtClean="0"/>
              <a:t> a través</a:t>
            </a:r>
          </a:p>
          <a:p>
            <a:pPr marL="0" indent="0" algn="just">
              <a:buNone/>
            </a:pPr>
            <a:r>
              <a:rPr lang="es-ES" sz="2000" dirty="0" smtClean="0"/>
              <a:t>    da INTEGRACIÓN </a:t>
            </a:r>
            <a:r>
              <a:rPr lang="es-ES" sz="2000" dirty="0" err="1" smtClean="0"/>
              <a:t>na</a:t>
            </a:r>
            <a:r>
              <a:rPr lang="es-ES" sz="2000" dirty="0" smtClean="0"/>
              <a:t> vida escolar dos centros</a:t>
            </a:r>
          </a:p>
          <a:p>
            <a:pPr marL="0" indent="0" algn="just">
              <a:buNone/>
            </a:pPr>
            <a:r>
              <a:rPr lang="es-ES" sz="2000" dirty="0" smtClean="0"/>
              <a:t> C-DIFUSIÓN da experiencia adquirida</a:t>
            </a:r>
          </a:p>
          <a:p>
            <a:pPr marL="0" indent="0" algn="just">
              <a:buNone/>
            </a:pPr>
            <a:endParaRPr lang="es-ES" sz="2000" dirty="0"/>
          </a:p>
          <a:p>
            <a:pPr marL="0" indent="0">
              <a:buNone/>
            </a:pPr>
            <a:endParaRPr lang="es-ES" sz="2000" dirty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039" y="3645671"/>
            <a:ext cx="1998222" cy="2011194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904294"/>
            <a:ext cx="2088232" cy="1902293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32" y="3468931"/>
            <a:ext cx="3219881" cy="2198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48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 smtClean="0">
                <a:solidFill>
                  <a:schemeClr val="accent1"/>
                </a:solidFill>
              </a:rPr>
              <a:t>DÉBAT CITOYEN</a:t>
            </a:r>
          </a:p>
          <a:p>
            <a:pPr marL="0" indent="0" algn="just">
              <a:buNone/>
            </a:pPr>
            <a:r>
              <a:rPr lang="es-ES" sz="2000" dirty="0" smtClean="0"/>
              <a:t>Debate na sala de </a:t>
            </a:r>
            <a:r>
              <a:rPr lang="es-ES" sz="2000" dirty="0" err="1" smtClean="0"/>
              <a:t>multiactivités</a:t>
            </a:r>
            <a:r>
              <a:rPr lang="es-ES" sz="2000" dirty="0" smtClean="0"/>
              <a:t> entre alumnos de </a:t>
            </a:r>
            <a:r>
              <a:rPr lang="es-ES" sz="2000" dirty="0" err="1" smtClean="0"/>
              <a:t>Troisième</a:t>
            </a:r>
            <a:r>
              <a:rPr lang="es-ES" sz="2000" dirty="0" smtClean="0"/>
              <a:t> (3º E.S.O.) do </a:t>
            </a:r>
            <a:r>
              <a:rPr lang="es-ES" sz="2000" dirty="0" err="1" smtClean="0"/>
              <a:t>collège</a:t>
            </a:r>
            <a:r>
              <a:rPr lang="es-ES" sz="2000" dirty="0" smtClean="0"/>
              <a:t> Jules Verne e alumnos de </a:t>
            </a:r>
            <a:r>
              <a:rPr lang="es-ES" sz="2000" dirty="0" err="1" smtClean="0"/>
              <a:t>Seconde</a:t>
            </a:r>
            <a:r>
              <a:rPr lang="es-ES" sz="2000" dirty="0" smtClean="0"/>
              <a:t> (1º Bachillerato) do </a:t>
            </a:r>
            <a:r>
              <a:rPr lang="es-ES" sz="2000" dirty="0" err="1" smtClean="0"/>
              <a:t>Lycée</a:t>
            </a:r>
            <a:r>
              <a:rPr lang="es-ES" sz="2000" dirty="0" smtClean="0"/>
              <a:t> </a:t>
            </a:r>
            <a:r>
              <a:rPr lang="es-ES" sz="2000" dirty="0" err="1" smtClean="0"/>
              <a:t>Michelis</a:t>
            </a:r>
            <a:r>
              <a:rPr lang="es-ES" sz="2000" dirty="0" smtClean="0"/>
              <a:t>: </a:t>
            </a:r>
            <a:r>
              <a:rPr lang="es-ES" sz="2000" b="1" dirty="0" smtClean="0"/>
              <a:t>«É posible conciliar turismo e protección da </a:t>
            </a:r>
            <a:r>
              <a:rPr lang="es-ES" sz="2000" b="1" dirty="0" err="1" smtClean="0"/>
              <a:t>natureza</a:t>
            </a:r>
            <a:r>
              <a:rPr lang="es-ES" sz="2000" b="1" dirty="0" smtClean="0"/>
              <a:t>?»</a:t>
            </a:r>
            <a:r>
              <a:rPr lang="es-ES" sz="2000" dirty="0" smtClean="0"/>
              <a:t>en español</a:t>
            </a:r>
            <a:endParaRPr lang="es-ES" sz="2000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564904"/>
            <a:ext cx="2193708" cy="2924944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780928"/>
            <a:ext cx="2776705" cy="249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38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 err="1" smtClean="0"/>
              <a:t>Algunhas</a:t>
            </a:r>
            <a:r>
              <a:rPr lang="es-ES" dirty="0" smtClean="0"/>
              <a:t> clases </a:t>
            </a:r>
            <a:r>
              <a:rPr lang="es-ES" dirty="0" err="1" smtClean="0"/>
              <a:t>nas</a:t>
            </a:r>
            <a:r>
              <a:rPr lang="es-ES" dirty="0" smtClean="0"/>
              <a:t> que </a:t>
            </a:r>
            <a:r>
              <a:rPr lang="es-ES" dirty="0" err="1" smtClean="0"/>
              <a:t>participei</a:t>
            </a:r>
            <a:r>
              <a:rPr lang="es-ES" dirty="0" smtClean="0"/>
              <a:t>:</a:t>
            </a:r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136554"/>
            <a:ext cx="2571750" cy="2348880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196752"/>
            <a:ext cx="3672408" cy="2499534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666" y="3727741"/>
            <a:ext cx="2479204" cy="1951227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3933056"/>
            <a:ext cx="3222985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99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346920"/>
          </a:xfrm>
        </p:spPr>
        <p:txBody>
          <a:bodyPr/>
          <a:lstStyle/>
          <a:p>
            <a:pPr marL="0" indent="0">
              <a:buNone/>
            </a:pPr>
            <a:r>
              <a:rPr lang="es-ES" b="1" dirty="0" smtClean="0">
                <a:solidFill>
                  <a:schemeClr val="accent1"/>
                </a:solidFill>
              </a:rPr>
              <a:t>AVALIACION</a:t>
            </a:r>
            <a:r>
              <a:rPr lang="es-ES" dirty="0" smtClean="0">
                <a:solidFill>
                  <a:schemeClr val="accent2"/>
                </a:solidFill>
              </a:rPr>
              <a:t/>
            </a:r>
            <a:br>
              <a:rPr lang="es-ES" dirty="0" smtClean="0">
                <a:solidFill>
                  <a:schemeClr val="accent2"/>
                </a:solidFill>
              </a:rPr>
            </a:br>
            <a:r>
              <a:rPr lang="es-ES" dirty="0" smtClean="0">
                <a:solidFill>
                  <a:schemeClr val="accent2"/>
                </a:solidFill>
              </a:rPr>
              <a:t>  -</a:t>
            </a:r>
            <a:r>
              <a:rPr lang="es-ES" sz="2000" dirty="0" smtClean="0">
                <a:solidFill>
                  <a:schemeClr val="accent2"/>
                </a:solidFill>
              </a:rPr>
              <a:t>Por notas de </a:t>
            </a:r>
            <a:r>
              <a:rPr lang="es-ES" sz="2000" dirty="0" err="1" smtClean="0">
                <a:solidFill>
                  <a:schemeClr val="accent2"/>
                </a:solidFill>
              </a:rPr>
              <a:t>exames</a:t>
            </a:r>
            <a:r>
              <a:rPr lang="es-ES" sz="2000" dirty="0" smtClean="0">
                <a:solidFill>
                  <a:schemeClr val="accent2"/>
                </a:solidFill>
              </a:rPr>
              <a:t> e por competencias </a:t>
            </a:r>
          </a:p>
          <a:p>
            <a:pPr marL="0" indent="0" algn="just">
              <a:buNone/>
            </a:pPr>
            <a:r>
              <a:rPr lang="es-ES" sz="2000" dirty="0">
                <a:solidFill>
                  <a:schemeClr val="accent2"/>
                </a:solidFill>
              </a:rPr>
              <a:t> </a:t>
            </a:r>
            <a:r>
              <a:rPr lang="es-ES" sz="2000" dirty="0" smtClean="0">
                <a:solidFill>
                  <a:schemeClr val="accent2"/>
                </a:solidFill>
              </a:rPr>
              <a:t>  -Información das competencias </a:t>
            </a:r>
            <a:r>
              <a:rPr lang="es-ES" sz="2000" dirty="0" err="1" smtClean="0">
                <a:solidFill>
                  <a:schemeClr val="accent2"/>
                </a:solidFill>
              </a:rPr>
              <a:t>traballadas</a:t>
            </a:r>
            <a:r>
              <a:rPr lang="es-ES" sz="2000" dirty="0" smtClean="0">
                <a:solidFill>
                  <a:schemeClr val="accent2"/>
                </a:solidFill>
              </a:rPr>
              <a:t> (estándares de </a:t>
            </a:r>
            <a:r>
              <a:rPr lang="es-ES" sz="2000" dirty="0" err="1" smtClean="0">
                <a:solidFill>
                  <a:schemeClr val="accent2"/>
                </a:solidFill>
              </a:rPr>
              <a:t>aprendizaxe</a:t>
            </a:r>
            <a:r>
              <a:rPr lang="es-ES" sz="2000" dirty="0" smtClean="0">
                <a:solidFill>
                  <a:schemeClr val="accent2"/>
                </a:solidFill>
              </a:rPr>
              <a:t>) en cada </a:t>
            </a:r>
            <a:r>
              <a:rPr lang="es-ES" sz="2000" dirty="0" err="1" smtClean="0">
                <a:solidFill>
                  <a:schemeClr val="accent2"/>
                </a:solidFill>
              </a:rPr>
              <a:t>actividade</a:t>
            </a:r>
            <a:r>
              <a:rPr lang="es-ES" sz="2000" dirty="0" smtClean="0">
                <a:solidFill>
                  <a:schemeClr val="accent2"/>
                </a:solidFill>
              </a:rPr>
              <a:t> </a:t>
            </a:r>
            <a:r>
              <a:rPr lang="es-ES" sz="2000" dirty="0" err="1" smtClean="0">
                <a:solidFill>
                  <a:schemeClr val="accent2"/>
                </a:solidFill>
              </a:rPr>
              <a:t>ou</a:t>
            </a:r>
            <a:r>
              <a:rPr lang="es-ES" sz="2000" dirty="0" smtClean="0">
                <a:solidFill>
                  <a:schemeClr val="accent2"/>
                </a:solidFill>
              </a:rPr>
              <a:t> proba</a:t>
            </a:r>
          </a:p>
          <a:p>
            <a:pPr marL="0" indent="0" algn="just">
              <a:buNone/>
            </a:pPr>
            <a:r>
              <a:rPr lang="es-ES" sz="2000" dirty="0">
                <a:solidFill>
                  <a:schemeClr val="accent2"/>
                </a:solidFill>
              </a:rPr>
              <a:t> </a:t>
            </a:r>
            <a:r>
              <a:rPr lang="es-ES" sz="2000" dirty="0" smtClean="0">
                <a:solidFill>
                  <a:schemeClr val="accent2"/>
                </a:solidFill>
              </a:rPr>
              <a:t>   -Informe individualizado de cada profesor para a </a:t>
            </a:r>
            <a:r>
              <a:rPr lang="es-ES" sz="2000" dirty="0" err="1" smtClean="0">
                <a:solidFill>
                  <a:schemeClr val="accent2"/>
                </a:solidFill>
              </a:rPr>
              <a:t>avaliación</a:t>
            </a:r>
            <a:endParaRPr lang="es-ES" sz="2000" dirty="0" smtClean="0">
              <a:solidFill>
                <a:schemeClr val="accent2"/>
              </a:solidFill>
            </a:endParaRPr>
          </a:p>
          <a:p>
            <a:pPr marL="0" indent="0" algn="just">
              <a:buNone/>
            </a:pPr>
            <a:r>
              <a:rPr lang="es-ES" sz="2000" dirty="0">
                <a:solidFill>
                  <a:schemeClr val="accent2"/>
                </a:solidFill>
              </a:rPr>
              <a:t> </a:t>
            </a:r>
            <a:r>
              <a:rPr lang="es-ES" sz="2000" dirty="0" smtClean="0">
                <a:solidFill>
                  <a:schemeClr val="accent2"/>
                </a:solidFill>
              </a:rPr>
              <a:t>   -En </a:t>
            </a:r>
            <a:r>
              <a:rPr lang="es-ES" sz="2000" dirty="0" err="1" smtClean="0">
                <a:solidFill>
                  <a:schemeClr val="accent2"/>
                </a:solidFill>
              </a:rPr>
              <a:t>Troisième</a:t>
            </a:r>
            <a:r>
              <a:rPr lang="es-ES" sz="2000" dirty="0" smtClean="0">
                <a:solidFill>
                  <a:schemeClr val="accent2"/>
                </a:solidFill>
              </a:rPr>
              <a:t> os alumnos deben aprobar un </a:t>
            </a:r>
            <a:r>
              <a:rPr lang="es-ES" sz="2000" dirty="0" err="1" smtClean="0">
                <a:solidFill>
                  <a:schemeClr val="accent2"/>
                </a:solidFill>
              </a:rPr>
              <a:t>exame</a:t>
            </a:r>
            <a:r>
              <a:rPr lang="es-ES" sz="2000" dirty="0" smtClean="0">
                <a:solidFill>
                  <a:schemeClr val="accent2"/>
                </a:solidFill>
              </a:rPr>
              <a:t> </a:t>
            </a:r>
            <a:r>
              <a:rPr lang="es-ES" sz="2000" b="1" dirty="0" smtClean="0">
                <a:solidFill>
                  <a:schemeClr val="accent2"/>
                </a:solidFill>
              </a:rPr>
              <a:t>BREVET </a:t>
            </a:r>
            <a:r>
              <a:rPr lang="es-ES" sz="2000" dirty="0" smtClean="0">
                <a:solidFill>
                  <a:schemeClr val="accent2"/>
                </a:solidFill>
              </a:rPr>
              <a:t>para poder acceder </a:t>
            </a:r>
            <a:r>
              <a:rPr lang="es-ES" sz="2000" dirty="0" err="1" smtClean="0">
                <a:solidFill>
                  <a:schemeClr val="accent2"/>
                </a:solidFill>
              </a:rPr>
              <a:t>ao</a:t>
            </a:r>
            <a:r>
              <a:rPr lang="es-ES" sz="2000" dirty="0" smtClean="0">
                <a:solidFill>
                  <a:schemeClr val="accent2"/>
                </a:solidFill>
              </a:rPr>
              <a:t> </a:t>
            </a:r>
            <a:r>
              <a:rPr lang="es-ES" sz="2000" dirty="0" err="1" smtClean="0">
                <a:solidFill>
                  <a:schemeClr val="accent2"/>
                </a:solidFill>
              </a:rPr>
              <a:t>lycée</a:t>
            </a:r>
            <a:r>
              <a:rPr lang="es-ES" sz="2000" dirty="0" smtClean="0">
                <a:solidFill>
                  <a:schemeClr val="accent2"/>
                </a:solidFill>
              </a:rPr>
              <a:t> (instituto)</a:t>
            </a:r>
          </a:p>
          <a:p>
            <a:pPr marL="0" indent="0" algn="just">
              <a:buNone/>
            </a:pPr>
            <a:r>
              <a:rPr lang="es-ES" sz="2000" dirty="0">
                <a:solidFill>
                  <a:schemeClr val="accent2"/>
                </a:solidFill>
              </a:rPr>
              <a:t> </a:t>
            </a:r>
            <a:r>
              <a:rPr lang="es-ES" sz="2000" dirty="0" smtClean="0">
                <a:solidFill>
                  <a:schemeClr val="accent2"/>
                </a:solidFill>
              </a:rPr>
              <a:t>   </a:t>
            </a:r>
            <a:r>
              <a:rPr lang="es-ES" sz="2000" b="1" dirty="0" smtClean="0">
                <a:solidFill>
                  <a:schemeClr val="accent2"/>
                </a:solidFill>
              </a:rPr>
              <a:t>-Non se repite curso</a:t>
            </a:r>
          </a:p>
          <a:p>
            <a:pPr marL="0" indent="0" algn="just">
              <a:buNone/>
            </a:pPr>
            <a:r>
              <a:rPr lang="es-ES" dirty="0" smtClean="0">
                <a:solidFill>
                  <a:schemeClr val="accent2"/>
                </a:solidFill>
              </a:rPr>
              <a:t>PRONOTE</a:t>
            </a:r>
          </a:p>
          <a:p>
            <a:pPr marL="0" indent="0" algn="just">
              <a:buNone/>
            </a:pPr>
            <a:r>
              <a:rPr lang="es-ES" sz="2000" dirty="0" smtClean="0">
                <a:solidFill>
                  <a:schemeClr val="accent2"/>
                </a:solidFill>
              </a:rPr>
              <a:t>Integra toda a </a:t>
            </a:r>
            <a:r>
              <a:rPr lang="es-ES" sz="2000" dirty="0" err="1">
                <a:solidFill>
                  <a:schemeClr val="accent2"/>
                </a:solidFill>
              </a:rPr>
              <a:t>x</a:t>
            </a:r>
            <a:r>
              <a:rPr lang="es-ES" sz="2000" dirty="0" err="1" smtClean="0">
                <a:solidFill>
                  <a:schemeClr val="accent2"/>
                </a:solidFill>
              </a:rPr>
              <a:t>estión</a:t>
            </a:r>
            <a:r>
              <a:rPr lang="es-ES" sz="2000" dirty="0" smtClean="0">
                <a:solidFill>
                  <a:schemeClr val="accent2"/>
                </a:solidFill>
              </a:rPr>
              <a:t> da vida escolar </a:t>
            </a:r>
            <a:r>
              <a:rPr lang="es-ES" sz="2000" dirty="0" err="1" smtClean="0">
                <a:solidFill>
                  <a:schemeClr val="accent2"/>
                </a:solidFill>
              </a:rPr>
              <a:t>nunha</a:t>
            </a:r>
            <a:r>
              <a:rPr lang="es-ES" sz="2000" dirty="0" smtClean="0">
                <a:solidFill>
                  <a:schemeClr val="accent2"/>
                </a:solidFill>
              </a:rPr>
              <a:t> aplicación : habilidades, </a:t>
            </a:r>
            <a:r>
              <a:rPr lang="es-ES" sz="2000" dirty="0" err="1" smtClean="0">
                <a:solidFill>
                  <a:schemeClr val="accent2"/>
                </a:solidFill>
              </a:rPr>
              <a:t>boletíns</a:t>
            </a:r>
            <a:r>
              <a:rPr lang="es-ES" sz="2000" dirty="0" smtClean="0">
                <a:solidFill>
                  <a:schemeClr val="accent2"/>
                </a:solidFill>
              </a:rPr>
              <a:t> , horarios, ausencias, retrasos, sanciones, </a:t>
            </a:r>
            <a:r>
              <a:rPr lang="es-ES" sz="2000" dirty="0" err="1" smtClean="0">
                <a:solidFill>
                  <a:schemeClr val="accent2"/>
                </a:solidFill>
              </a:rPr>
              <a:t>orientación,libros</a:t>
            </a:r>
            <a:r>
              <a:rPr lang="es-ES" sz="2000" dirty="0" smtClean="0">
                <a:solidFill>
                  <a:schemeClr val="accent2"/>
                </a:solidFill>
              </a:rPr>
              <a:t> de texto, ejercicios…Estudiantes  profesores e </a:t>
            </a:r>
            <a:r>
              <a:rPr lang="es-ES" sz="2000" dirty="0" err="1" smtClean="0">
                <a:solidFill>
                  <a:schemeClr val="accent2"/>
                </a:solidFill>
              </a:rPr>
              <a:t>pais</a:t>
            </a:r>
            <a:r>
              <a:rPr lang="es-ES" sz="2000" dirty="0" smtClean="0">
                <a:solidFill>
                  <a:schemeClr val="accent2"/>
                </a:solidFill>
              </a:rPr>
              <a:t> e </a:t>
            </a:r>
            <a:r>
              <a:rPr lang="es-ES" sz="2000" dirty="0" err="1" smtClean="0">
                <a:solidFill>
                  <a:schemeClr val="accent2"/>
                </a:solidFill>
              </a:rPr>
              <a:t>nais</a:t>
            </a:r>
            <a:r>
              <a:rPr lang="es-ES" sz="2000" dirty="0" smtClean="0">
                <a:solidFill>
                  <a:schemeClr val="accent2"/>
                </a:solidFill>
              </a:rPr>
              <a:t> están conectados e </a:t>
            </a:r>
            <a:r>
              <a:rPr lang="es-ES" sz="2000" dirty="0" err="1" smtClean="0">
                <a:solidFill>
                  <a:schemeClr val="accent2"/>
                </a:solidFill>
              </a:rPr>
              <a:t>compartindo</a:t>
            </a:r>
            <a:r>
              <a:rPr lang="es-ES" sz="2000" dirty="0" smtClean="0">
                <a:solidFill>
                  <a:schemeClr val="accent2"/>
                </a:solidFill>
              </a:rPr>
              <a:t> información constantemente</a:t>
            </a:r>
          </a:p>
          <a:p>
            <a:pPr marL="0" indent="0" algn="just">
              <a:buNone/>
            </a:pPr>
            <a:endParaRPr lang="es-E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60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653136"/>
            <a:ext cx="8183880" cy="1381904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 smtClean="0">
                <a:solidFill>
                  <a:schemeClr val="accent1"/>
                </a:solidFill>
              </a:rPr>
              <a:t>REUNIÓNS </a:t>
            </a:r>
            <a:r>
              <a:rPr lang="es-ES" dirty="0">
                <a:solidFill>
                  <a:schemeClr val="accent1"/>
                </a:solidFill>
              </a:rPr>
              <a:t>Á</a:t>
            </a:r>
            <a:r>
              <a:rPr lang="es-ES" dirty="0" smtClean="0">
                <a:solidFill>
                  <a:schemeClr val="accent1"/>
                </a:solidFill>
              </a:rPr>
              <a:t>S QUE ASISTÍN:</a:t>
            </a:r>
          </a:p>
          <a:p>
            <a:pPr marL="0" indent="0">
              <a:buNone/>
            </a:pPr>
            <a:r>
              <a:rPr lang="es-ES" sz="2000" dirty="0"/>
              <a:t> </a:t>
            </a:r>
            <a:r>
              <a:rPr lang="es-ES" sz="2000" dirty="0" smtClean="0"/>
              <a:t>  </a:t>
            </a:r>
            <a:r>
              <a:rPr lang="es-ES" sz="2000" b="1" dirty="0" smtClean="0"/>
              <a:t>-PAP </a:t>
            </a:r>
            <a:r>
              <a:rPr lang="es-ES" sz="2000" dirty="0" smtClean="0"/>
              <a:t>(Plan </a:t>
            </a:r>
            <a:r>
              <a:rPr lang="es-ES" sz="2000" dirty="0" err="1" smtClean="0"/>
              <a:t>d´accueil</a:t>
            </a:r>
            <a:r>
              <a:rPr lang="es-ES" sz="2000" dirty="0" smtClean="0"/>
              <a:t> </a:t>
            </a:r>
            <a:r>
              <a:rPr lang="es-ES" sz="2000" dirty="0" err="1" smtClean="0"/>
              <a:t>personnalisé</a:t>
            </a:r>
            <a:r>
              <a:rPr lang="es-ES" sz="2000" dirty="0" smtClean="0"/>
              <a:t>). Especie de ACI. Pode variar cada ano</a:t>
            </a:r>
          </a:p>
          <a:p>
            <a:pPr marL="0" indent="0">
              <a:buNone/>
            </a:pPr>
            <a:r>
              <a:rPr lang="es-ES" sz="2000" b="1" dirty="0"/>
              <a:t> </a:t>
            </a:r>
            <a:r>
              <a:rPr lang="es-ES" sz="2000" b="1" dirty="0" smtClean="0"/>
              <a:t>  -PPS </a:t>
            </a:r>
            <a:r>
              <a:rPr lang="es-ES" sz="2000" dirty="0" smtClean="0"/>
              <a:t>(Plan </a:t>
            </a:r>
            <a:r>
              <a:rPr lang="es-ES" sz="2000" dirty="0" err="1" smtClean="0"/>
              <a:t>particularité</a:t>
            </a:r>
            <a:r>
              <a:rPr lang="es-ES" sz="2000" dirty="0" smtClean="0"/>
              <a:t> de </a:t>
            </a:r>
            <a:r>
              <a:rPr lang="es-ES" sz="2000" dirty="0" err="1" smtClean="0"/>
              <a:t>scolarité</a:t>
            </a:r>
            <a:r>
              <a:rPr lang="es-ES" sz="2000" dirty="0" smtClean="0"/>
              <a:t>) Autistas por </a:t>
            </a:r>
            <a:r>
              <a:rPr lang="es-ES" sz="2000" dirty="0" err="1" smtClean="0"/>
              <a:t>exemplo</a:t>
            </a:r>
            <a:endParaRPr lang="es-ES" sz="2000" dirty="0" smtClean="0"/>
          </a:p>
          <a:p>
            <a:pPr marL="0" indent="0">
              <a:buNone/>
            </a:pPr>
            <a:r>
              <a:rPr lang="es-ES" sz="2000" dirty="0"/>
              <a:t> </a:t>
            </a:r>
            <a:r>
              <a:rPr lang="es-ES" sz="2000" dirty="0" smtClean="0"/>
              <a:t>  </a:t>
            </a:r>
            <a:r>
              <a:rPr lang="es-ES" sz="2000" b="1" dirty="0" smtClean="0"/>
              <a:t>-PAI </a:t>
            </a:r>
            <a:r>
              <a:rPr lang="es-ES" sz="2000" dirty="0" smtClean="0"/>
              <a:t>(</a:t>
            </a:r>
            <a:r>
              <a:rPr lang="es-ES" sz="2000" dirty="0" err="1" smtClean="0"/>
              <a:t>Projet</a:t>
            </a:r>
            <a:r>
              <a:rPr lang="es-ES" sz="2000" dirty="0" smtClean="0"/>
              <a:t> </a:t>
            </a:r>
            <a:r>
              <a:rPr lang="es-ES" sz="2000" dirty="0" err="1" smtClean="0"/>
              <a:t>d´accueil</a:t>
            </a:r>
            <a:r>
              <a:rPr lang="es-ES" sz="2000" dirty="0" smtClean="0"/>
              <a:t> </a:t>
            </a:r>
            <a:r>
              <a:rPr lang="es-ES" sz="2000" dirty="0" err="1" smtClean="0"/>
              <a:t>individualisé</a:t>
            </a:r>
            <a:r>
              <a:rPr lang="es-ES" sz="2000" dirty="0" smtClean="0"/>
              <a:t>) </a:t>
            </a:r>
            <a:r>
              <a:rPr lang="es-ES" sz="2000" dirty="0" err="1" smtClean="0"/>
              <a:t>Alerxias</a:t>
            </a:r>
            <a:r>
              <a:rPr lang="es-ES" sz="2000" dirty="0" smtClean="0"/>
              <a:t> alimentarias. </a:t>
            </a:r>
            <a:r>
              <a:rPr lang="es-ES" sz="2000" dirty="0" err="1" smtClean="0"/>
              <a:t>Está`presentae</a:t>
            </a:r>
            <a:r>
              <a:rPr lang="es-ES" sz="2000" dirty="0" smtClean="0"/>
              <a:t> a </a:t>
            </a:r>
            <a:r>
              <a:rPr lang="es-ES" sz="2000" dirty="0" err="1" smtClean="0"/>
              <a:t>enfemeira</a:t>
            </a:r>
            <a:endParaRPr lang="es-ES" sz="2000" dirty="0" smtClean="0"/>
          </a:p>
          <a:p>
            <a:pPr marL="0" indent="0">
              <a:buNone/>
            </a:pPr>
            <a:r>
              <a:rPr lang="es-ES" sz="2000" b="1" dirty="0"/>
              <a:t> </a:t>
            </a:r>
            <a:r>
              <a:rPr lang="es-ES" sz="2000" b="1" dirty="0" smtClean="0"/>
              <a:t>  -CVC </a:t>
            </a:r>
            <a:r>
              <a:rPr lang="es-ES" sz="2000" dirty="0" smtClean="0"/>
              <a:t>(</a:t>
            </a:r>
            <a:r>
              <a:rPr lang="es-ES" sz="2000" dirty="0" err="1" smtClean="0"/>
              <a:t>Conseil</a:t>
            </a:r>
            <a:r>
              <a:rPr lang="es-ES" sz="2000" dirty="0" smtClean="0"/>
              <a:t> de vie </a:t>
            </a:r>
            <a:r>
              <a:rPr lang="es-ES" sz="2000" dirty="0" err="1" smtClean="0"/>
              <a:t>collégienne</a:t>
            </a:r>
            <a:r>
              <a:rPr lang="es-ES" sz="2000" dirty="0" smtClean="0"/>
              <a:t>). Como o </a:t>
            </a:r>
            <a:r>
              <a:rPr lang="es-ES" sz="2000" dirty="0" err="1" smtClean="0"/>
              <a:t>regulamento</a:t>
            </a:r>
            <a:r>
              <a:rPr lang="es-ES" sz="2000" dirty="0" smtClean="0"/>
              <a:t> de </a:t>
            </a:r>
            <a:r>
              <a:rPr lang="es-ES" sz="2000" dirty="0" err="1" smtClean="0"/>
              <a:t>réxime</a:t>
            </a:r>
            <a:r>
              <a:rPr lang="es-ES" sz="2000" dirty="0" smtClean="0"/>
              <a:t> interior. </a:t>
            </a:r>
            <a:r>
              <a:rPr lang="es-ES" sz="2000" dirty="0" err="1" smtClean="0"/>
              <a:t>Teñen</a:t>
            </a:r>
            <a:r>
              <a:rPr lang="es-ES" sz="2000" dirty="0" smtClean="0"/>
              <a:t> en </a:t>
            </a:r>
            <a:r>
              <a:rPr lang="es-ES" sz="2000" dirty="0" err="1" smtClean="0"/>
              <a:t>conta</a:t>
            </a:r>
            <a:r>
              <a:rPr lang="es-ES" sz="2000" dirty="0" smtClean="0"/>
              <a:t> a palabra dos rapaces que son os representantes dos </a:t>
            </a:r>
            <a:r>
              <a:rPr lang="es-ES" sz="2000" dirty="0" err="1" smtClean="0"/>
              <a:t>seu</a:t>
            </a:r>
            <a:r>
              <a:rPr lang="es-ES" sz="2000" dirty="0" smtClean="0"/>
              <a:t> </a:t>
            </a:r>
            <a:r>
              <a:rPr lang="es-ES" sz="2000" dirty="0" err="1" smtClean="0"/>
              <a:t>compañeiros</a:t>
            </a:r>
            <a:r>
              <a:rPr lang="es-ES" sz="2000" dirty="0" smtClean="0"/>
              <a:t> .</a:t>
            </a:r>
          </a:p>
          <a:p>
            <a:pPr marL="0" indent="0">
              <a:buNone/>
            </a:pPr>
            <a:r>
              <a:rPr lang="es-ES" sz="2000" dirty="0"/>
              <a:t> </a:t>
            </a:r>
            <a:r>
              <a:rPr lang="es-ES" sz="2000" dirty="0" smtClean="0"/>
              <a:t> </a:t>
            </a:r>
            <a:r>
              <a:rPr lang="es-ES" sz="2000" b="1" dirty="0" smtClean="0"/>
              <a:t> -CP </a:t>
            </a:r>
            <a:r>
              <a:rPr lang="es-ES" sz="2000" dirty="0" smtClean="0"/>
              <a:t>(</a:t>
            </a:r>
            <a:r>
              <a:rPr lang="es-ES" sz="2000" dirty="0" err="1" smtClean="0"/>
              <a:t>Conseil</a:t>
            </a:r>
            <a:r>
              <a:rPr lang="es-ES" sz="2000" dirty="0" smtClean="0"/>
              <a:t> </a:t>
            </a:r>
            <a:r>
              <a:rPr lang="es-ES" sz="2000" dirty="0" err="1" smtClean="0"/>
              <a:t>Pédagogique</a:t>
            </a:r>
            <a:r>
              <a:rPr lang="es-ES" sz="2000" dirty="0" smtClean="0"/>
              <a:t>) Representantes de todas as áreas e de todos os </a:t>
            </a:r>
            <a:r>
              <a:rPr lang="es-ES" sz="2000" dirty="0" err="1" smtClean="0"/>
              <a:t>niveis</a:t>
            </a:r>
            <a:endParaRPr lang="es-ES" sz="2000" dirty="0" smtClean="0"/>
          </a:p>
          <a:p>
            <a:pPr marL="0" indent="0">
              <a:buNone/>
            </a:pPr>
            <a:r>
              <a:rPr lang="es-ES" sz="2000" b="1" dirty="0"/>
              <a:t> </a:t>
            </a:r>
            <a:r>
              <a:rPr lang="es-ES" sz="2000" b="1" dirty="0" smtClean="0"/>
              <a:t>  -CA </a:t>
            </a:r>
            <a:r>
              <a:rPr lang="es-ES" sz="2000" dirty="0" smtClean="0"/>
              <a:t>(C </a:t>
            </a:r>
            <a:r>
              <a:rPr lang="es-ES" sz="2000" dirty="0" err="1" smtClean="0"/>
              <a:t>d´admon</a:t>
            </a:r>
            <a:r>
              <a:rPr lang="es-ES" sz="2000" dirty="0" smtClean="0"/>
              <a:t>)</a:t>
            </a:r>
            <a:endParaRPr lang="es-ES" sz="2000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4149080"/>
            <a:ext cx="2664296" cy="1728192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4414192"/>
            <a:ext cx="1722915" cy="1463080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736219"/>
            <a:ext cx="2441042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32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3933056"/>
            <a:ext cx="8183880" cy="1051560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b="1" dirty="0" smtClean="0">
                <a:solidFill>
                  <a:schemeClr val="accent1"/>
                </a:solidFill>
              </a:rPr>
              <a:t>O ENSINO : </a:t>
            </a:r>
            <a:r>
              <a:rPr lang="es-ES" dirty="0" smtClean="0">
                <a:solidFill>
                  <a:schemeClr val="accent1"/>
                </a:solidFill>
              </a:rPr>
              <a:t>laico e gratuito</a:t>
            </a:r>
          </a:p>
          <a:p>
            <a:pPr marL="0" indent="0">
              <a:buNone/>
            </a:pPr>
            <a:r>
              <a:rPr lang="es-E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-</a:t>
            </a:r>
            <a:r>
              <a:rPr lang="es-ES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Obrigatorio</a:t>
            </a:r>
            <a:r>
              <a:rPr lang="es-E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entre os 3 e </a:t>
            </a:r>
            <a:r>
              <a:rPr lang="es-ES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oa</a:t>
            </a:r>
            <a:r>
              <a:rPr lang="es-E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16 anos</a:t>
            </a:r>
          </a:p>
          <a:p>
            <a:pPr marL="0" indent="0" algn="just">
              <a:buNone/>
            </a:pPr>
            <a:r>
              <a:rPr lang="es-E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-O </a:t>
            </a:r>
            <a:r>
              <a:rPr lang="es-ES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estudo</a:t>
            </a:r>
            <a:r>
              <a:rPr lang="es-E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público ten </a:t>
            </a:r>
            <a:r>
              <a:rPr lang="es-ES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máis</a:t>
            </a:r>
            <a:r>
              <a:rPr lang="es-E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demanda que as entidades privadas</a:t>
            </a:r>
          </a:p>
          <a:p>
            <a:pPr marL="0" indent="0" algn="just">
              <a:buNone/>
            </a:pPr>
            <a:r>
              <a:rPr lang="es-E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-Os </a:t>
            </a:r>
            <a:r>
              <a:rPr lang="es-ES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estudos</a:t>
            </a:r>
            <a:r>
              <a:rPr lang="es-E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orientados para casos </a:t>
            </a:r>
            <a:r>
              <a:rPr lang="es-ES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especiais</a:t>
            </a:r>
            <a:r>
              <a:rPr lang="es-E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son totalmente pagos</a:t>
            </a:r>
          </a:p>
          <a:p>
            <a:pPr marL="0" indent="0" algn="just">
              <a:buNone/>
            </a:pPr>
            <a:r>
              <a:rPr lang="es-E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-Grande </a:t>
            </a:r>
            <a:r>
              <a:rPr lang="es-ES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vaiedade</a:t>
            </a:r>
            <a:r>
              <a:rPr lang="es-E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de becas e </a:t>
            </a:r>
            <a:r>
              <a:rPr lang="es-ES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axudas</a:t>
            </a:r>
            <a:endParaRPr lang="es-ES" sz="2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es-E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-La «</a:t>
            </a:r>
            <a:r>
              <a:rPr lang="es-ES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Charte</a:t>
            </a:r>
            <a:r>
              <a:rPr lang="es-E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de </a:t>
            </a:r>
            <a:r>
              <a:rPr lang="es-ES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Laïcité</a:t>
            </a:r>
            <a:r>
              <a:rPr lang="es-E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à </a:t>
            </a:r>
            <a:r>
              <a:rPr lang="es-ES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l´école</a:t>
            </a:r>
            <a:r>
              <a:rPr lang="es-E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» está presente en todas as aulas e no </a:t>
            </a:r>
            <a:r>
              <a:rPr lang="es-ES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cahier</a:t>
            </a:r>
            <a:r>
              <a:rPr lang="es-E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de liaison dos alumnos , e se </a:t>
            </a:r>
            <a:r>
              <a:rPr lang="es-ES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lles</a:t>
            </a:r>
            <a:r>
              <a:rPr lang="es-E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recorda</a:t>
            </a:r>
            <a:r>
              <a:rPr lang="es-E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que tanto a </a:t>
            </a:r>
            <a:r>
              <a:rPr lang="es-ES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repúblia</a:t>
            </a:r>
            <a:r>
              <a:rPr lang="es-E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como a </a:t>
            </a:r>
            <a:r>
              <a:rPr lang="es-ES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escola</a:t>
            </a:r>
            <a:r>
              <a:rPr lang="es-E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francesa con laicas</a:t>
            </a:r>
            <a:endParaRPr lang="es-E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es-E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endParaRPr lang="es-ES" sz="2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4149080"/>
            <a:ext cx="3998430" cy="1656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91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869160"/>
            <a:ext cx="8183880" cy="1165880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34692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ES" b="1" dirty="0" smtClean="0">
                <a:solidFill>
                  <a:schemeClr val="accent1"/>
                </a:solidFill>
              </a:rPr>
              <a:t>PARCOURS</a:t>
            </a:r>
            <a:r>
              <a:rPr lang="es-ES" b="1" dirty="0" smtClean="0"/>
              <a:t> </a:t>
            </a:r>
            <a:r>
              <a:rPr lang="es-ES" sz="2000" dirty="0" smtClean="0"/>
              <a:t>( 4, </a:t>
            </a:r>
            <a:r>
              <a:rPr lang="es-ES" sz="2000" dirty="0" err="1" smtClean="0"/>
              <a:t>transversais</a:t>
            </a:r>
            <a:r>
              <a:rPr lang="es-ES" sz="2000" dirty="0" smtClean="0"/>
              <a:t> </a:t>
            </a:r>
            <a:r>
              <a:rPr lang="es-ES" sz="2000" dirty="0" err="1" smtClean="0"/>
              <a:t>einterdisciplinares</a:t>
            </a:r>
            <a:r>
              <a:rPr lang="es-ES" sz="2000" dirty="0" smtClean="0"/>
              <a:t>):</a:t>
            </a:r>
          </a:p>
          <a:p>
            <a:pPr marL="0" indent="0" algn="just">
              <a:buNone/>
            </a:pPr>
            <a:r>
              <a:rPr lang="es-ES" sz="2000" dirty="0"/>
              <a:t> </a:t>
            </a:r>
            <a:r>
              <a:rPr lang="es-ES" sz="2000" dirty="0" smtClean="0"/>
              <a:t>  -</a:t>
            </a:r>
            <a:r>
              <a:rPr lang="es-ES" sz="2000" dirty="0" err="1" smtClean="0"/>
              <a:t>saúde</a:t>
            </a:r>
            <a:r>
              <a:rPr lang="es-ES" sz="2000" dirty="0" smtClean="0"/>
              <a:t> (en infantil)</a:t>
            </a:r>
          </a:p>
          <a:p>
            <a:pPr marL="0" indent="0" algn="just">
              <a:buNone/>
            </a:pPr>
            <a:r>
              <a:rPr lang="es-ES" sz="2000" dirty="0"/>
              <a:t> </a:t>
            </a:r>
            <a:r>
              <a:rPr lang="es-ES" sz="2000" dirty="0" smtClean="0"/>
              <a:t>  -</a:t>
            </a:r>
            <a:r>
              <a:rPr lang="es-ES" sz="2000" dirty="0" err="1" smtClean="0"/>
              <a:t>cidadán</a:t>
            </a:r>
            <a:r>
              <a:rPr lang="es-ES" sz="2000" dirty="0" smtClean="0"/>
              <a:t> </a:t>
            </a:r>
            <a:r>
              <a:rPr lang="es-ES" sz="2000" dirty="0" smtClean="0"/>
              <a:t>(en </a:t>
            </a:r>
            <a:r>
              <a:rPr lang="es-ES" sz="2000" dirty="0" smtClean="0"/>
              <a:t>infantil)</a:t>
            </a:r>
          </a:p>
          <a:p>
            <a:pPr marL="0" indent="0" algn="just">
              <a:buNone/>
            </a:pPr>
            <a:r>
              <a:rPr lang="es-ES" sz="2000" dirty="0"/>
              <a:t> </a:t>
            </a:r>
            <a:r>
              <a:rPr lang="es-ES" sz="2000" dirty="0" smtClean="0"/>
              <a:t>  -</a:t>
            </a:r>
            <a:r>
              <a:rPr lang="es-ES" sz="2000" dirty="0" err="1" smtClean="0"/>
              <a:t>arístico</a:t>
            </a:r>
            <a:r>
              <a:rPr lang="es-ES" sz="2000" dirty="0" smtClean="0"/>
              <a:t> (musical e literario)</a:t>
            </a:r>
          </a:p>
          <a:p>
            <a:pPr marL="0" indent="0" algn="just">
              <a:buNone/>
            </a:pPr>
            <a:r>
              <a:rPr lang="es-ES" sz="2000" dirty="0"/>
              <a:t> </a:t>
            </a:r>
            <a:r>
              <a:rPr lang="es-ES" sz="2000" dirty="0" smtClean="0"/>
              <a:t>  -de futuro (currículum en español)</a:t>
            </a:r>
          </a:p>
          <a:p>
            <a:pPr marL="0" indent="0" algn="just">
              <a:buNone/>
            </a:pPr>
            <a:r>
              <a:rPr lang="es-ES" sz="2000" dirty="0" smtClean="0"/>
              <a:t>En </a:t>
            </a:r>
            <a:r>
              <a:rPr lang="es-ES" sz="2000" dirty="0" err="1" smtClean="0"/>
              <a:t>collège</a:t>
            </a:r>
            <a:r>
              <a:rPr lang="es-ES" sz="2000" dirty="0" smtClean="0"/>
              <a:t> </a:t>
            </a:r>
            <a:r>
              <a:rPr lang="es-ES" sz="2000" dirty="0" smtClean="0"/>
              <a:t>e </a:t>
            </a:r>
            <a:r>
              <a:rPr lang="es-ES" sz="2000" dirty="0" err="1" smtClean="0"/>
              <a:t>lycée</a:t>
            </a:r>
            <a:r>
              <a:rPr lang="es-ES" sz="2000" dirty="0" smtClean="0"/>
              <a:t> os 4 para formar </a:t>
            </a:r>
            <a:r>
              <a:rPr lang="es-ES" sz="2000" dirty="0" err="1" smtClean="0"/>
              <a:t>xa</a:t>
            </a:r>
            <a:r>
              <a:rPr lang="es-ES" sz="2000" dirty="0" smtClean="0"/>
              <a:t> </a:t>
            </a:r>
            <a:r>
              <a:rPr lang="es-ES" sz="2000" dirty="0" err="1" smtClean="0"/>
              <a:t>bos</a:t>
            </a:r>
            <a:r>
              <a:rPr lang="es-ES" sz="2000" dirty="0" smtClean="0"/>
              <a:t> </a:t>
            </a:r>
            <a:r>
              <a:rPr lang="es-ES" sz="2000" dirty="0" err="1" smtClean="0"/>
              <a:t>cidadáns</a:t>
            </a:r>
            <a:r>
              <a:rPr lang="es-ES" sz="2000" dirty="0" smtClean="0"/>
              <a:t> que </a:t>
            </a:r>
            <a:r>
              <a:rPr lang="es-ES" sz="2000" dirty="0" err="1" smtClean="0"/>
              <a:t>saiban</a:t>
            </a:r>
            <a:r>
              <a:rPr lang="es-ES" sz="2000" dirty="0" smtClean="0"/>
              <a:t> </a:t>
            </a:r>
            <a:r>
              <a:rPr lang="es-ES" sz="2000" dirty="0" err="1" smtClean="0"/>
              <a:t>coidarse</a:t>
            </a:r>
            <a:r>
              <a:rPr lang="es-ES" sz="2000" dirty="0" smtClean="0"/>
              <a:t>, </a:t>
            </a:r>
            <a:r>
              <a:rPr lang="es-ES" sz="2000" dirty="0" err="1" smtClean="0"/>
              <a:t>teñan</a:t>
            </a:r>
            <a:r>
              <a:rPr lang="es-ES" sz="2000" dirty="0" smtClean="0"/>
              <a:t> cultura </a:t>
            </a:r>
            <a:r>
              <a:rPr lang="es-ES" sz="2000" dirty="0" smtClean="0"/>
              <a:t>e </a:t>
            </a:r>
            <a:r>
              <a:rPr lang="es-ES" sz="2000" dirty="0" err="1" smtClean="0"/>
              <a:t>saiban</a:t>
            </a:r>
            <a:r>
              <a:rPr lang="es-ES" sz="2000" dirty="0" smtClean="0"/>
              <a:t> </a:t>
            </a:r>
            <a:r>
              <a:rPr lang="es-ES" sz="2000" dirty="0" smtClean="0"/>
              <a:t>que </a:t>
            </a:r>
            <a:r>
              <a:rPr lang="es-ES" sz="2000" dirty="0" err="1" smtClean="0"/>
              <a:t>queren</a:t>
            </a:r>
            <a:r>
              <a:rPr lang="es-ES" sz="2000" dirty="0" smtClean="0"/>
              <a:t> ser de </a:t>
            </a:r>
            <a:r>
              <a:rPr lang="es-ES" sz="2000" dirty="0" err="1" smtClean="0"/>
              <a:t>maiores</a:t>
            </a:r>
            <a:endParaRPr lang="es-ES" sz="2000" dirty="0" smtClean="0"/>
          </a:p>
          <a:p>
            <a:pPr marL="0" indent="0" algn="just">
              <a:buNone/>
            </a:pPr>
            <a:r>
              <a:rPr lang="es-ES" sz="2000" dirty="0"/>
              <a:t> </a:t>
            </a:r>
            <a:r>
              <a:rPr lang="es-ES" sz="2000" dirty="0" err="1" smtClean="0"/>
              <a:t>Ao</a:t>
            </a:r>
            <a:r>
              <a:rPr lang="es-ES" sz="2000" dirty="0" smtClean="0"/>
              <a:t> rematar o </a:t>
            </a:r>
            <a:r>
              <a:rPr lang="es-ES" sz="2000" dirty="0" err="1" smtClean="0"/>
              <a:t>collège</a:t>
            </a:r>
            <a:r>
              <a:rPr lang="es-ES" sz="2000" dirty="0" smtClean="0"/>
              <a:t> e </a:t>
            </a:r>
            <a:r>
              <a:rPr lang="es-ES" sz="2000" dirty="0" err="1" smtClean="0"/>
              <a:t>pasr</a:t>
            </a:r>
            <a:r>
              <a:rPr lang="es-ES" sz="2000" dirty="0" smtClean="0"/>
              <a:t> </a:t>
            </a:r>
            <a:r>
              <a:rPr lang="es-ES" sz="2000" dirty="0" err="1" smtClean="0"/>
              <a:t>ao</a:t>
            </a:r>
            <a:r>
              <a:rPr lang="es-ES" sz="2000" dirty="0" smtClean="0"/>
              <a:t> </a:t>
            </a:r>
            <a:r>
              <a:rPr lang="es-ES" sz="2000" dirty="0" err="1" smtClean="0"/>
              <a:t>lycée</a:t>
            </a:r>
            <a:r>
              <a:rPr lang="es-ES" sz="2000" dirty="0" smtClean="0"/>
              <a:t> os alumnos deben </a:t>
            </a:r>
            <a:r>
              <a:rPr lang="es-ES" sz="2000" dirty="0" err="1" smtClean="0"/>
              <a:t>elixiir</a:t>
            </a:r>
            <a:r>
              <a:rPr lang="es-ES" sz="2000" dirty="0" smtClean="0"/>
              <a:t> entre dúas vías:</a:t>
            </a:r>
          </a:p>
          <a:p>
            <a:pPr marL="0" indent="0" algn="just">
              <a:buNone/>
            </a:pPr>
            <a:r>
              <a:rPr lang="es-ES" sz="2000" dirty="0"/>
              <a:t> </a:t>
            </a:r>
            <a:r>
              <a:rPr lang="es-ES" sz="2000" dirty="0" smtClean="0"/>
              <a:t>   -</a:t>
            </a:r>
            <a:r>
              <a:rPr lang="es-ES" sz="2000" dirty="0" smtClean="0"/>
              <a:t>Profesional</a:t>
            </a:r>
            <a:r>
              <a:rPr lang="es-ES" sz="2000" dirty="0" smtClean="0"/>
              <a:t>: é </a:t>
            </a:r>
            <a:r>
              <a:rPr lang="es-ES" sz="2000" dirty="0" err="1" smtClean="0"/>
              <a:t>máis</a:t>
            </a:r>
            <a:r>
              <a:rPr lang="es-ES" sz="2000" dirty="0" smtClean="0"/>
              <a:t> difícil entrar en </a:t>
            </a:r>
            <a:r>
              <a:rPr lang="es-ES" sz="2000" dirty="0" err="1" smtClean="0"/>
              <a:t>certas</a:t>
            </a:r>
            <a:r>
              <a:rPr lang="es-ES" sz="2000" dirty="0" smtClean="0"/>
              <a:t> especialidades</a:t>
            </a:r>
          </a:p>
          <a:p>
            <a:pPr marL="0" indent="0" algn="just">
              <a:buNone/>
            </a:pPr>
            <a:r>
              <a:rPr lang="es-ES" sz="2000" dirty="0"/>
              <a:t> </a:t>
            </a:r>
            <a:r>
              <a:rPr lang="es-ES" sz="2000" dirty="0" smtClean="0"/>
              <a:t>   -</a:t>
            </a:r>
            <a:r>
              <a:rPr lang="es-ES" sz="2000" dirty="0" err="1" smtClean="0"/>
              <a:t>Xeral</a:t>
            </a:r>
            <a:r>
              <a:rPr lang="es-ES" sz="2000" dirty="0" smtClean="0"/>
              <a:t>: Entran todos os alumnos</a:t>
            </a:r>
          </a:p>
          <a:p>
            <a:pPr marL="0" indent="0">
              <a:buNone/>
            </a:pPr>
            <a:r>
              <a:rPr lang="es-ES" b="1" dirty="0" smtClean="0">
                <a:solidFill>
                  <a:schemeClr val="accent1"/>
                </a:solidFill>
              </a:rPr>
              <a:t>STAGE D´OBSERVATION</a:t>
            </a:r>
          </a:p>
          <a:p>
            <a:pPr marL="0" indent="0" algn="just">
              <a:buNone/>
            </a:pPr>
            <a:r>
              <a:rPr lang="es-ES" sz="2000" dirty="0" err="1" smtClean="0"/>
              <a:t>Obrigatorio</a:t>
            </a:r>
            <a:r>
              <a:rPr lang="es-ES" sz="2000" dirty="0"/>
              <a:t> </a:t>
            </a:r>
            <a:r>
              <a:rPr lang="es-ES" sz="2000" dirty="0" smtClean="0"/>
              <a:t>por ley en </a:t>
            </a:r>
            <a:r>
              <a:rPr lang="es-ES" sz="2000" dirty="0" err="1" smtClean="0"/>
              <a:t>Troisième</a:t>
            </a:r>
            <a:r>
              <a:rPr lang="es-ES" sz="2000" dirty="0" smtClean="0"/>
              <a:t> estar </a:t>
            </a:r>
            <a:r>
              <a:rPr lang="es-ES" sz="2000" dirty="0" err="1" smtClean="0"/>
              <a:t>unha</a:t>
            </a:r>
            <a:r>
              <a:rPr lang="es-ES" sz="2000" dirty="0" smtClean="0"/>
              <a:t> semana </a:t>
            </a:r>
            <a:r>
              <a:rPr lang="es-ES" sz="2000" dirty="0" err="1" smtClean="0"/>
              <a:t>nunha</a:t>
            </a:r>
            <a:r>
              <a:rPr lang="es-ES" sz="2000" dirty="0" smtClean="0"/>
              <a:t> empresa que se </a:t>
            </a:r>
            <a:r>
              <a:rPr lang="es-ES" sz="2000" dirty="0" err="1" smtClean="0"/>
              <a:t>axuste</a:t>
            </a:r>
            <a:r>
              <a:rPr lang="es-ES" sz="2000" dirty="0" smtClean="0"/>
              <a:t> </a:t>
            </a:r>
            <a:r>
              <a:rPr lang="es-ES" sz="2000" dirty="0" err="1" smtClean="0"/>
              <a:t>ás</a:t>
            </a:r>
            <a:r>
              <a:rPr lang="es-ES" sz="2000" dirty="0" smtClean="0"/>
              <a:t> </a:t>
            </a:r>
            <a:r>
              <a:rPr lang="es-ES" sz="2000" dirty="0" err="1" smtClean="0"/>
              <a:t>súas</a:t>
            </a:r>
            <a:r>
              <a:rPr lang="es-ES" sz="2000" dirty="0" smtClean="0"/>
              <a:t> expectativas de </a:t>
            </a:r>
            <a:r>
              <a:rPr lang="es-ES" sz="2000" dirty="0" err="1" smtClean="0"/>
              <a:t>futuro.Deberán</a:t>
            </a:r>
            <a:r>
              <a:rPr lang="es-ES" sz="2000" dirty="0" smtClean="0"/>
              <a:t> </a:t>
            </a:r>
            <a:r>
              <a:rPr lang="es-ES" sz="2000" dirty="0" err="1" smtClean="0"/>
              <a:t>buscalo</a:t>
            </a:r>
            <a:r>
              <a:rPr lang="es-ES" sz="2000" dirty="0" smtClean="0"/>
              <a:t> as familias. </a:t>
            </a:r>
            <a:r>
              <a:rPr lang="es-ES" sz="2000" dirty="0" err="1" smtClean="0"/>
              <a:t>Ao</a:t>
            </a:r>
            <a:r>
              <a:rPr lang="es-ES" sz="2000" dirty="0" smtClean="0"/>
              <a:t> finalizar o </a:t>
            </a:r>
            <a:r>
              <a:rPr lang="es-ES" sz="2000" dirty="0" err="1" smtClean="0"/>
              <a:t>titor</a:t>
            </a:r>
            <a:r>
              <a:rPr lang="es-ES" sz="2000" dirty="0" smtClean="0"/>
              <a:t> do </a:t>
            </a:r>
            <a:r>
              <a:rPr lang="es-ES" sz="2000" dirty="0" err="1" smtClean="0"/>
              <a:t>stage</a:t>
            </a:r>
            <a:r>
              <a:rPr lang="es-ES" sz="2000" dirty="0" smtClean="0"/>
              <a:t> deberá </a:t>
            </a:r>
            <a:r>
              <a:rPr lang="es-ES" sz="2000" dirty="0" err="1" smtClean="0"/>
              <a:t>avaliar</a:t>
            </a:r>
            <a:r>
              <a:rPr lang="es-ES" sz="2000" dirty="0" smtClean="0"/>
              <a:t> o </a:t>
            </a:r>
            <a:r>
              <a:rPr lang="es-ES" sz="2000" dirty="0" err="1" smtClean="0"/>
              <a:t>seu</a:t>
            </a:r>
            <a:r>
              <a:rPr lang="es-ES" sz="2000" dirty="0" smtClean="0"/>
              <a:t> </a:t>
            </a:r>
            <a:r>
              <a:rPr lang="es-ES" sz="2000" dirty="0" err="1" smtClean="0"/>
              <a:t>traballo</a:t>
            </a:r>
            <a:r>
              <a:rPr lang="es-ES" sz="2000" dirty="0" smtClean="0"/>
              <a:t> e o </a:t>
            </a:r>
            <a:r>
              <a:rPr lang="es-ES" sz="2000" dirty="0" err="1" smtClean="0"/>
              <a:t>seu</a:t>
            </a:r>
            <a:r>
              <a:rPr lang="es-ES" sz="2000" dirty="0" smtClean="0"/>
              <a:t> </a:t>
            </a:r>
            <a:r>
              <a:rPr lang="es-ES" sz="2000" dirty="0" err="1" smtClean="0"/>
              <a:t>comportamento</a:t>
            </a:r>
            <a:r>
              <a:rPr lang="es-ES" sz="2000" dirty="0" smtClean="0"/>
              <a:t> e remitir o informe </a:t>
            </a:r>
            <a:r>
              <a:rPr lang="es-ES" sz="2000" dirty="0" err="1" smtClean="0"/>
              <a:t>ao</a:t>
            </a:r>
            <a:r>
              <a:rPr lang="es-ES" sz="2000" dirty="0" smtClean="0"/>
              <a:t> centro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33748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6280" y="5057800"/>
            <a:ext cx="8183880" cy="517808"/>
          </a:xfrm>
        </p:spPr>
        <p:txBody>
          <a:bodyPr>
            <a:noAutofit/>
          </a:bodyPr>
          <a:lstStyle/>
          <a:p>
            <a:r>
              <a:rPr lang="es-ES" sz="1400" smtClean="0"/>
              <a:t>Fiche </a:t>
            </a:r>
            <a:r>
              <a:rPr lang="es-ES" sz="1400" dirty="0" err="1" smtClean="0"/>
              <a:t>stagiaire</a:t>
            </a:r>
            <a:r>
              <a:rPr lang="es-ES" sz="1400" dirty="0" smtClean="0"/>
              <a:t>                              le </a:t>
            </a:r>
            <a:r>
              <a:rPr lang="es-ES" sz="1400" dirty="0" err="1" smtClean="0"/>
              <a:t>recensement</a:t>
            </a:r>
            <a:r>
              <a:rPr lang="es-ES" sz="1400" dirty="0" smtClean="0"/>
              <a:t>               </a:t>
            </a:r>
            <a:r>
              <a:rPr lang="es-ES" sz="1400" dirty="0" err="1" smtClean="0"/>
              <a:t>règles</a:t>
            </a:r>
            <a:r>
              <a:rPr lang="es-ES" sz="1400" dirty="0" smtClean="0"/>
              <a:t> de Vie de </a:t>
            </a:r>
            <a:r>
              <a:rPr lang="es-ES" sz="1400" dirty="0" err="1" smtClean="0"/>
              <a:t>classe</a:t>
            </a:r>
            <a:endParaRPr lang="es-ES" sz="1400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546077"/>
            <a:ext cx="2592288" cy="3475757"/>
          </a:xfr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147" y="1988840"/>
            <a:ext cx="2276697" cy="2420888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797" y="836712"/>
            <a:ext cx="2547839" cy="422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98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 smtClean="0">
                <a:solidFill>
                  <a:schemeClr val="accent1"/>
                </a:solidFill>
              </a:rPr>
              <a:t>CARTEIS NAS AULAS E NOS CORREDORES</a:t>
            </a:r>
          </a:p>
          <a:p>
            <a:pPr marL="0" indent="0">
              <a:buNone/>
            </a:pPr>
            <a:r>
              <a:rPr lang="es-ES" dirty="0" smtClean="0">
                <a:solidFill>
                  <a:schemeClr val="accent1"/>
                </a:solidFill>
              </a:rPr>
              <a:t>Educación cívica e </a:t>
            </a:r>
            <a:r>
              <a:rPr lang="es-ES" dirty="0" err="1">
                <a:solidFill>
                  <a:schemeClr val="accent1"/>
                </a:solidFill>
              </a:rPr>
              <a:t>c</a:t>
            </a:r>
            <a:r>
              <a:rPr lang="es-ES" dirty="0" err="1" smtClean="0">
                <a:solidFill>
                  <a:schemeClr val="accent1"/>
                </a:solidFill>
              </a:rPr>
              <a:t>idadá</a:t>
            </a:r>
            <a:r>
              <a:rPr lang="es-ES" dirty="0" smtClean="0">
                <a:solidFill>
                  <a:schemeClr val="accent1"/>
                </a:solidFill>
              </a:rPr>
              <a:t> </a:t>
            </a:r>
            <a:r>
              <a:rPr lang="es-ES" dirty="0" err="1" smtClean="0">
                <a:solidFill>
                  <a:schemeClr val="accent1"/>
                </a:solidFill>
              </a:rPr>
              <a:t>sempre</a:t>
            </a:r>
            <a:r>
              <a:rPr lang="es-ES" dirty="0" smtClean="0">
                <a:solidFill>
                  <a:schemeClr val="accent1"/>
                </a:solidFill>
              </a:rPr>
              <a:t> presentes</a:t>
            </a:r>
            <a:endParaRPr lang="es-ES" dirty="0">
              <a:solidFill>
                <a:schemeClr val="accent1"/>
              </a:solidFill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711638"/>
            <a:ext cx="3384376" cy="2005394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711638"/>
            <a:ext cx="3096344" cy="2089910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972771"/>
            <a:ext cx="2880320" cy="1868827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972771"/>
            <a:ext cx="3672408" cy="1821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76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467544" y="5301208"/>
            <a:ext cx="8219256" cy="576064"/>
          </a:xfrm>
        </p:spPr>
        <p:txBody>
          <a:bodyPr>
            <a:normAutofit fontScale="90000"/>
          </a:bodyPr>
          <a:lstStyle/>
          <a:p>
            <a:pPr algn="just"/>
            <a:r>
              <a:rPr lang="es-ES" sz="1600" dirty="0" smtClean="0">
                <a:solidFill>
                  <a:schemeClr val="tx2"/>
                </a:solidFill>
              </a:rPr>
              <a:t>A bahía de Somme é o </a:t>
            </a:r>
            <a:r>
              <a:rPr lang="es-ES" sz="1600" dirty="0" err="1" smtClean="0">
                <a:solidFill>
                  <a:schemeClr val="tx2"/>
                </a:solidFill>
              </a:rPr>
              <a:t>maior</a:t>
            </a:r>
            <a:r>
              <a:rPr lang="es-ES" sz="1600" dirty="0" smtClean="0">
                <a:solidFill>
                  <a:schemeClr val="tx2"/>
                </a:solidFill>
              </a:rPr>
              <a:t> estuario do norte de Francia, un espacio natural </a:t>
            </a:r>
            <a:r>
              <a:rPr lang="es-ES" sz="1600" dirty="0" err="1" smtClean="0">
                <a:solidFill>
                  <a:schemeClr val="tx2"/>
                </a:solidFill>
              </a:rPr>
              <a:t>protexido</a:t>
            </a:r>
            <a:r>
              <a:rPr lang="es-ES" sz="1600" dirty="0" smtClean="0">
                <a:solidFill>
                  <a:schemeClr val="tx2"/>
                </a:solidFill>
              </a:rPr>
              <a:t>, de 7.200 hectáreas. Parque natural de </a:t>
            </a:r>
            <a:r>
              <a:rPr lang="es-ES" sz="1600" dirty="0" err="1" smtClean="0">
                <a:solidFill>
                  <a:schemeClr val="tx2"/>
                </a:solidFill>
              </a:rPr>
              <a:t>Manqueterre</a:t>
            </a:r>
            <a:r>
              <a:rPr lang="es-ES" sz="1600" dirty="0" smtClean="0">
                <a:solidFill>
                  <a:schemeClr val="tx2"/>
                </a:solidFill>
              </a:rPr>
              <a:t> e </a:t>
            </a:r>
            <a:r>
              <a:rPr lang="es-ES" sz="1600" dirty="0" err="1" smtClean="0">
                <a:solidFill>
                  <a:schemeClr val="tx2"/>
                </a:solidFill>
              </a:rPr>
              <a:t>Crotoy</a:t>
            </a:r>
            <a:endParaRPr lang="es-ES" sz="1600" dirty="0">
              <a:solidFill>
                <a:schemeClr val="tx2"/>
              </a:solidFill>
            </a:endParaRPr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473298"/>
          </a:xfrm>
        </p:spPr>
        <p:txBody>
          <a:bodyPr>
            <a:normAutofit lnSpcReduction="10000"/>
          </a:bodyPr>
          <a:lstStyle/>
          <a:p>
            <a:r>
              <a:rPr lang="es-ES" dirty="0" smtClean="0">
                <a:solidFill>
                  <a:schemeClr val="accent1"/>
                </a:solidFill>
              </a:rPr>
              <a:t>EXCURSIÓN A PARÍS</a:t>
            </a:r>
            <a:endParaRPr lang="es-ES" dirty="0">
              <a:solidFill>
                <a:schemeClr val="accent1"/>
              </a:solidFill>
            </a:endParaRPr>
          </a:p>
        </p:txBody>
      </p:sp>
      <p:sp>
        <p:nvSpPr>
          <p:cNvPr id="8" name="7 Marcador de texto"/>
          <p:cNvSpPr>
            <a:spLocks noGrp="1"/>
          </p:cNvSpPr>
          <p:nvPr>
            <p:ph type="body" sz="half" idx="3"/>
          </p:nvPr>
        </p:nvSpPr>
        <p:spPr>
          <a:xfrm>
            <a:off x="4644008" y="476672"/>
            <a:ext cx="3931920" cy="833338"/>
          </a:xfrm>
        </p:spPr>
        <p:txBody>
          <a:bodyPr>
            <a:normAutofit lnSpcReduction="10000"/>
          </a:bodyPr>
          <a:lstStyle/>
          <a:p>
            <a:pPr algn="ctr"/>
            <a:r>
              <a:rPr lang="es-ES" dirty="0" smtClean="0">
                <a:solidFill>
                  <a:schemeClr val="accent1"/>
                </a:solidFill>
              </a:rPr>
              <a:t>EXCURSIÓN BAHÍA DE SOMME</a:t>
            </a:r>
            <a:endParaRPr lang="es-ES" dirty="0">
              <a:solidFill>
                <a:schemeClr val="accent1"/>
              </a:solidFill>
            </a:endParaRPr>
          </a:p>
        </p:txBody>
      </p:sp>
      <p:pic>
        <p:nvPicPr>
          <p:cNvPr id="2" name="1 Marcador de contenido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869" y="1506896"/>
            <a:ext cx="1627982" cy="1437010"/>
          </a:xfrm>
        </p:spPr>
      </p:pic>
      <p:pic>
        <p:nvPicPr>
          <p:cNvPr id="3" name="2 Marcador de contenido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379" y="1700808"/>
            <a:ext cx="1707357" cy="1728192"/>
          </a:xfr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574" y="3212976"/>
            <a:ext cx="1527634" cy="2036845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647890"/>
            <a:ext cx="1691680" cy="1465854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325301"/>
            <a:ext cx="2022864" cy="1800201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57" y="3351956"/>
            <a:ext cx="1903139" cy="1845703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601" y="1325301"/>
            <a:ext cx="1751068" cy="1313301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775012"/>
            <a:ext cx="1915845" cy="1153888"/>
          </a:xfrm>
          <a:prstGeom prst="rect">
            <a:avLst/>
          </a:prstGeom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102" y="4192710"/>
            <a:ext cx="1822558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2357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7 Marcador de contenido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4189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" dirty="0" smtClean="0">
                <a:solidFill>
                  <a:schemeClr val="accent1"/>
                </a:solidFill>
              </a:rPr>
              <a:t>VISITAS CULTURAIS DENTRO DO PROGRAMA PIALE:</a:t>
            </a:r>
          </a:p>
          <a:p>
            <a:pPr marL="0" indent="0" algn="just">
              <a:buNone/>
            </a:pPr>
            <a:r>
              <a:rPr lang="es-ES" sz="2000" dirty="0" smtClean="0">
                <a:solidFill>
                  <a:schemeClr val="accent3"/>
                </a:solidFill>
              </a:rPr>
              <a:t>   -Visita guiada </a:t>
            </a:r>
            <a:r>
              <a:rPr lang="es-ES" sz="2000" dirty="0" err="1" smtClean="0">
                <a:solidFill>
                  <a:schemeClr val="accent3"/>
                </a:solidFill>
              </a:rPr>
              <a:t>pola</a:t>
            </a:r>
            <a:r>
              <a:rPr lang="es-ES" sz="2000" dirty="0" smtClean="0">
                <a:solidFill>
                  <a:schemeClr val="accent3"/>
                </a:solidFill>
              </a:rPr>
              <a:t> </a:t>
            </a:r>
            <a:r>
              <a:rPr lang="es-ES" sz="2000" dirty="0" err="1" smtClean="0">
                <a:solidFill>
                  <a:schemeClr val="accent3"/>
                </a:solidFill>
              </a:rPr>
              <a:t>cidade</a:t>
            </a:r>
            <a:endParaRPr lang="es-ES" sz="2000" dirty="0" smtClean="0">
              <a:solidFill>
                <a:schemeClr val="accent3"/>
              </a:solidFill>
            </a:endParaRPr>
          </a:p>
          <a:p>
            <a:pPr marL="0" indent="0" algn="just">
              <a:buNone/>
            </a:pPr>
            <a:r>
              <a:rPr lang="es-ES" sz="2000" dirty="0" smtClean="0">
                <a:solidFill>
                  <a:schemeClr val="accent3"/>
                </a:solidFill>
              </a:rPr>
              <a:t>   -visita á </a:t>
            </a:r>
            <a:r>
              <a:rPr lang="es-ES" sz="2000" b="1" dirty="0" smtClean="0">
                <a:solidFill>
                  <a:schemeClr val="accent3"/>
                </a:solidFill>
              </a:rPr>
              <a:t>catedral</a:t>
            </a:r>
          </a:p>
          <a:p>
            <a:pPr marL="0" indent="0" algn="just">
              <a:buNone/>
            </a:pPr>
            <a:r>
              <a:rPr lang="es-ES" sz="2000" dirty="0" smtClean="0">
                <a:solidFill>
                  <a:schemeClr val="accent3"/>
                </a:solidFill>
              </a:rPr>
              <a:t>   -visita á casa de </a:t>
            </a:r>
            <a:r>
              <a:rPr lang="es-ES" sz="2000" b="1" dirty="0" err="1" smtClean="0">
                <a:solidFill>
                  <a:schemeClr val="accent3"/>
                </a:solidFill>
              </a:rPr>
              <a:t>Xulio</a:t>
            </a:r>
            <a:r>
              <a:rPr lang="es-ES" sz="2000" b="1" dirty="0" smtClean="0">
                <a:solidFill>
                  <a:schemeClr val="accent3"/>
                </a:solidFill>
              </a:rPr>
              <a:t> Verne</a:t>
            </a:r>
          </a:p>
          <a:p>
            <a:pPr marL="0" indent="0" algn="just">
              <a:buNone/>
            </a:pPr>
            <a:r>
              <a:rPr lang="es-ES" sz="2000" dirty="0" smtClean="0">
                <a:solidFill>
                  <a:schemeClr val="accent3"/>
                </a:solidFill>
              </a:rPr>
              <a:t>   -</a:t>
            </a:r>
            <a:r>
              <a:rPr lang="es-ES" sz="2000" b="1" dirty="0" smtClean="0">
                <a:solidFill>
                  <a:schemeClr val="accent3"/>
                </a:solidFill>
              </a:rPr>
              <a:t>Festival </a:t>
            </a:r>
            <a:r>
              <a:rPr lang="es-ES" sz="2000" b="1" dirty="0">
                <a:solidFill>
                  <a:schemeClr val="accent3"/>
                </a:solidFill>
              </a:rPr>
              <a:t>I</a:t>
            </a:r>
            <a:r>
              <a:rPr lang="es-ES" sz="2000" b="1" dirty="0" smtClean="0">
                <a:solidFill>
                  <a:schemeClr val="accent3"/>
                </a:solidFill>
              </a:rPr>
              <a:t>nternacional de cine </a:t>
            </a:r>
            <a:r>
              <a:rPr lang="es-ES" sz="2000" dirty="0" smtClean="0">
                <a:solidFill>
                  <a:schemeClr val="accent3"/>
                </a:solidFill>
              </a:rPr>
              <a:t>39 edición: invitación por parte do </a:t>
            </a:r>
            <a:r>
              <a:rPr lang="es-ES" sz="2000" dirty="0" err="1" smtClean="0">
                <a:solidFill>
                  <a:schemeClr val="accent3"/>
                </a:solidFill>
              </a:rPr>
              <a:t>Reitorado</a:t>
            </a:r>
            <a:r>
              <a:rPr lang="es-ES" sz="2000" dirty="0" smtClean="0">
                <a:solidFill>
                  <a:schemeClr val="accent3"/>
                </a:solidFill>
              </a:rPr>
              <a:t> de Amiens á inauguración, clausura e entada gratuita a todas as </a:t>
            </a:r>
            <a:r>
              <a:rPr lang="es-ES" sz="2000" dirty="0" err="1" smtClean="0">
                <a:solidFill>
                  <a:schemeClr val="accent3"/>
                </a:solidFill>
              </a:rPr>
              <a:t>proxeccións</a:t>
            </a:r>
            <a:r>
              <a:rPr lang="es-ES" sz="2000" dirty="0" smtClean="0">
                <a:solidFill>
                  <a:schemeClr val="accent3"/>
                </a:solidFill>
              </a:rPr>
              <a:t>. Esta ano o país invitado </a:t>
            </a:r>
            <a:r>
              <a:rPr lang="es-ES" sz="2000" dirty="0" err="1" smtClean="0">
                <a:solidFill>
                  <a:schemeClr val="accent3"/>
                </a:solidFill>
              </a:rPr>
              <a:t>foi</a:t>
            </a:r>
            <a:r>
              <a:rPr lang="es-ES" sz="2000" dirty="0" smtClean="0">
                <a:solidFill>
                  <a:schemeClr val="accent3"/>
                </a:solidFill>
              </a:rPr>
              <a:t> España</a:t>
            </a:r>
          </a:p>
          <a:p>
            <a:pPr algn="just">
              <a:buFontTx/>
              <a:buChar char="-"/>
            </a:pPr>
            <a:endParaRPr lang="es-ES" sz="2000" dirty="0">
              <a:solidFill>
                <a:schemeClr val="accent3"/>
              </a:solidFill>
            </a:endParaRPr>
          </a:p>
          <a:p>
            <a:pPr algn="just">
              <a:buFontTx/>
              <a:buChar char="-"/>
            </a:pPr>
            <a:endParaRPr lang="es-ES" sz="2000" dirty="0" smtClean="0">
              <a:solidFill>
                <a:schemeClr val="accent3"/>
              </a:solidFill>
            </a:endParaRPr>
          </a:p>
          <a:p>
            <a:pPr algn="just">
              <a:buFontTx/>
              <a:buChar char="-"/>
            </a:pPr>
            <a:endParaRPr lang="es-ES" sz="2000" dirty="0">
              <a:solidFill>
                <a:schemeClr val="accent3"/>
              </a:solidFill>
            </a:endParaRPr>
          </a:p>
          <a:p>
            <a:pPr algn="just">
              <a:buFontTx/>
              <a:buChar char="-"/>
            </a:pPr>
            <a:endParaRPr lang="es-ES" sz="2000" dirty="0" smtClean="0">
              <a:solidFill>
                <a:schemeClr val="accent3"/>
              </a:solidFill>
            </a:endParaRPr>
          </a:p>
          <a:p>
            <a:pPr algn="just">
              <a:buFontTx/>
              <a:buChar char="-"/>
            </a:pPr>
            <a:endParaRPr lang="es-ES" sz="2000" dirty="0">
              <a:solidFill>
                <a:schemeClr val="accent3"/>
              </a:solidFill>
            </a:endParaRPr>
          </a:p>
          <a:p>
            <a:pPr algn="just">
              <a:buFontTx/>
              <a:buChar char="-"/>
            </a:pPr>
            <a:endParaRPr lang="es-ES" sz="2000" dirty="0" smtClean="0">
              <a:solidFill>
                <a:schemeClr val="accent3"/>
              </a:solidFill>
            </a:endParaRPr>
          </a:p>
          <a:p>
            <a:pPr algn="just">
              <a:buFontTx/>
              <a:buChar char="-"/>
            </a:pPr>
            <a:r>
              <a:rPr lang="es-ES" sz="2000" dirty="0" smtClean="0">
                <a:solidFill>
                  <a:schemeClr val="accent3"/>
                </a:solidFill>
              </a:rPr>
              <a:t> </a:t>
            </a: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724700"/>
            <a:ext cx="2232248" cy="2008556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563808"/>
            <a:ext cx="1308712" cy="1718840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3464812"/>
            <a:ext cx="1437624" cy="1916832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3" y="3756244"/>
            <a:ext cx="2022767" cy="1945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938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3352713"/>
            <a:ext cx="8183880" cy="3193270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3042664"/>
          </a:xfrm>
        </p:spPr>
        <p:txBody>
          <a:bodyPr>
            <a:normAutofit/>
          </a:bodyPr>
          <a:lstStyle/>
          <a:p>
            <a:r>
              <a:rPr lang="es-ES" sz="2600" b="1" dirty="0" smtClean="0">
                <a:solidFill>
                  <a:schemeClr val="accent1"/>
                </a:solidFill>
              </a:rPr>
              <a:t>OBXECTIVOS XERAIS</a:t>
            </a:r>
          </a:p>
          <a:p>
            <a:pPr marL="0" indent="0" algn="just">
              <a:buNone/>
            </a:pPr>
            <a:r>
              <a:rPr lang="es-ES" b="1" dirty="0" smtClean="0"/>
              <a:t> </a:t>
            </a:r>
            <a:r>
              <a:rPr lang="es-ES" sz="2000" dirty="0" smtClean="0"/>
              <a:t>-</a:t>
            </a:r>
            <a:r>
              <a:rPr lang="es-ES" sz="2000" dirty="0" err="1" smtClean="0"/>
              <a:t>Mellorar</a:t>
            </a:r>
            <a:r>
              <a:rPr lang="es-ES" sz="2000" dirty="0" smtClean="0"/>
              <a:t> a </a:t>
            </a:r>
            <a:r>
              <a:rPr lang="es-ES" sz="2000" b="1" dirty="0" smtClean="0"/>
              <a:t>competencia lingüística </a:t>
            </a:r>
            <a:r>
              <a:rPr lang="es-ES" sz="2000" dirty="0" smtClean="0"/>
              <a:t>e comunicativa en </a:t>
            </a:r>
            <a:r>
              <a:rPr lang="es-ES" sz="2000" dirty="0" err="1" smtClean="0"/>
              <a:t>lingua</a:t>
            </a:r>
            <a:r>
              <a:rPr lang="es-ES" sz="2000" dirty="0" smtClean="0"/>
              <a:t> </a:t>
            </a:r>
            <a:r>
              <a:rPr lang="es-ES" sz="2000" dirty="0" err="1" smtClean="0"/>
              <a:t>estranxeira</a:t>
            </a:r>
            <a:endParaRPr lang="es-ES" sz="2000" dirty="0" smtClean="0"/>
          </a:p>
          <a:p>
            <a:pPr marL="0" indent="0" algn="just">
              <a:buNone/>
            </a:pPr>
            <a:r>
              <a:rPr lang="es-ES" sz="2000" b="1" dirty="0" smtClean="0"/>
              <a:t>  </a:t>
            </a:r>
            <a:r>
              <a:rPr lang="es-ES" sz="2000" dirty="0" smtClean="0"/>
              <a:t>-Conseguir un nivel alto de </a:t>
            </a:r>
            <a:r>
              <a:rPr lang="es-ES" sz="2000" b="1" dirty="0" smtClean="0"/>
              <a:t>competencia comunicativa</a:t>
            </a:r>
          </a:p>
          <a:p>
            <a:pPr marL="0" indent="0" algn="just">
              <a:buNone/>
            </a:pPr>
            <a:r>
              <a:rPr lang="es-ES" sz="2000" dirty="0"/>
              <a:t>  </a:t>
            </a:r>
            <a:r>
              <a:rPr lang="es-ES" sz="2000" dirty="0" smtClean="0"/>
              <a:t>-Fomentar as competencias </a:t>
            </a:r>
            <a:r>
              <a:rPr lang="es-ES" sz="2000" dirty="0" err="1" smtClean="0"/>
              <a:t>profesionas</a:t>
            </a:r>
            <a:r>
              <a:rPr lang="es-ES" sz="2000" dirty="0" smtClean="0"/>
              <a:t> docentes </a:t>
            </a:r>
          </a:p>
          <a:p>
            <a:pPr marL="0" indent="0" algn="just">
              <a:buNone/>
            </a:pPr>
            <a:r>
              <a:rPr lang="es-ES" sz="2000" dirty="0"/>
              <a:t>  </a:t>
            </a:r>
            <a:r>
              <a:rPr lang="es-ES" sz="2000" dirty="0" smtClean="0"/>
              <a:t>-</a:t>
            </a:r>
            <a:r>
              <a:rPr lang="es-ES" sz="2000" dirty="0" err="1" smtClean="0"/>
              <a:t>Traballar</a:t>
            </a:r>
            <a:r>
              <a:rPr lang="es-ES" sz="2000" dirty="0" smtClean="0"/>
              <a:t> a </a:t>
            </a:r>
            <a:r>
              <a:rPr lang="es-ES" sz="2000" b="1" dirty="0" err="1" smtClean="0"/>
              <a:t>interculturalidade</a:t>
            </a:r>
            <a:endParaRPr lang="es-ES" sz="2000" b="1" dirty="0" smtClean="0"/>
          </a:p>
          <a:p>
            <a:pPr marL="0" indent="0" algn="just">
              <a:buNone/>
            </a:pPr>
            <a:r>
              <a:rPr lang="es-ES" sz="2000" dirty="0"/>
              <a:t> </a:t>
            </a:r>
            <a:r>
              <a:rPr lang="es-ES" sz="2000" dirty="0" smtClean="0"/>
              <a:t> -</a:t>
            </a:r>
            <a:r>
              <a:rPr lang="es-ES" sz="2000" dirty="0" err="1" smtClean="0"/>
              <a:t>Coñecer</a:t>
            </a:r>
            <a:r>
              <a:rPr lang="es-ES" sz="2000" dirty="0" smtClean="0"/>
              <a:t> de cerca as </a:t>
            </a:r>
            <a:r>
              <a:rPr lang="es-ES" sz="2000" b="1" dirty="0" smtClean="0"/>
              <a:t>diferencias </a:t>
            </a:r>
            <a:r>
              <a:rPr lang="es-ES" sz="2000" b="1" dirty="0" err="1" smtClean="0"/>
              <a:t>metodolóxicas</a:t>
            </a:r>
            <a:r>
              <a:rPr lang="es-ES" sz="2000" b="1" dirty="0" smtClean="0"/>
              <a:t> de     </a:t>
            </a:r>
            <a:r>
              <a:rPr lang="es-ES" sz="2000" b="1" dirty="0"/>
              <a:t> 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aprendizaxe</a:t>
            </a:r>
            <a:endParaRPr lang="es-ES" b="1" dirty="0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677" y="3673174"/>
            <a:ext cx="2538935" cy="2066953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573016"/>
            <a:ext cx="2116416" cy="2232248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597982"/>
            <a:ext cx="2610036" cy="2207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78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00030" y="3660478"/>
            <a:ext cx="8183880" cy="1051560"/>
          </a:xfrm>
        </p:spPr>
        <p:txBody>
          <a:bodyPr/>
          <a:lstStyle/>
          <a:p>
            <a:endParaRPr lang="es-ES" dirty="0"/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375658"/>
            <a:ext cx="1575744" cy="1830056"/>
          </a:xfrm>
        </p:spPr>
      </p:pic>
      <p:sp>
        <p:nvSpPr>
          <p:cNvPr id="4" name="3 Rectángulo"/>
          <p:cNvSpPr/>
          <p:nvPr/>
        </p:nvSpPr>
        <p:spPr>
          <a:xfrm>
            <a:off x="971600" y="548680"/>
            <a:ext cx="734481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>
                <a:solidFill>
                  <a:schemeClr val="accent3"/>
                </a:solidFill>
              </a:rPr>
              <a:t>-Visita </a:t>
            </a:r>
            <a:r>
              <a:rPr lang="es-ES" dirty="0" err="1">
                <a:solidFill>
                  <a:schemeClr val="accent3"/>
                </a:solidFill>
              </a:rPr>
              <a:t>ao</a:t>
            </a:r>
            <a:r>
              <a:rPr lang="es-ES" b="1" dirty="0">
                <a:solidFill>
                  <a:schemeClr val="accent3"/>
                </a:solidFill>
              </a:rPr>
              <a:t> </a:t>
            </a:r>
            <a:r>
              <a:rPr lang="es-ES" b="1" dirty="0" err="1">
                <a:solidFill>
                  <a:schemeClr val="accent3"/>
                </a:solidFill>
              </a:rPr>
              <a:t>Safran</a:t>
            </a:r>
            <a:r>
              <a:rPr lang="es-ES" dirty="0">
                <a:solidFill>
                  <a:schemeClr val="accent3"/>
                </a:solidFill>
              </a:rPr>
              <a:t>, centro artístico e cultural. Comprende </a:t>
            </a:r>
            <a:r>
              <a:rPr lang="es-ES" dirty="0" err="1">
                <a:solidFill>
                  <a:schemeClr val="accent3"/>
                </a:solidFill>
              </a:rPr>
              <a:t>unha</a:t>
            </a:r>
            <a:r>
              <a:rPr lang="es-ES" dirty="0">
                <a:solidFill>
                  <a:schemeClr val="accent3"/>
                </a:solidFill>
              </a:rPr>
              <a:t> </a:t>
            </a:r>
            <a:r>
              <a:rPr lang="es-ES" dirty="0" err="1">
                <a:solidFill>
                  <a:schemeClr val="accent3"/>
                </a:solidFill>
              </a:rPr>
              <a:t>sá</a:t>
            </a:r>
            <a:r>
              <a:rPr lang="es-ES" dirty="0">
                <a:solidFill>
                  <a:schemeClr val="accent3"/>
                </a:solidFill>
              </a:rPr>
              <a:t> de espectáculos, un centro de arte, un espacio de </a:t>
            </a:r>
            <a:r>
              <a:rPr lang="es-ES" dirty="0" smtClean="0">
                <a:solidFill>
                  <a:schemeClr val="accent3"/>
                </a:solidFill>
              </a:rPr>
              <a:t>exhibición (</a:t>
            </a:r>
            <a:r>
              <a:rPr lang="es-ES" dirty="0" err="1" smtClean="0">
                <a:solidFill>
                  <a:schemeClr val="accent3"/>
                </a:solidFill>
              </a:rPr>
              <a:t>Carré</a:t>
            </a:r>
            <a:r>
              <a:rPr lang="es-ES" dirty="0" smtClean="0">
                <a:solidFill>
                  <a:schemeClr val="accent3"/>
                </a:solidFill>
              </a:rPr>
              <a:t> </a:t>
            </a:r>
            <a:r>
              <a:rPr lang="es-ES" dirty="0" err="1">
                <a:solidFill>
                  <a:schemeClr val="accent3"/>
                </a:solidFill>
              </a:rPr>
              <a:t>Noir</a:t>
            </a:r>
            <a:r>
              <a:rPr lang="es-ES" dirty="0">
                <a:solidFill>
                  <a:schemeClr val="accent3"/>
                </a:solidFill>
              </a:rPr>
              <a:t>) e numerosas </a:t>
            </a:r>
            <a:r>
              <a:rPr lang="es-ES" dirty="0" err="1">
                <a:solidFill>
                  <a:schemeClr val="accent3"/>
                </a:solidFill>
              </a:rPr>
              <a:t>sás</a:t>
            </a:r>
            <a:r>
              <a:rPr lang="es-ES" dirty="0">
                <a:solidFill>
                  <a:schemeClr val="accent3"/>
                </a:solidFill>
              </a:rPr>
              <a:t> destinadas á creación artística, profesional e aficionada)</a:t>
            </a:r>
          </a:p>
          <a:p>
            <a:pPr algn="just"/>
            <a:r>
              <a:rPr lang="es-ES" dirty="0" err="1">
                <a:solidFill>
                  <a:schemeClr val="accent3"/>
                </a:solidFill>
              </a:rPr>
              <a:t>Fomos</a:t>
            </a:r>
            <a:r>
              <a:rPr lang="es-ES" dirty="0">
                <a:solidFill>
                  <a:schemeClr val="accent3"/>
                </a:solidFill>
              </a:rPr>
              <a:t> ver </a:t>
            </a:r>
            <a:r>
              <a:rPr lang="es-ES" dirty="0" err="1">
                <a:solidFill>
                  <a:schemeClr val="accent3"/>
                </a:solidFill>
              </a:rPr>
              <a:t>unha</a:t>
            </a:r>
            <a:r>
              <a:rPr lang="es-ES" dirty="0">
                <a:solidFill>
                  <a:schemeClr val="accent3"/>
                </a:solidFill>
              </a:rPr>
              <a:t> obra de teatro do dramaturgo e </a:t>
            </a:r>
            <a:r>
              <a:rPr lang="es-ES" dirty="0" smtClean="0">
                <a:solidFill>
                  <a:schemeClr val="accent3"/>
                </a:solidFill>
              </a:rPr>
              <a:t>director </a:t>
            </a:r>
            <a:r>
              <a:rPr lang="es-ES" dirty="0" err="1">
                <a:solidFill>
                  <a:schemeClr val="accent3"/>
                </a:solidFill>
              </a:rPr>
              <a:t>iraniano</a:t>
            </a:r>
            <a:r>
              <a:rPr lang="es-ES" dirty="0">
                <a:solidFill>
                  <a:schemeClr val="accent3"/>
                </a:solidFill>
              </a:rPr>
              <a:t> </a:t>
            </a:r>
            <a:r>
              <a:rPr lang="es-ES" dirty="0" err="1">
                <a:solidFill>
                  <a:schemeClr val="accent3"/>
                </a:solidFill>
              </a:rPr>
              <a:t>Nassim</a:t>
            </a:r>
            <a:r>
              <a:rPr lang="es-ES" dirty="0">
                <a:solidFill>
                  <a:schemeClr val="accent3"/>
                </a:solidFill>
              </a:rPr>
              <a:t> </a:t>
            </a:r>
            <a:r>
              <a:rPr lang="es-ES" dirty="0" err="1" smtClean="0">
                <a:solidFill>
                  <a:schemeClr val="accent3"/>
                </a:solidFill>
              </a:rPr>
              <a:t>Soleimanpour</a:t>
            </a:r>
            <a:r>
              <a:rPr lang="es-ES" dirty="0" smtClean="0">
                <a:solidFill>
                  <a:schemeClr val="accent3"/>
                </a:solidFill>
              </a:rPr>
              <a:t>, </a:t>
            </a:r>
            <a:r>
              <a:rPr lang="es-ES" dirty="0" err="1" smtClean="0">
                <a:solidFill>
                  <a:schemeClr val="accent3"/>
                </a:solidFill>
              </a:rPr>
              <a:t>coñecido</a:t>
            </a:r>
            <a:r>
              <a:rPr lang="es-ES" dirty="0" smtClean="0">
                <a:solidFill>
                  <a:schemeClr val="accent3"/>
                </a:solidFill>
              </a:rPr>
              <a:t> internacionalmente por </a:t>
            </a:r>
            <a:r>
              <a:rPr lang="es-ES" dirty="0" err="1" smtClean="0">
                <a:solidFill>
                  <a:schemeClr val="accent3"/>
                </a:solidFill>
              </a:rPr>
              <a:t>unha</a:t>
            </a:r>
            <a:r>
              <a:rPr lang="es-ES" dirty="0" smtClean="0">
                <a:solidFill>
                  <a:schemeClr val="accent3"/>
                </a:solidFill>
              </a:rPr>
              <a:t> obra </a:t>
            </a:r>
            <a:r>
              <a:rPr lang="es-ES" dirty="0" err="1" smtClean="0">
                <a:solidFill>
                  <a:schemeClr val="accent3"/>
                </a:solidFill>
              </a:rPr>
              <a:t>sen</a:t>
            </a:r>
            <a:r>
              <a:rPr lang="es-ES" dirty="0" smtClean="0">
                <a:solidFill>
                  <a:schemeClr val="accent3"/>
                </a:solidFill>
              </a:rPr>
              <a:t> director </a:t>
            </a:r>
            <a:r>
              <a:rPr lang="es-ES" dirty="0" err="1" smtClean="0">
                <a:solidFill>
                  <a:schemeClr val="accent3"/>
                </a:solidFill>
              </a:rPr>
              <a:t>nin</a:t>
            </a:r>
            <a:r>
              <a:rPr lang="es-ES" dirty="0" smtClean="0">
                <a:solidFill>
                  <a:schemeClr val="accent3"/>
                </a:solidFill>
              </a:rPr>
              <a:t> </a:t>
            </a:r>
            <a:r>
              <a:rPr lang="es-ES" dirty="0" err="1" smtClean="0">
                <a:solidFill>
                  <a:schemeClr val="accent3"/>
                </a:solidFill>
              </a:rPr>
              <a:t>ensaios</a:t>
            </a:r>
            <a:r>
              <a:rPr lang="es-ES" dirty="0" smtClean="0">
                <a:solidFill>
                  <a:schemeClr val="accent3"/>
                </a:solidFill>
              </a:rPr>
              <a:t> que debe interpretarse </a:t>
            </a:r>
            <a:r>
              <a:rPr lang="es-ES" dirty="0" err="1" smtClean="0">
                <a:solidFill>
                  <a:schemeClr val="accent3"/>
                </a:solidFill>
              </a:rPr>
              <a:t>seguindo</a:t>
            </a:r>
            <a:r>
              <a:rPr lang="es-ES" dirty="0" smtClean="0">
                <a:solidFill>
                  <a:schemeClr val="accent3"/>
                </a:solidFill>
              </a:rPr>
              <a:t> un modelo escrito. </a:t>
            </a:r>
            <a:r>
              <a:rPr lang="es-ES" dirty="0" err="1" smtClean="0">
                <a:solidFill>
                  <a:schemeClr val="accent3"/>
                </a:solidFill>
              </a:rPr>
              <a:t>Unha</a:t>
            </a:r>
            <a:r>
              <a:rPr lang="es-ES" dirty="0" smtClean="0">
                <a:solidFill>
                  <a:schemeClr val="accent3"/>
                </a:solidFill>
              </a:rPr>
              <a:t> obra para un único intérprete e diferente en cada función</a:t>
            </a:r>
            <a:endParaRPr lang="es-ES" dirty="0">
              <a:solidFill>
                <a:schemeClr val="accent3"/>
              </a:solidFill>
            </a:endParaRPr>
          </a:p>
          <a:p>
            <a:pPr algn="just">
              <a:buFontTx/>
              <a:buChar char="-"/>
            </a:pPr>
            <a:endParaRPr lang="es-ES" dirty="0">
              <a:solidFill>
                <a:schemeClr val="accent3"/>
              </a:solidFill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807359"/>
            <a:ext cx="1851670" cy="1772816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651600"/>
            <a:ext cx="1923678" cy="2084335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44008" y="3426814"/>
            <a:ext cx="1836204" cy="1754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8515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2068" y="4746764"/>
            <a:ext cx="8183880" cy="1051560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2000" dirty="0" smtClean="0">
                <a:solidFill>
                  <a:schemeClr val="accent3"/>
                </a:solidFill>
              </a:rPr>
              <a:t>-Visita </a:t>
            </a:r>
            <a:r>
              <a:rPr lang="es-ES" sz="2000" dirty="0" err="1" smtClean="0">
                <a:solidFill>
                  <a:schemeClr val="accent3"/>
                </a:solidFill>
              </a:rPr>
              <a:t>ao</a:t>
            </a:r>
            <a:r>
              <a:rPr lang="es-ES" sz="2000" dirty="0" smtClean="0">
                <a:solidFill>
                  <a:schemeClr val="accent3"/>
                </a:solidFill>
              </a:rPr>
              <a:t> </a:t>
            </a:r>
            <a:r>
              <a:rPr lang="es-ES" sz="2000" b="1" dirty="0" smtClean="0">
                <a:solidFill>
                  <a:schemeClr val="accent3"/>
                </a:solidFill>
              </a:rPr>
              <a:t>CANOPE</a:t>
            </a:r>
            <a:r>
              <a:rPr lang="es-ES" sz="2000" dirty="0" smtClean="0">
                <a:solidFill>
                  <a:schemeClr val="accent3"/>
                </a:solidFill>
              </a:rPr>
              <a:t>, rede de creación e </a:t>
            </a:r>
            <a:r>
              <a:rPr lang="es-ES" sz="2000" dirty="0" err="1" smtClean="0">
                <a:solidFill>
                  <a:schemeClr val="accent3"/>
                </a:solidFill>
              </a:rPr>
              <a:t>apoio</a:t>
            </a:r>
            <a:r>
              <a:rPr lang="es-ES" sz="2000" dirty="0" smtClean="0">
                <a:solidFill>
                  <a:schemeClr val="accent3"/>
                </a:solidFill>
              </a:rPr>
              <a:t> educativo. </a:t>
            </a:r>
            <a:r>
              <a:rPr lang="es-ES" sz="2000" dirty="0" err="1" smtClean="0">
                <a:solidFill>
                  <a:schemeClr val="accent3"/>
                </a:solidFill>
              </a:rPr>
              <a:t>Baixo</a:t>
            </a:r>
            <a:r>
              <a:rPr lang="es-ES" sz="2000" dirty="0" smtClean="0">
                <a:solidFill>
                  <a:schemeClr val="accent3"/>
                </a:solidFill>
              </a:rPr>
              <a:t> a supervisión do Ministerio de Educación Nacional </a:t>
            </a:r>
            <a:r>
              <a:rPr lang="es-ES" sz="2000" dirty="0" err="1" smtClean="0">
                <a:solidFill>
                  <a:schemeClr val="accent3"/>
                </a:solidFill>
              </a:rPr>
              <a:t>publícanse</a:t>
            </a:r>
            <a:r>
              <a:rPr lang="es-ES" sz="2000" dirty="0" smtClean="0">
                <a:solidFill>
                  <a:schemeClr val="accent3"/>
                </a:solidFill>
              </a:rPr>
              <a:t> recursos educativos </a:t>
            </a:r>
            <a:r>
              <a:rPr lang="es-ES" sz="2000" dirty="0" err="1" smtClean="0">
                <a:solidFill>
                  <a:schemeClr val="accent3"/>
                </a:solidFill>
              </a:rPr>
              <a:t>transmedia</a:t>
            </a:r>
            <a:r>
              <a:rPr lang="es-ES" sz="2000" dirty="0" smtClean="0">
                <a:solidFill>
                  <a:schemeClr val="accent3"/>
                </a:solidFill>
              </a:rPr>
              <a:t> (web, </a:t>
            </a:r>
            <a:r>
              <a:rPr lang="es-ES" sz="2000" dirty="0" err="1" smtClean="0">
                <a:solidFill>
                  <a:schemeClr val="accent3"/>
                </a:solidFill>
              </a:rPr>
              <a:t>móbiles</a:t>
            </a:r>
            <a:r>
              <a:rPr lang="es-ES" sz="2000" dirty="0" smtClean="0">
                <a:solidFill>
                  <a:schemeClr val="accent3"/>
                </a:solidFill>
              </a:rPr>
              <a:t>, tv…) que satisfacen as necesidades da </a:t>
            </a:r>
            <a:r>
              <a:rPr lang="es-ES" sz="2000" dirty="0" err="1" smtClean="0">
                <a:solidFill>
                  <a:schemeClr val="accent3"/>
                </a:solidFill>
              </a:rPr>
              <a:t>comunidade</a:t>
            </a:r>
            <a:r>
              <a:rPr lang="es-ES" sz="2000" dirty="0" smtClean="0">
                <a:solidFill>
                  <a:schemeClr val="accent3"/>
                </a:solidFill>
              </a:rPr>
              <a:t> educativa, reestructurando a </a:t>
            </a:r>
            <a:r>
              <a:rPr lang="es-ES" sz="2000" dirty="0" err="1" smtClean="0">
                <a:solidFill>
                  <a:schemeClr val="accent3"/>
                </a:solidFill>
              </a:rPr>
              <a:t>escola</a:t>
            </a:r>
            <a:r>
              <a:rPr lang="es-ES" sz="2000" dirty="0" smtClean="0">
                <a:solidFill>
                  <a:schemeClr val="accent3"/>
                </a:solidFill>
              </a:rPr>
              <a:t> e combinando innovación e </a:t>
            </a:r>
            <a:r>
              <a:rPr lang="es-ES" sz="2000" dirty="0" err="1" smtClean="0">
                <a:solidFill>
                  <a:schemeClr val="accent3"/>
                </a:solidFill>
              </a:rPr>
              <a:t>pedagoxía</a:t>
            </a:r>
            <a:r>
              <a:rPr lang="es-ES" sz="2000" dirty="0" smtClean="0">
                <a:solidFill>
                  <a:schemeClr val="accent3"/>
                </a:solidFill>
              </a:rPr>
              <a:t> para levar a </a:t>
            </a:r>
            <a:r>
              <a:rPr lang="es-ES" sz="2000" dirty="0" err="1" smtClean="0">
                <a:solidFill>
                  <a:schemeClr val="accent3"/>
                </a:solidFill>
              </a:rPr>
              <a:t>escola</a:t>
            </a:r>
            <a:r>
              <a:rPr lang="es-ES" sz="2000" dirty="0" smtClean="0">
                <a:solidFill>
                  <a:schemeClr val="accent3"/>
                </a:solidFill>
              </a:rPr>
              <a:t> á era </a:t>
            </a:r>
            <a:r>
              <a:rPr lang="es-ES" sz="2000" dirty="0" err="1" smtClean="0">
                <a:solidFill>
                  <a:schemeClr val="accent3"/>
                </a:solidFill>
              </a:rPr>
              <a:t>dixital</a:t>
            </a:r>
            <a:r>
              <a:rPr lang="es-ES" sz="2000" dirty="0" smtClean="0">
                <a:solidFill>
                  <a:schemeClr val="accent3"/>
                </a:solidFill>
              </a:rPr>
              <a:t>. </a:t>
            </a:r>
            <a:r>
              <a:rPr lang="es-ES" sz="2000" dirty="0" err="1" smtClean="0">
                <a:solidFill>
                  <a:schemeClr val="accent3"/>
                </a:solidFill>
              </a:rPr>
              <a:t>Posúen</a:t>
            </a:r>
            <a:r>
              <a:rPr lang="es-ES" sz="2000" dirty="0" smtClean="0">
                <a:solidFill>
                  <a:schemeClr val="accent3"/>
                </a:solidFill>
              </a:rPr>
              <a:t> numerosos recursos en </a:t>
            </a:r>
            <a:r>
              <a:rPr lang="es-ES" sz="2000" dirty="0" err="1" smtClean="0">
                <a:solidFill>
                  <a:schemeClr val="accent3"/>
                </a:solidFill>
              </a:rPr>
              <a:t>liña</a:t>
            </a:r>
            <a:r>
              <a:rPr lang="es-ES" sz="2000" dirty="0" smtClean="0">
                <a:solidFill>
                  <a:schemeClr val="accent3"/>
                </a:solidFill>
              </a:rPr>
              <a:t> gratuitos pero </a:t>
            </a:r>
            <a:r>
              <a:rPr lang="es-ES" sz="2000" dirty="0" err="1" smtClean="0">
                <a:solidFill>
                  <a:schemeClr val="accent3"/>
                </a:solidFill>
              </a:rPr>
              <a:t>tamén</a:t>
            </a:r>
            <a:r>
              <a:rPr lang="es-ES" sz="2000" dirty="0" smtClean="0">
                <a:solidFill>
                  <a:schemeClr val="accent3"/>
                </a:solidFill>
              </a:rPr>
              <a:t> os que se poden mercar en todas as materias. Interesante visitar a rúbrica «les </a:t>
            </a:r>
            <a:r>
              <a:rPr lang="es-ES" sz="2000" dirty="0" err="1" smtClean="0">
                <a:solidFill>
                  <a:schemeClr val="accent3"/>
                </a:solidFill>
              </a:rPr>
              <a:t>fondamentaux</a:t>
            </a:r>
            <a:r>
              <a:rPr lang="es-ES" sz="2000" dirty="0" smtClean="0">
                <a:solidFill>
                  <a:schemeClr val="accent3"/>
                </a:solidFill>
              </a:rPr>
              <a:t>» </a:t>
            </a:r>
            <a:r>
              <a:rPr lang="es-ES" sz="2000" dirty="0" smtClean="0">
                <a:solidFill>
                  <a:schemeClr val="accent3"/>
                </a:solidFill>
                <a:hlinkClick r:id="rId2"/>
              </a:rPr>
              <a:t> </a:t>
            </a:r>
            <a:r>
              <a:rPr lang="es-ES" sz="2000" dirty="0" err="1" smtClean="0">
                <a:solidFill>
                  <a:schemeClr val="accent3"/>
                </a:solidFill>
                <a:hlinkClick r:id="rId2"/>
              </a:rPr>
              <a:t>https</a:t>
            </a:r>
            <a:r>
              <a:rPr lang="es-ES" sz="2000" dirty="0" smtClean="0">
                <a:solidFill>
                  <a:schemeClr val="accent3"/>
                </a:solidFill>
                <a:hlinkClick r:id="rId2"/>
              </a:rPr>
              <a:t>//www.reseau-canope.fr/</a:t>
            </a:r>
            <a:endParaRPr lang="es-ES" sz="2000" dirty="0">
              <a:solidFill>
                <a:schemeClr val="accent3"/>
              </a:solidFill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429" y="3539350"/>
            <a:ext cx="1883701" cy="1700808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318" y="3789040"/>
            <a:ext cx="1613925" cy="1700808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539350"/>
            <a:ext cx="1698718" cy="2264957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789040"/>
            <a:ext cx="1944216" cy="170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23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3140968"/>
            <a:ext cx="8183880" cy="3384376"/>
          </a:xfrm>
        </p:spPr>
        <p:txBody>
          <a:bodyPr/>
          <a:lstStyle/>
          <a:p>
            <a:r>
              <a:rPr lang="es-ES" sz="2400" dirty="0" smtClean="0"/>
              <a:t>ROUEN </a:t>
            </a:r>
            <a:r>
              <a:rPr lang="es-ES" dirty="0" smtClean="0"/>
              <a:t>                         </a:t>
            </a:r>
            <a:r>
              <a:rPr lang="es-ES" sz="2400" dirty="0" smtClean="0"/>
              <a:t>LILLE</a:t>
            </a:r>
            <a:endParaRPr lang="es-ES" sz="2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30560" y="620688"/>
            <a:ext cx="8183880" cy="4187952"/>
          </a:xfrm>
        </p:spPr>
        <p:txBody>
          <a:bodyPr/>
          <a:lstStyle/>
          <a:p>
            <a:pPr marL="0" indent="0">
              <a:buNone/>
            </a:pPr>
            <a:r>
              <a:rPr lang="es-ES" dirty="0" smtClean="0">
                <a:solidFill>
                  <a:schemeClr val="accent1"/>
                </a:solidFill>
              </a:rPr>
              <a:t>OUTRAS CIDADES QUE VISITEI</a:t>
            </a:r>
          </a:p>
          <a:p>
            <a:pPr marL="0" indent="0">
              <a:buNone/>
            </a:pPr>
            <a:r>
              <a:rPr lang="es-ES" sz="2000" b="1" dirty="0" smtClean="0">
                <a:solidFill>
                  <a:schemeClr val="accent1"/>
                </a:solidFill>
              </a:rPr>
              <a:t>BRUSELAS</a:t>
            </a:r>
            <a:endParaRPr lang="es-ES" sz="2000" b="1" dirty="0">
              <a:solidFill>
                <a:schemeClr val="accent1"/>
              </a:solidFill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556792"/>
            <a:ext cx="2088232" cy="1512168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152128"/>
            <a:ext cx="1296144" cy="1916832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272141"/>
            <a:ext cx="3024336" cy="1796819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494" y="3165643"/>
            <a:ext cx="1693829" cy="1209558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752" y="3344777"/>
            <a:ext cx="1545635" cy="2172455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4506410"/>
            <a:ext cx="1872777" cy="1298854"/>
          </a:xfrm>
          <a:prstGeom prst="rect">
            <a:avLst/>
          </a:prstGeom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10" y="4610397"/>
            <a:ext cx="1654165" cy="1238969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3344777"/>
            <a:ext cx="1628640" cy="2343672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490" y="3259077"/>
            <a:ext cx="1609911" cy="1116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58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5877272"/>
            <a:ext cx="8183880" cy="157768"/>
          </a:xfrm>
        </p:spPr>
        <p:txBody>
          <a:bodyPr>
            <a:normAutofit fontScale="90000"/>
          </a:bodyPr>
          <a:lstStyle/>
          <a:p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274912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s-ES" sz="3000" b="1" dirty="0" smtClean="0">
                <a:solidFill>
                  <a:schemeClr val="accent1"/>
                </a:solidFill>
              </a:rPr>
              <a:t>CONCLUSIÓN</a:t>
            </a:r>
          </a:p>
          <a:p>
            <a:pPr marL="0" indent="0" algn="just">
              <a:buNone/>
            </a:pPr>
            <a:endParaRPr lang="es-ES" sz="2000" dirty="0" smtClean="0">
              <a:solidFill>
                <a:schemeClr val="accent4"/>
              </a:solidFill>
            </a:endParaRPr>
          </a:p>
          <a:p>
            <a:pPr marL="0" indent="0" algn="just">
              <a:buNone/>
            </a:pPr>
            <a:r>
              <a:rPr lang="es-ES" sz="2000" dirty="0" smtClean="0">
                <a:solidFill>
                  <a:schemeClr val="accent4"/>
                </a:solidFill>
              </a:rPr>
              <a:t>FOI UNHA EXPERIENCIA MARABILLOSA E MOI ENRIQUECEDORA TANTO A NIVEL PROFESIONAL COMO PERSOAL QUE RECOMENDO A TODOS OS QUE VOS POIDADES BENEFICIAR DESTE TIPO DE PROGRAMAS. SAIR DA ZONA DE CONFORT E VER OUTRAS MANEIRAS DE TRABALLAR, INTERCAMBIAR METODOLOXÍAS DIFERENTES. CONTACTAR CON ALUMNOS  FRANCÓFONOS NO MEU CASO  E INTEGRARME NA SÚA CULTURA E NO SEU DIÁ A DÍA DANOS, POLO MENOS A MIN, UNHA VISIÓN MÁS AMPLA DO QUE É O NOSO TRABALLO. CONCRETAMENTE  NO QUE SE REFIRE AS LINGUAS ESTRANXEIRAS. CONSIDERO BÁSICO TANTO A FORMACIÓN PERMANENTE DO PROFESORADO COMO SE HAI A POSIBILIDADE, A PARTICIPACINON DOS NOSOS ALUMNOS EN PROXECTOS E VIAXES AO ESTRAXEIRO PARA COÑECER, NON SÓ OUTRA LINGUA, SENÓN OUTRAS FORMAS DE PENSAR DIFERENTES ÁS PROPIAS, O QUE FAVORECERÍA UNHA FORMACIÓN INTEGRAL  E RESPECTO POR OUTROS PAÍSES E OUTRA CULTURAS. PERMÍTENOS ADEMAIS, COMPRENDER MELLOR A NOSA LINGUA</a:t>
            </a:r>
            <a:endParaRPr lang="es-ES" sz="20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3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2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6671"/>
            <a:ext cx="8082667" cy="5659795"/>
          </a:xfrm>
          <a:prstGeom prst="rect">
            <a:avLst/>
          </a:prstGeom>
          <a:ln w="190500" cap="sq">
            <a:solidFill>
              <a:schemeClr val="bg2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84830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3933056"/>
            <a:ext cx="8183880" cy="2266578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3546720"/>
          </a:xfrm>
        </p:spPr>
        <p:txBody>
          <a:bodyPr>
            <a:normAutofit lnSpcReduction="10000"/>
          </a:bodyPr>
          <a:lstStyle/>
          <a:p>
            <a:r>
              <a:rPr lang="es-ES" b="1" dirty="0" smtClean="0">
                <a:solidFill>
                  <a:schemeClr val="accent1"/>
                </a:solidFill>
              </a:rPr>
              <a:t>OBXECTIVOS ESPECÍFICOS</a:t>
            </a:r>
            <a:endParaRPr lang="es-ES" sz="2000" dirty="0">
              <a:solidFill>
                <a:schemeClr val="accent1"/>
              </a:solidFill>
            </a:endParaRPr>
          </a:p>
          <a:p>
            <a:pPr marL="0" indent="0" algn="just">
              <a:buNone/>
            </a:pPr>
            <a:r>
              <a:rPr lang="es-ES" sz="2000" dirty="0" smtClean="0"/>
              <a:t>   -Integrarse </a:t>
            </a:r>
            <a:r>
              <a:rPr lang="es-ES" sz="2000" dirty="0" err="1" smtClean="0"/>
              <a:t>na</a:t>
            </a:r>
            <a:r>
              <a:rPr lang="es-ES" sz="2000" dirty="0" smtClean="0"/>
              <a:t> vida escolar </a:t>
            </a:r>
            <a:r>
              <a:rPr lang="es-ES" sz="2000" dirty="0" err="1" smtClean="0"/>
              <a:t>dun</a:t>
            </a:r>
            <a:r>
              <a:rPr lang="es-ES" sz="2000" dirty="0" smtClean="0"/>
              <a:t> centro francés</a:t>
            </a:r>
          </a:p>
          <a:p>
            <a:pPr marL="0" indent="0" algn="just">
              <a:buNone/>
            </a:pPr>
            <a:r>
              <a:rPr lang="es-ES" sz="2000" dirty="0"/>
              <a:t> </a:t>
            </a:r>
            <a:r>
              <a:rPr lang="es-ES" sz="2000" dirty="0" smtClean="0"/>
              <a:t>  -Observar o </a:t>
            </a:r>
            <a:r>
              <a:rPr lang="es-ES" sz="2000" dirty="0" err="1" smtClean="0"/>
              <a:t>traballo</a:t>
            </a:r>
            <a:r>
              <a:rPr lang="es-ES" sz="2000" dirty="0" smtClean="0"/>
              <a:t> </a:t>
            </a:r>
            <a:r>
              <a:rPr lang="es-ES" sz="2000" dirty="0" err="1" smtClean="0"/>
              <a:t>na</a:t>
            </a:r>
            <a:r>
              <a:rPr lang="es-ES" sz="2000" dirty="0" smtClean="0"/>
              <a:t> aula</a:t>
            </a:r>
            <a:endParaRPr lang="es-ES" dirty="0"/>
          </a:p>
          <a:p>
            <a:pPr marL="0" indent="0" algn="just">
              <a:buNone/>
            </a:pPr>
            <a:r>
              <a:rPr lang="es-ES" dirty="0" smtClean="0"/>
              <a:t>  </a:t>
            </a:r>
            <a:r>
              <a:rPr lang="es-ES" dirty="0"/>
              <a:t>-</a:t>
            </a:r>
            <a:r>
              <a:rPr lang="es-ES" sz="2000" dirty="0" smtClean="0"/>
              <a:t>Aprende a </a:t>
            </a:r>
            <a:r>
              <a:rPr lang="es-ES" sz="2000" dirty="0" err="1" smtClean="0"/>
              <a:t>deseñar</a:t>
            </a:r>
            <a:r>
              <a:rPr lang="es-ES" sz="2000" dirty="0" smtClean="0"/>
              <a:t> e planificar o </a:t>
            </a:r>
            <a:r>
              <a:rPr lang="es-ES" sz="2000" dirty="0" err="1" smtClean="0"/>
              <a:t>traballo</a:t>
            </a:r>
            <a:r>
              <a:rPr lang="es-ES" sz="2000" dirty="0" smtClean="0"/>
              <a:t> </a:t>
            </a:r>
            <a:r>
              <a:rPr lang="es-ES" sz="2000" dirty="0" err="1" smtClean="0"/>
              <a:t>tendo</a:t>
            </a:r>
            <a:r>
              <a:rPr lang="es-ES" sz="2000" dirty="0" smtClean="0"/>
              <a:t> en </a:t>
            </a:r>
            <a:r>
              <a:rPr lang="es-ES" sz="2000" dirty="0" err="1" smtClean="0"/>
              <a:t>conta</a:t>
            </a:r>
            <a:r>
              <a:rPr lang="es-ES" sz="2000" dirty="0" smtClean="0"/>
              <a:t> os aspectos </a:t>
            </a:r>
            <a:r>
              <a:rPr lang="es-ES" sz="2000" dirty="0" err="1" smtClean="0"/>
              <a:t>lingüístcos</a:t>
            </a:r>
            <a:endParaRPr lang="es-ES" sz="2000" dirty="0" smtClean="0"/>
          </a:p>
          <a:p>
            <a:pPr marL="0" indent="0" algn="just">
              <a:buNone/>
            </a:pPr>
            <a:r>
              <a:rPr lang="es-ES" sz="2000" dirty="0" smtClean="0"/>
              <a:t>   -</a:t>
            </a:r>
            <a:r>
              <a:rPr lang="es-ES" sz="2000" dirty="0" err="1" smtClean="0"/>
              <a:t>Facer</a:t>
            </a:r>
            <a:r>
              <a:rPr lang="es-ES" sz="2000" dirty="0" smtClean="0"/>
              <a:t> prácticas de aula con alumnado francés</a:t>
            </a:r>
          </a:p>
          <a:p>
            <a:pPr marL="0" indent="0" algn="just">
              <a:buNone/>
            </a:pPr>
            <a:r>
              <a:rPr lang="es-ES" sz="2000" dirty="0"/>
              <a:t> </a:t>
            </a:r>
            <a:r>
              <a:rPr lang="es-ES" sz="2000" dirty="0" smtClean="0"/>
              <a:t>  -</a:t>
            </a:r>
            <a:r>
              <a:rPr lang="es-ES" sz="2000" dirty="0" err="1" smtClean="0"/>
              <a:t>Coñecer</a:t>
            </a:r>
            <a:r>
              <a:rPr lang="es-ES" sz="2000" dirty="0" smtClean="0"/>
              <a:t> </a:t>
            </a:r>
            <a:r>
              <a:rPr lang="es-ES" sz="2000" dirty="0" err="1" smtClean="0"/>
              <a:t>outro</a:t>
            </a:r>
            <a:r>
              <a:rPr lang="es-ES" sz="2000" dirty="0" smtClean="0"/>
              <a:t> sistema educativo </a:t>
            </a:r>
            <a:r>
              <a:rPr lang="es-ES" sz="2000" dirty="0" err="1" smtClean="0"/>
              <a:t>obsevando</a:t>
            </a:r>
            <a:r>
              <a:rPr lang="es-ES" sz="2000" dirty="0" smtClean="0"/>
              <a:t> os </a:t>
            </a:r>
            <a:r>
              <a:rPr lang="es-ES" sz="2000" dirty="0" err="1" smtClean="0"/>
              <a:t>procedementos</a:t>
            </a:r>
            <a:r>
              <a:rPr lang="es-ES" sz="2000" dirty="0" smtClean="0"/>
              <a:t> de </a:t>
            </a:r>
            <a:r>
              <a:rPr lang="es-ES" sz="2000" dirty="0" err="1" smtClean="0"/>
              <a:t>avaliación</a:t>
            </a:r>
            <a:endParaRPr lang="es-ES" sz="2000" dirty="0" smtClean="0"/>
          </a:p>
          <a:p>
            <a:pPr marL="0" indent="0" algn="just">
              <a:buNone/>
            </a:pPr>
            <a:r>
              <a:rPr lang="es-ES" sz="2000" dirty="0"/>
              <a:t> </a:t>
            </a:r>
            <a:r>
              <a:rPr lang="es-ES" sz="2000" dirty="0" smtClean="0"/>
              <a:t>   -</a:t>
            </a:r>
            <a:r>
              <a:rPr lang="es-ES" sz="2000" dirty="0" err="1" smtClean="0"/>
              <a:t>Coñecer</a:t>
            </a:r>
            <a:r>
              <a:rPr lang="es-ES" sz="2000" dirty="0" smtClean="0"/>
              <a:t> a situación actual da evolución da </a:t>
            </a:r>
            <a:r>
              <a:rPr lang="es-ES" sz="2000" dirty="0" err="1" smtClean="0"/>
              <a:t>Lingua</a:t>
            </a:r>
            <a:r>
              <a:rPr lang="es-ES" sz="2000" dirty="0" smtClean="0"/>
              <a:t> Francesa</a:t>
            </a:r>
            <a:endParaRPr lang="es-ES" sz="2000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029283"/>
            <a:ext cx="2784309" cy="1656184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857336"/>
            <a:ext cx="2666771" cy="2000078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3985206"/>
            <a:ext cx="1872208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66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418928"/>
          </a:xfrm>
        </p:spPr>
        <p:txBody>
          <a:bodyPr>
            <a:normAutofit/>
          </a:bodyPr>
          <a:lstStyle/>
          <a:p>
            <a:r>
              <a:rPr lang="es-ES" b="1" dirty="0" smtClean="0">
                <a:solidFill>
                  <a:schemeClr val="accent1"/>
                </a:solidFill>
              </a:rPr>
              <a:t>DESTINO: AMIENS</a:t>
            </a:r>
            <a:endParaRPr lang="es-ES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r>
              <a:rPr lang="es-ES" sz="2000" dirty="0" smtClean="0">
                <a:solidFill>
                  <a:schemeClr val="accent3">
                    <a:lumMod val="75000"/>
                  </a:schemeClr>
                </a:solidFill>
              </a:rPr>
              <a:t>   -Capital do departamento de Somme, Amiens está situada </a:t>
            </a:r>
            <a:r>
              <a:rPr lang="es-ES" sz="2000" dirty="0" err="1" smtClean="0">
                <a:solidFill>
                  <a:schemeClr val="accent3">
                    <a:lumMod val="75000"/>
                  </a:schemeClr>
                </a:solidFill>
              </a:rPr>
              <a:t>preto</a:t>
            </a:r>
            <a:r>
              <a:rPr lang="es-ES" sz="2000" dirty="0" smtClean="0">
                <a:solidFill>
                  <a:schemeClr val="accent3">
                    <a:lumMod val="75000"/>
                  </a:schemeClr>
                </a:solidFill>
              </a:rPr>
              <a:t> de París e do Canal da Mancha. </a:t>
            </a:r>
            <a:r>
              <a:rPr lang="es-ES" sz="2000" dirty="0" err="1" smtClean="0">
                <a:solidFill>
                  <a:schemeClr val="accent3">
                    <a:lumMod val="75000"/>
                  </a:schemeClr>
                </a:solidFill>
              </a:rPr>
              <a:t>Pertence</a:t>
            </a:r>
            <a:r>
              <a:rPr lang="es-ES" sz="2000" dirty="0" smtClean="0">
                <a:solidFill>
                  <a:schemeClr val="accent3">
                    <a:lumMod val="75000"/>
                  </a:schemeClr>
                </a:solidFill>
              </a:rPr>
              <a:t> á </a:t>
            </a:r>
            <a:r>
              <a:rPr lang="es-ES" sz="2000" dirty="0" err="1" smtClean="0">
                <a:solidFill>
                  <a:schemeClr val="accent3">
                    <a:lumMod val="75000"/>
                  </a:schemeClr>
                </a:solidFill>
              </a:rPr>
              <a:t>rexión</a:t>
            </a:r>
            <a:r>
              <a:rPr lang="es-ES" sz="20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s-ES" sz="2000" dirty="0" err="1" smtClean="0">
                <a:solidFill>
                  <a:schemeClr val="accent3">
                    <a:lumMod val="75000"/>
                  </a:schemeClr>
                </a:solidFill>
              </a:rPr>
              <a:t>Hauts</a:t>
            </a:r>
            <a:r>
              <a:rPr lang="es-ES" sz="2000" dirty="0" smtClean="0">
                <a:solidFill>
                  <a:schemeClr val="accent3">
                    <a:lumMod val="75000"/>
                  </a:schemeClr>
                </a:solidFill>
              </a:rPr>
              <a:t> de France, </a:t>
            </a:r>
            <a:r>
              <a:rPr lang="es-ES" sz="2000" dirty="0" err="1" smtClean="0">
                <a:solidFill>
                  <a:schemeClr val="accent3">
                    <a:lumMod val="75000"/>
                  </a:schemeClr>
                </a:solidFill>
              </a:rPr>
              <a:t>antiga</a:t>
            </a:r>
            <a:r>
              <a:rPr lang="es-ES" sz="2000" dirty="0" smtClean="0">
                <a:solidFill>
                  <a:schemeClr val="accent3">
                    <a:lumMod val="75000"/>
                  </a:schemeClr>
                </a:solidFill>
              </a:rPr>
              <a:t> Picardía. O 80% da </a:t>
            </a:r>
            <a:r>
              <a:rPr lang="es-ES" sz="2000" dirty="0" err="1" smtClean="0">
                <a:solidFill>
                  <a:schemeClr val="accent3">
                    <a:lumMod val="75000"/>
                  </a:schemeClr>
                </a:solidFill>
              </a:rPr>
              <a:t>cidade</a:t>
            </a:r>
            <a:r>
              <a:rPr lang="es-ES" sz="20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s-ES" sz="2000" dirty="0" err="1" smtClean="0">
                <a:solidFill>
                  <a:schemeClr val="accent3">
                    <a:lumMod val="75000"/>
                  </a:schemeClr>
                </a:solidFill>
              </a:rPr>
              <a:t>foi</a:t>
            </a:r>
            <a:r>
              <a:rPr lang="es-ES" sz="20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s-ES" sz="2000" dirty="0" err="1" smtClean="0">
                <a:solidFill>
                  <a:schemeClr val="accent3">
                    <a:lumMod val="75000"/>
                  </a:schemeClr>
                </a:solidFill>
              </a:rPr>
              <a:t>destruída</a:t>
            </a:r>
            <a:r>
              <a:rPr lang="es-ES" sz="2000" dirty="0" smtClean="0">
                <a:solidFill>
                  <a:schemeClr val="accent3">
                    <a:lumMod val="75000"/>
                  </a:schemeClr>
                </a:solidFill>
              </a:rPr>
              <a:t> durante a 2ª Guerra Mundial quedando </a:t>
            </a:r>
            <a:r>
              <a:rPr lang="es-ES" sz="2000" dirty="0" err="1" smtClean="0">
                <a:solidFill>
                  <a:schemeClr val="accent3">
                    <a:lumMod val="75000"/>
                  </a:schemeClr>
                </a:solidFill>
              </a:rPr>
              <a:t>soamente</a:t>
            </a:r>
            <a:r>
              <a:rPr lang="es-ES" sz="2000" dirty="0" smtClean="0">
                <a:solidFill>
                  <a:schemeClr val="accent3">
                    <a:lumMod val="75000"/>
                  </a:schemeClr>
                </a:solidFill>
              </a:rPr>
              <a:t> en pe a espléndida catedral gótica, a </a:t>
            </a:r>
            <a:r>
              <a:rPr lang="es-ES" sz="2000" dirty="0" err="1" smtClean="0">
                <a:solidFill>
                  <a:schemeClr val="accent3">
                    <a:lumMod val="75000"/>
                  </a:schemeClr>
                </a:solidFill>
              </a:rPr>
              <a:t>máis</a:t>
            </a:r>
            <a:r>
              <a:rPr lang="es-ES" sz="2000" dirty="0" smtClean="0">
                <a:solidFill>
                  <a:schemeClr val="accent3">
                    <a:lumMod val="75000"/>
                  </a:schemeClr>
                </a:solidFill>
              </a:rPr>
              <a:t> grande de Francia e patrimonio da </a:t>
            </a:r>
            <a:r>
              <a:rPr lang="es-ES" sz="2000" dirty="0" err="1" smtClean="0">
                <a:solidFill>
                  <a:schemeClr val="accent3">
                    <a:lumMod val="75000"/>
                  </a:schemeClr>
                </a:solidFill>
              </a:rPr>
              <a:t>humanidade</a:t>
            </a:r>
            <a:r>
              <a:rPr lang="es-ES" sz="2000" dirty="0" smtClean="0">
                <a:solidFill>
                  <a:schemeClr val="accent3">
                    <a:lumMod val="75000"/>
                  </a:schemeClr>
                </a:solidFill>
              </a:rPr>
              <a:t> e o barrio de Saint-Leu, </a:t>
            </a:r>
            <a:r>
              <a:rPr lang="es-ES" sz="2000" dirty="0" err="1" smtClean="0">
                <a:solidFill>
                  <a:schemeClr val="accent3">
                    <a:lumMod val="75000"/>
                  </a:schemeClr>
                </a:solidFill>
              </a:rPr>
              <a:t>onde</a:t>
            </a:r>
            <a:r>
              <a:rPr lang="es-ES" sz="2000" dirty="0" smtClean="0">
                <a:solidFill>
                  <a:schemeClr val="accent3">
                    <a:lumMod val="75000"/>
                  </a:schemeClr>
                </a:solidFill>
              </a:rPr>
              <a:t> se </a:t>
            </a:r>
            <a:r>
              <a:rPr lang="es-ES" sz="2000" dirty="0" err="1" smtClean="0">
                <a:solidFill>
                  <a:schemeClr val="accent3">
                    <a:lumMod val="75000"/>
                  </a:schemeClr>
                </a:solidFill>
              </a:rPr>
              <a:t>atopan</a:t>
            </a:r>
            <a:r>
              <a:rPr lang="es-ES" sz="20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s-ES" sz="2000" dirty="0" err="1" smtClean="0">
                <a:solidFill>
                  <a:schemeClr val="accent3">
                    <a:lumMod val="75000"/>
                  </a:schemeClr>
                </a:solidFill>
              </a:rPr>
              <a:t>na</a:t>
            </a:r>
            <a:r>
              <a:rPr lang="es-ES" sz="20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s-ES" sz="2000" dirty="0" err="1" smtClean="0">
                <a:solidFill>
                  <a:schemeClr val="accent3">
                    <a:lumMod val="75000"/>
                  </a:schemeClr>
                </a:solidFill>
              </a:rPr>
              <a:t>actualidade</a:t>
            </a:r>
            <a:r>
              <a:rPr lang="es-ES" sz="2000" dirty="0" smtClean="0">
                <a:solidFill>
                  <a:schemeClr val="accent3">
                    <a:lumMod val="75000"/>
                  </a:schemeClr>
                </a:solidFill>
              </a:rPr>
              <a:t> a </a:t>
            </a:r>
            <a:r>
              <a:rPr lang="es-ES" sz="2000" dirty="0" err="1" smtClean="0">
                <a:solidFill>
                  <a:schemeClr val="accent3">
                    <a:lumMod val="75000"/>
                  </a:schemeClr>
                </a:solidFill>
              </a:rPr>
              <a:t>maior</a:t>
            </a:r>
            <a:r>
              <a:rPr lang="es-ES" sz="2000" dirty="0" smtClean="0">
                <a:solidFill>
                  <a:schemeClr val="accent3">
                    <a:lumMod val="75000"/>
                  </a:schemeClr>
                </a:solidFill>
              </a:rPr>
              <a:t> parte das facultades. </a:t>
            </a:r>
            <a:r>
              <a:rPr lang="es-ES" sz="2000" dirty="0" err="1" smtClean="0">
                <a:solidFill>
                  <a:schemeClr val="accent3">
                    <a:lumMod val="75000"/>
                  </a:schemeClr>
                </a:solidFill>
              </a:rPr>
              <a:t>Na</a:t>
            </a:r>
            <a:r>
              <a:rPr lang="es-ES" sz="20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s-ES" sz="2000" dirty="0" err="1" smtClean="0">
                <a:solidFill>
                  <a:schemeClr val="accent3">
                    <a:lumMod val="75000"/>
                  </a:schemeClr>
                </a:solidFill>
              </a:rPr>
              <a:t>universidade</a:t>
            </a:r>
            <a:r>
              <a:rPr lang="es-ES" sz="20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s-ES" sz="2000" dirty="0" err="1" smtClean="0">
                <a:solidFill>
                  <a:schemeClr val="accent3">
                    <a:lumMod val="75000"/>
                  </a:schemeClr>
                </a:solidFill>
              </a:rPr>
              <a:t>Xulio</a:t>
            </a:r>
            <a:r>
              <a:rPr lang="es-ES" sz="2000" dirty="0" smtClean="0">
                <a:solidFill>
                  <a:schemeClr val="accent3">
                    <a:lumMod val="75000"/>
                  </a:schemeClr>
                </a:solidFill>
              </a:rPr>
              <a:t> Verne </a:t>
            </a:r>
            <a:r>
              <a:rPr lang="es-ES" sz="2000" dirty="0" err="1" smtClean="0">
                <a:solidFill>
                  <a:schemeClr val="accent3">
                    <a:lumMod val="75000"/>
                  </a:schemeClr>
                </a:solidFill>
              </a:rPr>
              <a:t>estudan</a:t>
            </a:r>
            <a:r>
              <a:rPr lang="es-ES" sz="2000" dirty="0" smtClean="0">
                <a:solidFill>
                  <a:schemeClr val="accent3">
                    <a:lumMod val="75000"/>
                  </a:schemeClr>
                </a:solidFill>
              </a:rPr>
              <a:t> aproximadamente 28.000 alumnos e alumnas.</a:t>
            </a:r>
          </a:p>
          <a:p>
            <a:pPr marL="0" indent="0" algn="just">
              <a:buNone/>
            </a:pPr>
            <a:r>
              <a:rPr lang="es-ES" sz="2000" dirty="0" smtClean="0">
                <a:solidFill>
                  <a:schemeClr val="accent3">
                    <a:lumMod val="75000"/>
                  </a:schemeClr>
                </a:solidFill>
              </a:rPr>
              <a:t>   -</a:t>
            </a:r>
            <a:r>
              <a:rPr lang="es-ES" sz="2000" dirty="0" err="1" smtClean="0">
                <a:solidFill>
                  <a:schemeClr val="accent3">
                    <a:lumMod val="75000"/>
                  </a:schemeClr>
                </a:solidFill>
              </a:rPr>
              <a:t>Nesta</a:t>
            </a:r>
            <a:r>
              <a:rPr lang="es-ES" sz="20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s-ES" sz="2000" dirty="0" err="1" smtClean="0">
                <a:solidFill>
                  <a:schemeClr val="accent3">
                    <a:lumMod val="75000"/>
                  </a:schemeClr>
                </a:solidFill>
              </a:rPr>
              <a:t>cidade</a:t>
            </a:r>
            <a:r>
              <a:rPr lang="es-ES" sz="2000" dirty="0" smtClean="0">
                <a:solidFill>
                  <a:schemeClr val="accent3">
                    <a:lumMod val="75000"/>
                  </a:schemeClr>
                </a:solidFill>
              </a:rPr>
              <a:t> viven  </a:t>
            </a:r>
            <a:r>
              <a:rPr lang="es-ES" sz="2000" dirty="0" err="1" smtClean="0">
                <a:solidFill>
                  <a:schemeClr val="accent3">
                    <a:lumMod val="75000"/>
                  </a:schemeClr>
                </a:solidFill>
              </a:rPr>
              <a:t>unhas</a:t>
            </a:r>
            <a:r>
              <a:rPr lang="es-ES" sz="2000" dirty="0" smtClean="0">
                <a:solidFill>
                  <a:schemeClr val="accent3">
                    <a:lumMod val="75000"/>
                  </a:schemeClr>
                </a:solidFill>
              </a:rPr>
              <a:t> 135.000 </a:t>
            </a:r>
            <a:r>
              <a:rPr lang="es-ES" sz="2000" dirty="0" err="1" smtClean="0">
                <a:solidFill>
                  <a:schemeClr val="accent3">
                    <a:lumMod val="75000"/>
                  </a:schemeClr>
                </a:solidFill>
              </a:rPr>
              <a:t>persoas</a:t>
            </a:r>
            <a:r>
              <a:rPr lang="es-ES" sz="2000" dirty="0" smtClean="0">
                <a:solidFill>
                  <a:schemeClr val="accent3">
                    <a:lumMod val="75000"/>
                  </a:schemeClr>
                </a:solidFill>
              </a:rPr>
              <a:t>, boa parte dela </a:t>
            </a:r>
            <a:r>
              <a:rPr lang="es-ES" sz="2000" dirty="0" err="1" smtClean="0">
                <a:solidFill>
                  <a:schemeClr val="accent3">
                    <a:lumMod val="75000"/>
                  </a:schemeClr>
                </a:solidFill>
              </a:rPr>
              <a:t>estudantes</a:t>
            </a:r>
            <a:r>
              <a:rPr lang="es-ES" sz="2000" dirty="0" smtClean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es-ES" sz="2000" dirty="0" err="1" smtClean="0">
                <a:solidFill>
                  <a:schemeClr val="accent3">
                    <a:lumMod val="75000"/>
                  </a:schemeClr>
                </a:solidFill>
              </a:rPr>
              <a:t>intelectais</a:t>
            </a:r>
            <a:r>
              <a:rPr lang="es-ES" sz="2000" dirty="0" smtClean="0">
                <a:solidFill>
                  <a:schemeClr val="accent3">
                    <a:lumMod val="75000"/>
                  </a:schemeClr>
                </a:solidFill>
              </a:rPr>
              <a:t> e </a:t>
            </a:r>
            <a:r>
              <a:rPr lang="es-ES" sz="2000" dirty="0" err="1" smtClean="0">
                <a:solidFill>
                  <a:schemeClr val="accent3">
                    <a:lumMod val="75000"/>
                  </a:schemeClr>
                </a:solidFill>
              </a:rPr>
              <a:t>persoal</a:t>
            </a:r>
            <a:r>
              <a:rPr lang="es-ES" sz="2000" dirty="0" smtClean="0">
                <a:solidFill>
                  <a:schemeClr val="accent3">
                    <a:lumMod val="75000"/>
                  </a:schemeClr>
                </a:solidFill>
              </a:rPr>
              <a:t> relacionado </a:t>
            </a:r>
            <a:r>
              <a:rPr lang="es-ES" sz="2000" dirty="0" err="1" smtClean="0">
                <a:solidFill>
                  <a:schemeClr val="accent3">
                    <a:lumMod val="75000"/>
                  </a:schemeClr>
                </a:solidFill>
              </a:rPr>
              <a:t>co</a:t>
            </a:r>
            <a:r>
              <a:rPr lang="es-ES" sz="20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s-ES" sz="2000" dirty="0" err="1" smtClean="0">
                <a:solidFill>
                  <a:schemeClr val="accent3">
                    <a:lumMod val="75000"/>
                  </a:schemeClr>
                </a:solidFill>
              </a:rPr>
              <a:t>mundoacadémico</a:t>
            </a:r>
            <a:r>
              <a:rPr lang="es-ES" sz="2000" dirty="0" smtClean="0">
                <a:solidFill>
                  <a:schemeClr val="accent3">
                    <a:lumMod val="75000"/>
                  </a:schemeClr>
                </a:solidFill>
              </a:rPr>
              <a:t>.</a:t>
            </a:r>
          </a:p>
          <a:p>
            <a:pPr marL="0" indent="0" algn="just">
              <a:buNone/>
            </a:pPr>
            <a:r>
              <a:rPr lang="es-ES" sz="2000" dirty="0" smtClean="0">
                <a:solidFill>
                  <a:schemeClr val="accent3">
                    <a:lumMod val="75000"/>
                  </a:schemeClr>
                </a:solidFill>
              </a:rPr>
              <a:t>   -Capital europea da </a:t>
            </a:r>
            <a:r>
              <a:rPr lang="es-ES" sz="2000" dirty="0" err="1" smtClean="0">
                <a:solidFill>
                  <a:schemeClr val="accent3">
                    <a:lumMod val="75000"/>
                  </a:schemeClr>
                </a:solidFill>
              </a:rPr>
              <a:t>Xuventude</a:t>
            </a:r>
            <a:r>
              <a:rPr lang="es-ES" sz="2000" dirty="0" smtClean="0">
                <a:solidFill>
                  <a:schemeClr val="accent3">
                    <a:lumMod val="75000"/>
                  </a:schemeClr>
                </a:solidFill>
              </a:rPr>
              <a:t> 2020. É a </a:t>
            </a:r>
            <a:r>
              <a:rPr lang="es-ES" sz="2000" dirty="0" err="1" smtClean="0">
                <a:solidFill>
                  <a:schemeClr val="accent3">
                    <a:lumMod val="75000"/>
                  </a:schemeClr>
                </a:solidFill>
              </a:rPr>
              <a:t>primeira</a:t>
            </a:r>
            <a:r>
              <a:rPr lang="es-ES" sz="20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s-ES" sz="2000" dirty="0" err="1" smtClean="0">
                <a:solidFill>
                  <a:schemeClr val="accent3">
                    <a:lumMod val="75000"/>
                  </a:schemeClr>
                </a:solidFill>
              </a:rPr>
              <a:t>cidade</a:t>
            </a:r>
            <a:r>
              <a:rPr lang="es-ES" sz="2000" dirty="0" smtClean="0">
                <a:solidFill>
                  <a:schemeClr val="accent3">
                    <a:lumMod val="75000"/>
                  </a:schemeClr>
                </a:solidFill>
              </a:rPr>
              <a:t> francesa en recibir este título</a:t>
            </a:r>
            <a:endParaRPr lang="es-ES" sz="2000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endParaRPr lang="es-ES" sz="2000" dirty="0" smtClean="0">
              <a:solidFill>
                <a:srgbClr val="7030A0"/>
              </a:solidFill>
            </a:endParaRPr>
          </a:p>
          <a:p>
            <a:pPr marL="0" indent="0" algn="just">
              <a:buNone/>
            </a:pPr>
            <a:endParaRPr lang="es-ES" sz="20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91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52060" y="5661248"/>
            <a:ext cx="8183880" cy="216024"/>
          </a:xfrm>
        </p:spPr>
        <p:txBody>
          <a:bodyPr>
            <a:noAutofit/>
          </a:bodyPr>
          <a:lstStyle/>
          <a:p>
            <a:r>
              <a:rPr lang="es-ES" sz="18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 catedral</a:t>
            </a:r>
            <a:endParaRPr lang="es-ES" sz="18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980728"/>
            <a:ext cx="3429000" cy="4187825"/>
          </a:xfr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362" y="571662"/>
            <a:ext cx="3121458" cy="2232248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581" y="3573016"/>
            <a:ext cx="3384376" cy="1944216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4891362" y="2967335"/>
            <a:ext cx="2190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Torre </a:t>
            </a:r>
            <a:r>
              <a:rPr lang="es-ES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Perret</a:t>
            </a:r>
            <a:endParaRPr lang="es-E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8804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05670" y="5589240"/>
            <a:ext cx="2639257" cy="432048"/>
          </a:xfrm>
        </p:spPr>
        <p:txBody>
          <a:bodyPr>
            <a:normAutofit/>
          </a:bodyPr>
          <a:lstStyle/>
          <a:p>
            <a:r>
              <a:rPr lang="es-ES" sz="1600" dirty="0" smtClean="0">
                <a:solidFill>
                  <a:schemeClr val="accent5">
                    <a:lumMod val="75000"/>
                  </a:schemeClr>
                </a:solidFill>
              </a:rPr>
              <a:t>Les </a:t>
            </a:r>
            <a:r>
              <a:rPr lang="es-ES" sz="1600" dirty="0" err="1" smtClean="0">
                <a:solidFill>
                  <a:schemeClr val="accent5">
                    <a:lumMod val="75000"/>
                  </a:schemeClr>
                </a:solidFill>
              </a:rPr>
              <a:t>hortillonnages</a:t>
            </a:r>
            <a:endParaRPr lang="es-ES" sz="1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80060" y="386336"/>
            <a:ext cx="8183880" cy="297065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" sz="2000" dirty="0" smtClean="0">
                <a:solidFill>
                  <a:schemeClr val="accent4">
                    <a:lumMod val="75000"/>
                  </a:schemeClr>
                </a:solidFill>
              </a:rPr>
              <a:t>   -</a:t>
            </a:r>
            <a:r>
              <a:rPr lang="es-ES" sz="2000" dirty="0" err="1" smtClean="0">
                <a:solidFill>
                  <a:schemeClr val="accent4">
                    <a:lumMod val="75000"/>
                  </a:schemeClr>
                </a:solidFill>
              </a:rPr>
              <a:t>Nas</a:t>
            </a:r>
            <a:r>
              <a:rPr lang="es-ES" sz="20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s-ES" sz="2000" dirty="0" err="1" smtClean="0">
                <a:solidFill>
                  <a:schemeClr val="accent4">
                    <a:lumMod val="75000"/>
                  </a:schemeClr>
                </a:solidFill>
              </a:rPr>
              <a:t>estreitas</a:t>
            </a:r>
            <a:r>
              <a:rPr lang="es-ES" sz="2000" dirty="0" smtClean="0">
                <a:solidFill>
                  <a:schemeClr val="accent4">
                    <a:lumMod val="75000"/>
                  </a:schemeClr>
                </a:solidFill>
              </a:rPr>
              <a:t> rúas do </a:t>
            </a:r>
            <a:r>
              <a:rPr lang="es-ES" sz="2000" dirty="0" err="1" smtClean="0">
                <a:solidFill>
                  <a:schemeClr val="accent4">
                    <a:lumMod val="75000"/>
                  </a:schemeClr>
                </a:solidFill>
              </a:rPr>
              <a:t>Quartier</a:t>
            </a:r>
            <a:r>
              <a:rPr lang="es-ES" sz="20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s-ES" sz="2000" dirty="0" err="1" smtClean="0">
                <a:solidFill>
                  <a:schemeClr val="accent4">
                    <a:lumMod val="75000"/>
                  </a:schemeClr>
                </a:solidFill>
              </a:rPr>
              <a:t>St</a:t>
            </a:r>
            <a:r>
              <a:rPr lang="es-ES" sz="2000" dirty="0" smtClean="0">
                <a:solidFill>
                  <a:schemeClr val="accent4">
                    <a:lumMod val="75000"/>
                  </a:schemeClr>
                </a:solidFill>
              </a:rPr>
              <a:t>-Leu </a:t>
            </a:r>
            <a:r>
              <a:rPr lang="es-ES" sz="2000" dirty="0" err="1" smtClean="0">
                <a:solidFill>
                  <a:schemeClr val="accent4">
                    <a:lumMod val="75000"/>
                  </a:schemeClr>
                </a:solidFill>
              </a:rPr>
              <a:t>hai</a:t>
            </a:r>
            <a:r>
              <a:rPr lang="es-ES" sz="20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s-ES" sz="2000" dirty="0" err="1" smtClean="0">
                <a:solidFill>
                  <a:schemeClr val="accent4">
                    <a:lumMod val="75000"/>
                  </a:schemeClr>
                </a:solidFill>
              </a:rPr>
              <a:t>moitas</a:t>
            </a:r>
            <a:r>
              <a:rPr lang="es-ES" sz="20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s-ES" sz="2000" dirty="0" err="1" smtClean="0">
                <a:solidFill>
                  <a:schemeClr val="accent4">
                    <a:lumMod val="75000"/>
                  </a:schemeClr>
                </a:solidFill>
              </a:rPr>
              <a:t>tendas</a:t>
            </a:r>
            <a:r>
              <a:rPr lang="es-ES" sz="2000" dirty="0" smtClean="0">
                <a:solidFill>
                  <a:schemeClr val="accent4">
                    <a:lumMod val="75000"/>
                  </a:schemeClr>
                </a:solidFill>
              </a:rPr>
              <a:t> e cafeterías.</a:t>
            </a:r>
          </a:p>
          <a:p>
            <a:pPr marL="0" indent="0">
              <a:buNone/>
            </a:pPr>
            <a:r>
              <a:rPr lang="es-ES" sz="20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s-ES" sz="2000" dirty="0" smtClean="0">
                <a:solidFill>
                  <a:schemeClr val="accent4">
                    <a:lumMod val="75000"/>
                  </a:schemeClr>
                </a:solidFill>
              </a:rPr>
              <a:t>  -Nos canales da </a:t>
            </a:r>
            <a:r>
              <a:rPr lang="es-ES" sz="2000" dirty="0" err="1" smtClean="0">
                <a:solidFill>
                  <a:schemeClr val="accent4">
                    <a:lumMod val="75000"/>
                  </a:schemeClr>
                </a:solidFill>
              </a:rPr>
              <a:t>cidade</a:t>
            </a:r>
            <a:r>
              <a:rPr lang="es-ES" sz="2000" dirty="0" smtClean="0">
                <a:solidFill>
                  <a:schemeClr val="accent4">
                    <a:lumMod val="75000"/>
                  </a:schemeClr>
                </a:solidFill>
              </a:rPr>
              <a:t> pódense </a:t>
            </a:r>
            <a:r>
              <a:rPr lang="es-ES" sz="2000" dirty="0" err="1" smtClean="0">
                <a:solidFill>
                  <a:schemeClr val="accent4">
                    <a:lumMod val="75000"/>
                  </a:schemeClr>
                </a:solidFill>
              </a:rPr>
              <a:t>atopar</a:t>
            </a:r>
            <a:r>
              <a:rPr lang="es-ES" sz="20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s-ES" sz="2000" dirty="0" err="1" smtClean="0">
                <a:solidFill>
                  <a:schemeClr val="accent4">
                    <a:lumMod val="75000"/>
                  </a:schemeClr>
                </a:solidFill>
              </a:rPr>
              <a:t>xardíns</a:t>
            </a:r>
            <a:r>
              <a:rPr lang="es-ES" sz="2000" dirty="0" smtClean="0">
                <a:solidFill>
                  <a:schemeClr val="accent4">
                    <a:lumMod val="75000"/>
                  </a:schemeClr>
                </a:solidFill>
              </a:rPr>
              <a:t> flotantes </a:t>
            </a:r>
            <a:r>
              <a:rPr lang="es-ES" sz="2000" dirty="0" err="1" smtClean="0">
                <a:solidFill>
                  <a:schemeClr val="accent4">
                    <a:lumMod val="75000"/>
                  </a:schemeClr>
                </a:solidFill>
              </a:rPr>
              <a:t>coñecidos</a:t>
            </a:r>
            <a:r>
              <a:rPr lang="es-ES" sz="2000" dirty="0" smtClean="0">
                <a:solidFill>
                  <a:schemeClr val="accent4">
                    <a:lumMod val="75000"/>
                  </a:schemeClr>
                </a:solidFill>
              </a:rPr>
              <a:t> como «</a:t>
            </a:r>
            <a:r>
              <a:rPr lang="es-ES" sz="2000" dirty="0" err="1" smtClean="0">
                <a:solidFill>
                  <a:schemeClr val="accent4">
                    <a:lumMod val="75000"/>
                  </a:schemeClr>
                </a:solidFill>
              </a:rPr>
              <a:t>hortillonnages</a:t>
            </a:r>
            <a:r>
              <a:rPr lang="es-ES" sz="2000" dirty="0" smtClean="0">
                <a:solidFill>
                  <a:schemeClr val="accent4">
                    <a:lumMod val="75000"/>
                  </a:schemeClr>
                </a:solidFill>
              </a:rPr>
              <a:t>»</a:t>
            </a:r>
          </a:p>
          <a:p>
            <a:pPr marL="0" indent="0">
              <a:buNone/>
            </a:pPr>
            <a:r>
              <a:rPr lang="es-ES" sz="20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s-ES" sz="2000" dirty="0" smtClean="0">
                <a:solidFill>
                  <a:schemeClr val="accent4">
                    <a:lumMod val="75000"/>
                  </a:schemeClr>
                </a:solidFill>
              </a:rPr>
              <a:t>  -O museo de </a:t>
            </a:r>
            <a:r>
              <a:rPr lang="es-ES" sz="2000" dirty="0" err="1" smtClean="0">
                <a:solidFill>
                  <a:schemeClr val="accent4">
                    <a:lumMod val="75000"/>
                  </a:schemeClr>
                </a:solidFill>
              </a:rPr>
              <a:t>Picardie</a:t>
            </a:r>
            <a:r>
              <a:rPr lang="es-ES" sz="2000" dirty="0" smtClean="0">
                <a:solidFill>
                  <a:schemeClr val="accent4">
                    <a:lumMod val="75000"/>
                  </a:schemeClr>
                </a:solidFill>
              </a:rPr>
              <a:t> que contén </a:t>
            </a:r>
            <a:r>
              <a:rPr lang="es-ES" sz="2000" dirty="0" err="1" smtClean="0">
                <a:solidFill>
                  <a:schemeClr val="accent4">
                    <a:lumMod val="75000"/>
                  </a:schemeClr>
                </a:solidFill>
              </a:rPr>
              <a:t>mostras</a:t>
            </a:r>
            <a:r>
              <a:rPr lang="es-ES" sz="2000" dirty="0" smtClean="0">
                <a:solidFill>
                  <a:schemeClr val="accent4">
                    <a:lumMod val="75000"/>
                  </a:schemeClr>
                </a:solidFill>
              </a:rPr>
              <a:t> de arte e </a:t>
            </a:r>
            <a:r>
              <a:rPr lang="es-ES" sz="2000" dirty="0" err="1" smtClean="0">
                <a:solidFill>
                  <a:schemeClr val="accent4">
                    <a:lumMod val="75000"/>
                  </a:schemeClr>
                </a:solidFill>
              </a:rPr>
              <a:t>antigüidades</a:t>
            </a:r>
            <a:r>
              <a:rPr lang="es-ES" sz="2000" dirty="0" smtClean="0">
                <a:solidFill>
                  <a:schemeClr val="accent4">
                    <a:lumMod val="75000"/>
                  </a:schemeClr>
                </a:solidFill>
              </a:rPr>
              <a:t> que abarcan varios </a:t>
            </a:r>
            <a:r>
              <a:rPr lang="es-ES" sz="2000" dirty="0" err="1" smtClean="0">
                <a:solidFill>
                  <a:schemeClr val="accent4">
                    <a:lumMod val="75000"/>
                  </a:schemeClr>
                </a:solidFill>
              </a:rPr>
              <a:t>séculos</a:t>
            </a:r>
            <a:endParaRPr lang="es-ES" sz="20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s-ES" sz="20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s-ES" sz="2000" dirty="0" smtClean="0">
                <a:solidFill>
                  <a:schemeClr val="accent4">
                    <a:lumMod val="75000"/>
                  </a:schemeClr>
                </a:solidFill>
              </a:rPr>
              <a:t>  -A casa museo de Jules Verne, </a:t>
            </a:r>
            <a:r>
              <a:rPr lang="es-ES" sz="2000" dirty="0" err="1" smtClean="0">
                <a:solidFill>
                  <a:schemeClr val="accent4">
                    <a:lumMod val="75000"/>
                  </a:schemeClr>
                </a:solidFill>
              </a:rPr>
              <a:t>onde</a:t>
            </a:r>
            <a:r>
              <a:rPr lang="es-ES" sz="20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s-ES" sz="2000" dirty="0" err="1" smtClean="0">
                <a:solidFill>
                  <a:schemeClr val="accent4">
                    <a:lumMod val="75000"/>
                  </a:schemeClr>
                </a:solidFill>
              </a:rPr>
              <a:t>viviu</a:t>
            </a:r>
            <a:r>
              <a:rPr lang="es-ES" sz="2000" dirty="0" smtClean="0">
                <a:solidFill>
                  <a:schemeClr val="accent4">
                    <a:lumMod val="75000"/>
                  </a:schemeClr>
                </a:solidFill>
              </a:rPr>
              <a:t> o famoso escritor durante 18 anos. A través de </a:t>
            </a:r>
            <a:r>
              <a:rPr lang="es-ES" sz="2000" dirty="0" err="1" smtClean="0">
                <a:solidFill>
                  <a:schemeClr val="accent4">
                    <a:lumMod val="75000"/>
                  </a:schemeClr>
                </a:solidFill>
              </a:rPr>
              <a:t>moitos</a:t>
            </a:r>
            <a:r>
              <a:rPr lang="es-ES" sz="20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s-ES" sz="2000" dirty="0" err="1" smtClean="0">
                <a:solidFill>
                  <a:schemeClr val="accent4">
                    <a:lumMod val="75000"/>
                  </a:schemeClr>
                </a:solidFill>
              </a:rPr>
              <a:t>obxectos</a:t>
            </a:r>
            <a:r>
              <a:rPr lang="es-ES" sz="2000" dirty="0" smtClean="0">
                <a:solidFill>
                  <a:schemeClr val="accent4">
                    <a:lumMod val="75000"/>
                  </a:schemeClr>
                </a:solidFill>
              </a:rPr>
              <a:t> e documentos </a:t>
            </a:r>
            <a:r>
              <a:rPr lang="es-ES" sz="2000" dirty="0" err="1" smtClean="0">
                <a:solidFill>
                  <a:schemeClr val="accent4">
                    <a:lumMod val="75000"/>
                  </a:schemeClr>
                </a:solidFill>
              </a:rPr>
              <a:t>relátase</a:t>
            </a:r>
            <a:r>
              <a:rPr lang="es-ES" sz="2000" dirty="0" smtClean="0">
                <a:solidFill>
                  <a:schemeClr val="accent4">
                    <a:lumMod val="75000"/>
                  </a:schemeClr>
                </a:solidFill>
              </a:rPr>
              <a:t> a vida e obra do autor</a:t>
            </a:r>
            <a:endParaRPr lang="es-ES" sz="20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3356992"/>
            <a:ext cx="1842669" cy="2016224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356992"/>
            <a:ext cx="1831132" cy="2232248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670" y="3546013"/>
            <a:ext cx="2639257" cy="2043227"/>
          </a:xfrm>
          <a:prstGeom prst="rect">
            <a:avLst/>
          </a:prstGeom>
        </p:spPr>
      </p:pic>
      <p:sp>
        <p:nvSpPr>
          <p:cNvPr id="13" name="12 Rectángulo"/>
          <p:cNvSpPr/>
          <p:nvPr/>
        </p:nvSpPr>
        <p:spPr>
          <a:xfrm>
            <a:off x="4572000" y="2967335"/>
            <a:ext cx="4165564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s-ES" sz="1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5199534" y="5668550"/>
            <a:ext cx="2135521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Casa </a:t>
            </a:r>
            <a:r>
              <a:rPr lang="es-ES" sz="1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Xulio</a:t>
            </a:r>
            <a:r>
              <a:rPr lang="es-ES" sz="1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Verne</a:t>
            </a:r>
            <a:endParaRPr lang="es-ES" sz="1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4918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87322" y="404664"/>
            <a:ext cx="8183880" cy="2664296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-</a:t>
            </a:r>
            <a:br>
              <a:rPr lang="es-ES" dirty="0" smtClean="0"/>
            </a:br>
            <a:r>
              <a:rPr lang="es-ES" dirty="0" smtClean="0"/>
              <a:t> </a:t>
            </a:r>
            <a:br>
              <a:rPr lang="es-ES" dirty="0" smtClean="0"/>
            </a:br>
            <a:r>
              <a:rPr lang="es-ES" dirty="0" smtClean="0"/>
              <a:t>   </a:t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2852936"/>
            <a:ext cx="8183880" cy="3384376"/>
          </a:xfrm>
        </p:spPr>
        <p:txBody>
          <a:bodyPr/>
          <a:lstStyle/>
          <a:p>
            <a:pPr marL="0" indent="0">
              <a:buNone/>
            </a:pPr>
            <a:r>
              <a:rPr lang="es-ES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MEU CENTRO: COLLÈGE </a:t>
            </a:r>
            <a:r>
              <a:rPr lang="es-ES" b="1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JULES VERNE </a:t>
            </a:r>
          </a:p>
          <a:p>
            <a:pPr marL="0" indent="0" algn="just">
              <a:buNone/>
            </a:pPr>
            <a:r>
              <a:rPr lang="es-ES" sz="2000" dirty="0"/>
              <a:t> </a:t>
            </a:r>
            <a:r>
              <a:rPr lang="es-ES" sz="2000" dirty="0" smtClean="0"/>
              <a:t>  -Situado a </a:t>
            </a:r>
            <a:r>
              <a:rPr lang="es-ES" sz="2000" dirty="0"/>
              <a:t>1</a:t>
            </a:r>
            <a:r>
              <a:rPr lang="es-ES" sz="2000" dirty="0" smtClean="0"/>
              <a:t> km e medio do centro de Amiens, </a:t>
            </a:r>
            <a:r>
              <a:rPr lang="es-ES" sz="2000" dirty="0" err="1" smtClean="0"/>
              <a:t>nunha</a:t>
            </a:r>
            <a:r>
              <a:rPr lang="es-ES" sz="2000" dirty="0" smtClean="0"/>
              <a:t> zona residencial de clase media. </a:t>
            </a:r>
            <a:r>
              <a:rPr lang="es-ES" sz="2000" dirty="0" err="1" smtClean="0"/>
              <a:t>Foi</a:t>
            </a:r>
            <a:r>
              <a:rPr lang="es-ES" sz="2000" dirty="0" smtClean="0"/>
              <a:t> remodelado </a:t>
            </a:r>
            <a:r>
              <a:rPr lang="es-ES" sz="2000" dirty="0" err="1" smtClean="0"/>
              <a:t>hai</a:t>
            </a:r>
            <a:r>
              <a:rPr lang="es-ES" sz="2000" dirty="0" smtClean="0"/>
              <a:t> </a:t>
            </a:r>
            <a:r>
              <a:rPr lang="es-ES" sz="2000" dirty="0" err="1" smtClean="0"/>
              <a:t>pouco</a:t>
            </a:r>
            <a:endParaRPr lang="es-ES" sz="2000" dirty="0" smtClean="0"/>
          </a:p>
          <a:p>
            <a:pPr marL="0" indent="0" algn="just">
              <a:buNone/>
            </a:pPr>
            <a:r>
              <a:rPr lang="es-ES" sz="2000" dirty="0"/>
              <a:t> </a:t>
            </a:r>
            <a:r>
              <a:rPr lang="es-ES" sz="2000" dirty="0" smtClean="0"/>
              <a:t>  -</a:t>
            </a:r>
            <a:r>
              <a:rPr lang="es-ES" sz="2000" dirty="0" err="1" smtClean="0"/>
              <a:t>Dende</a:t>
            </a:r>
            <a:r>
              <a:rPr lang="es-ES" sz="2000" dirty="0" smtClean="0"/>
              <a:t> </a:t>
            </a:r>
            <a:r>
              <a:rPr lang="es-ES" sz="2000" dirty="0" err="1" smtClean="0"/>
              <a:t>Sixième</a:t>
            </a:r>
            <a:r>
              <a:rPr lang="es-ES" sz="2000" dirty="0" smtClean="0"/>
              <a:t> ata </a:t>
            </a:r>
            <a:r>
              <a:rPr lang="es-ES" sz="2000" dirty="0" err="1" smtClean="0"/>
              <a:t>Trosième</a:t>
            </a:r>
            <a:r>
              <a:rPr lang="es-ES" sz="2000" dirty="0"/>
              <a:t> </a:t>
            </a:r>
            <a:r>
              <a:rPr lang="es-ES" sz="2000" dirty="0" smtClean="0"/>
              <a:t>(o equivalente a </a:t>
            </a:r>
            <a:r>
              <a:rPr lang="es-ES" sz="2000" dirty="0" err="1" smtClean="0"/>
              <a:t>dende</a:t>
            </a:r>
            <a:r>
              <a:rPr lang="es-ES" sz="2000" dirty="0" smtClean="0"/>
              <a:t> Sexto de Primaria ata </a:t>
            </a:r>
            <a:r>
              <a:rPr lang="es-ES" sz="2000" dirty="0" err="1"/>
              <a:t>t</a:t>
            </a:r>
            <a:r>
              <a:rPr lang="es-ES" sz="2000" dirty="0" err="1" smtClean="0"/>
              <a:t>erceiro</a:t>
            </a:r>
            <a:r>
              <a:rPr lang="es-ES" sz="2000" dirty="0" smtClean="0"/>
              <a:t> de E.S.O. </a:t>
            </a:r>
            <a:r>
              <a:rPr lang="es-ES" sz="2000" dirty="0" err="1" smtClean="0"/>
              <a:t>incluído</a:t>
            </a:r>
            <a:endParaRPr lang="es-ES" sz="2000" dirty="0" smtClean="0"/>
          </a:p>
          <a:p>
            <a:pPr marL="0" indent="0" algn="just">
              <a:buNone/>
            </a:pPr>
            <a:r>
              <a:rPr lang="es-ES" sz="2000" dirty="0"/>
              <a:t> </a:t>
            </a:r>
            <a:r>
              <a:rPr lang="es-ES" sz="2000" dirty="0" smtClean="0"/>
              <a:t>  -Case 600 alumnos </a:t>
            </a:r>
          </a:p>
          <a:p>
            <a:pPr marL="0" indent="0" algn="just">
              <a:buNone/>
            </a:pPr>
            <a:r>
              <a:rPr lang="es-ES" sz="2000" dirty="0"/>
              <a:t> </a:t>
            </a:r>
            <a:r>
              <a:rPr lang="es-ES" sz="2000" dirty="0" smtClean="0"/>
              <a:t>  -Comedor escolar</a:t>
            </a:r>
          </a:p>
          <a:p>
            <a:pPr marL="0" indent="0" algn="just">
              <a:buNone/>
            </a:pPr>
            <a:r>
              <a:rPr lang="es-ES" sz="2000" dirty="0"/>
              <a:t> </a:t>
            </a:r>
            <a:r>
              <a:rPr lang="es-ES" sz="2000" dirty="0" smtClean="0"/>
              <a:t>  -Enfermería (3 días á semana)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02834"/>
            <a:ext cx="2267744" cy="2088232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577850"/>
            <a:ext cx="2880320" cy="2088232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620700"/>
            <a:ext cx="2057466" cy="200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850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3356992"/>
            <a:ext cx="8183880" cy="2520280"/>
          </a:xfrm>
        </p:spPr>
        <p:txBody>
          <a:bodyPr>
            <a:normAutofit/>
          </a:bodyPr>
          <a:lstStyle/>
          <a:p>
            <a:r>
              <a:rPr lang="es-ES" sz="1400" dirty="0" smtClean="0"/>
              <a:t>Alumnos </a:t>
            </a:r>
            <a:r>
              <a:rPr lang="es-ES" sz="1400" dirty="0" err="1" smtClean="0"/>
              <a:t>balonmán</a:t>
            </a:r>
            <a:r>
              <a:rPr lang="es-ES" sz="1400" dirty="0" smtClean="0"/>
              <a:t>                  filas no patio                               comedor</a:t>
            </a:r>
            <a:endParaRPr lang="es-ES" sz="1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404664"/>
            <a:ext cx="8183880" cy="331236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s-ES" dirty="0" smtClean="0"/>
              <a:t>   </a:t>
            </a:r>
            <a:r>
              <a:rPr lang="es-ES" sz="2000" dirty="0" smtClean="0"/>
              <a:t>-Horario: de 8h a 12h e de 13:30h a 16:30h </a:t>
            </a:r>
            <a:r>
              <a:rPr lang="es-ES" sz="2000" dirty="0" err="1" smtClean="0"/>
              <a:t>cos</a:t>
            </a:r>
            <a:r>
              <a:rPr lang="es-ES" sz="2000" dirty="0" smtClean="0"/>
              <a:t> </a:t>
            </a:r>
            <a:r>
              <a:rPr lang="es-ES" sz="2000" dirty="0" err="1" smtClean="0"/>
              <a:t>seus</a:t>
            </a:r>
            <a:r>
              <a:rPr lang="es-ES" sz="2000" dirty="0" smtClean="0"/>
              <a:t> recreos </a:t>
            </a:r>
            <a:r>
              <a:rPr lang="es-ES" sz="2000" dirty="0" err="1" smtClean="0"/>
              <a:t>correspondentes</a:t>
            </a:r>
            <a:r>
              <a:rPr lang="es-ES" sz="2000" dirty="0" smtClean="0"/>
              <a:t>. Os </a:t>
            </a:r>
            <a:r>
              <a:rPr lang="es-ES" sz="2000" dirty="0" err="1" smtClean="0"/>
              <a:t>mércores</a:t>
            </a:r>
            <a:r>
              <a:rPr lang="es-ES" sz="2000" dirty="0" smtClean="0"/>
              <a:t> </a:t>
            </a:r>
            <a:r>
              <a:rPr lang="es-ES" sz="2000" dirty="0" err="1" smtClean="0"/>
              <a:t>pola</a:t>
            </a:r>
            <a:r>
              <a:rPr lang="es-ES" sz="2000" dirty="0" smtClean="0"/>
              <a:t> tarde non </a:t>
            </a:r>
            <a:r>
              <a:rPr lang="es-ES" sz="2000" dirty="0" err="1" smtClean="0"/>
              <a:t>teñen</a:t>
            </a:r>
            <a:r>
              <a:rPr lang="es-ES" sz="2000" dirty="0" smtClean="0"/>
              <a:t> clase . Fan filas no patio antes das entradas e os profesores os van buscar para subir con eles á aula.</a:t>
            </a:r>
          </a:p>
          <a:p>
            <a:pPr marL="0" indent="0" algn="just">
              <a:buNone/>
            </a:pPr>
            <a:r>
              <a:rPr lang="es-ES" sz="2000" dirty="0"/>
              <a:t> </a:t>
            </a:r>
            <a:r>
              <a:rPr lang="es-ES" sz="2000" dirty="0" smtClean="0"/>
              <a:t>  -Aulas materia</a:t>
            </a:r>
          </a:p>
          <a:p>
            <a:pPr marL="0" indent="0" algn="just">
              <a:buNone/>
            </a:pPr>
            <a:r>
              <a:rPr lang="es-ES" sz="2000" dirty="0"/>
              <a:t> </a:t>
            </a:r>
            <a:r>
              <a:rPr lang="es-ES" sz="2000" dirty="0" smtClean="0"/>
              <a:t>  -Entre 25 e 30 alumnos por aula</a:t>
            </a:r>
          </a:p>
          <a:p>
            <a:pPr marL="0" indent="0" algn="just">
              <a:buNone/>
            </a:pPr>
            <a:r>
              <a:rPr lang="es-ES" sz="2000" dirty="0"/>
              <a:t> </a:t>
            </a:r>
            <a:r>
              <a:rPr lang="es-ES" sz="2000" dirty="0" smtClean="0"/>
              <a:t>  -</a:t>
            </a:r>
            <a:r>
              <a:rPr lang="es-ES" sz="2000" dirty="0" err="1" smtClean="0"/>
              <a:t>Moitos</a:t>
            </a:r>
            <a:r>
              <a:rPr lang="es-ES" sz="2000" dirty="0" smtClean="0"/>
              <a:t> rapaces da selección francesa de </a:t>
            </a:r>
            <a:r>
              <a:rPr lang="es-ES" sz="2000" dirty="0" err="1" smtClean="0"/>
              <a:t>balonmán</a:t>
            </a:r>
            <a:r>
              <a:rPr lang="es-ES" sz="2000" dirty="0" smtClean="0"/>
              <a:t> que    quedan </a:t>
            </a:r>
            <a:r>
              <a:rPr lang="es-ES" sz="2000" dirty="0" err="1" smtClean="0"/>
              <a:t>nun</a:t>
            </a:r>
            <a:r>
              <a:rPr lang="es-ES" sz="2000" dirty="0" smtClean="0"/>
              <a:t> internado. Entrenan </a:t>
            </a:r>
            <a:r>
              <a:rPr lang="es-ES" sz="2000" dirty="0" err="1" smtClean="0"/>
              <a:t>moitas</a:t>
            </a:r>
            <a:r>
              <a:rPr lang="es-ES" sz="2000" dirty="0" smtClean="0"/>
              <a:t> horas á semana pero se </a:t>
            </a:r>
            <a:r>
              <a:rPr lang="es-ES" sz="2000" dirty="0" err="1" smtClean="0"/>
              <a:t>lles</a:t>
            </a:r>
            <a:r>
              <a:rPr lang="es-ES" sz="2000" dirty="0" smtClean="0"/>
              <a:t> </a:t>
            </a:r>
            <a:r>
              <a:rPr lang="es-ES" sz="2000" dirty="0" err="1" smtClean="0"/>
              <a:t>esixe</a:t>
            </a:r>
            <a:r>
              <a:rPr lang="es-ES" sz="2000" dirty="0" smtClean="0"/>
              <a:t> un bon </a:t>
            </a:r>
            <a:r>
              <a:rPr lang="es-ES" sz="2000" dirty="0" err="1" smtClean="0"/>
              <a:t>rendemento</a:t>
            </a:r>
            <a:r>
              <a:rPr lang="es-ES" sz="2000" dirty="0" smtClean="0"/>
              <a:t> académico</a:t>
            </a:r>
          </a:p>
          <a:p>
            <a:pPr marL="0" indent="0" algn="just">
              <a:buNone/>
            </a:pPr>
            <a:r>
              <a:rPr lang="es-ES" sz="2000" dirty="0" smtClean="0"/>
              <a:t> </a:t>
            </a:r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501008"/>
            <a:ext cx="2160240" cy="1924160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3501008"/>
            <a:ext cx="2304256" cy="1944216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84878" y="3408944"/>
            <a:ext cx="2517744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40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o">
  <a:themeElements>
    <a:clrScheme name="Aspect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1607</TotalTime>
  <Words>2049</Words>
  <Application>Microsoft Office PowerPoint</Application>
  <PresentationFormat>Presentación en pantalla (4:3)</PresentationFormat>
  <Paragraphs>172</Paragraphs>
  <Slides>34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38" baseType="lpstr">
      <vt:lpstr>Calibri</vt:lpstr>
      <vt:lpstr>Verdana</vt:lpstr>
      <vt:lpstr>Wingdings 2</vt:lpstr>
      <vt:lpstr>Aspecto</vt:lpstr>
      <vt:lpstr>PIALE INTEGRACIÓN FRANCIA-AMIENS Collège Jules Verne Decembro 2019 Lourdes Piñón</vt:lpstr>
      <vt:lpstr>Presentación de PowerPoint</vt:lpstr>
      <vt:lpstr>Presentación de PowerPoint</vt:lpstr>
      <vt:lpstr>Presentación de PowerPoint</vt:lpstr>
      <vt:lpstr>Presentación de PowerPoint</vt:lpstr>
      <vt:lpstr>A catedral</vt:lpstr>
      <vt:lpstr>Les hortillonnages</vt:lpstr>
      <vt:lpstr>-           </vt:lpstr>
      <vt:lpstr>Alumnos balonmán                  filas no patio                               comedor</vt:lpstr>
      <vt:lpstr>                                                            carte d´identité scolaire              </vt:lpstr>
      <vt:lpstr>         Patio interior             hotel de insectos               papeleira cartón</vt:lpstr>
      <vt:lpstr>Presentación de PowerPoint</vt:lpstr>
      <vt:lpstr>Presentación de PowerPoint</vt:lpstr>
      <vt:lpstr>Presentación de PowerPoint</vt:lpstr>
      <vt:lpstr>Aula Segpa                       taller comercio            taller hábitat</vt:lpstr>
      <vt:lpstr>Presentación de PowerPoint</vt:lpstr>
      <vt:lpstr>Presentación de PowerPoint</vt:lpstr>
      <vt:lpstr> </vt:lpstr>
      <vt:lpstr>Presentación de PowerPoint</vt:lpstr>
      <vt:lpstr>Presentación de PowerPoint</vt:lpstr>
      <vt:lpstr> </vt:lpstr>
      <vt:lpstr>Presentación de PowerPoint</vt:lpstr>
      <vt:lpstr>Presentación de PowerPoint</vt:lpstr>
      <vt:lpstr>Presentación de PowerPoint</vt:lpstr>
      <vt:lpstr>Presentación de PowerPoint</vt:lpstr>
      <vt:lpstr>Fiche stagiaire                              le recensement               règles de Vie de classe</vt:lpstr>
      <vt:lpstr>Presentación de PowerPoint</vt:lpstr>
      <vt:lpstr>A bahía de Somme é o maior estuario do norte de Francia, un espacio natural protexido, de 7.200 hectáreas. Parque natural de Manqueterre e Crotoy</vt:lpstr>
      <vt:lpstr>Presentación de PowerPoint</vt:lpstr>
      <vt:lpstr>Presentación de PowerPoint</vt:lpstr>
      <vt:lpstr>Presentación de PowerPoint</vt:lpstr>
      <vt:lpstr>ROUEN                          LILLE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WIN7</dc:creator>
  <cp:lastModifiedBy>USUARIO</cp:lastModifiedBy>
  <cp:revision>193</cp:revision>
  <dcterms:created xsi:type="dcterms:W3CDTF">2020-01-21T15:06:17Z</dcterms:created>
  <dcterms:modified xsi:type="dcterms:W3CDTF">2020-02-11T09:19:11Z</dcterms:modified>
</cp:coreProperties>
</file>