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8.xml" ContentType="application/vnd.openxmlformats-officedocument.presentationml.notesSlide+xml"/>
  <Override PartName="/ppt/notesSlides/_rels/notesSlide8.xml.rels" ContentType="application/vnd.openxmlformats-package.relationships+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_rels/slideLayout31.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_rels/slide35.xml.rels" ContentType="application/vnd.openxmlformats-package.relationships+xml"/>
  <Override PartName="/ppt/slides/_rels/slide1.xml.rels" ContentType="application/vnd.openxmlformats-package.relationships+xml"/>
  <Override PartName="/ppt/slides/_rels/slide22.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26.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media/image1.png" ContentType="image/png"/>
  <Override PartName="/ppt/media/image7.jpeg" ContentType="image/jpeg"/>
  <Override PartName="/ppt/media/hdphoto1.wdp" ContentType="image/vnd.ms-photo"/>
  <Override PartName="/ppt/media/image2.jpeg" ContentType="image/jpeg"/>
  <Override PartName="/ppt/media/image3.jpeg" ContentType="image/jpeg"/>
  <Override PartName="/ppt/media/image4.png" ContentType="image/png"/>
  <Override PartName="/ppt/media/image21.png" ContentType="image/png"/>
  <Override PartName="/ppt/media/image6.jpeg" ContentType="image/jpeg"/>
  <Override PartName="/ppt/media/image5.jpeg" ContentType="image/jpeg"/>
  <Override PartName="/ppt/media/image11.png" ContentType="image/png"/>
  <Override PartName="/ppt/media/image8.jpeg" ContentType="image/jpeg"/>
  <Override PartName="/ppt/media/hdphoto2.wdp" ContentType="image/vnd.ms-photo"/>
  <Override PartName="/ppt/media/image9.png" ContentType="image/png"/>
  <Override PartName="/ppt/media/image10.png" ContentType="image/png"/>
  <Override PartName="/ppt/media/hdphoto3.wdp" ContentType="image/vnd.ms-photo"/>
  <Override PartName="/ppt/media/image12.png" ContentType="image/png"/>
  <Override PartName="/ppt/media/image18.jpeg" ContentType="image/jpeg"/>
  <Override PartName="/ppt/media/image13.png" ContentType="image/png"/>
  <Override PartName="/ppt/media/hdphoto4.wdp" ContentType="image/vnd.ms-photo"/>
  <Override PartName="/ppt/media/image14.jpeg" ContentType="image/jpeg"/>
  <Override PartName="/ppt/media/image15.png" ContentType="image/png"/>
  <Override PartName="/ppt/media/image16.png" ContentType="image/png"/>
  <Override PartName="/ppt/media/image17.jpeg" ContentType="image/jpeg"/>
  <Override PartName="/ppt/media/image19.jpeg" ContentType="image/jpeg"/>
  <Override PartName="/ppt/media/image22.png" ContentType="image/png"/>
  <Override PartName="/ppt/media/image20.jpeg" ContentType="image/jpeg"/>
  <Override PartName="/ppt/media/image23.jpeg" ContentType="image/jpeg"/>
  <Override PartName="/ppt/media/image24.png" ContentType="image/png"/>
  <Override PartName="/ppt/presProps.xml" ContentType="application/vnd.openxmlformats-officedocument.presentationml.presPro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Lst>
  <p:sldSz cx="12192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r>
              <a:rPr b="0" lang="es-ES" sz="1800" spc="-1" strike="noStrike">
                <a:solidFill>
                  <a:srgbClr val="000000"/>
                </a:solidFill>
                <a:latin typeface="Calibri"/>
              </a:rPr>
              <a:t>Pulse para desplazar la diapositiva</a:t>
            </a:r>
            <a:endParaRPr b="0" lang="es-ES" sz="1800" spc="-1" strike="noStrike">
              <a:solidFill>
                <a:srgbClr val="000000"/>
              </a:solidFill>
              <a:latin typeface="Calibri"/>
            </a:endParaRPr>
          </a:p>
        </p:txBody>
      </p:sp>
      <p:sp>
        <p:nvSpPr>
          <p:cNvPr id="124"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r>
              <a:rPr b="0" lang="es-ES" sz="2000" spc="-1" strike="noStrike">
                <a:latin typeface="Arial"/>
              </a:rPr>
              <a:t>Pulse para editar el formato de las notas</a:t>
            </a:r>
            <a:endParaRPr b="0" lang="es-ES" sz="2000" spc="-1" strike="noStrike">
              <a:latin typeface="Arial"/>
            </a:endParaRPr>
          </a:p>
        </p:txBody>
      </p:sp>
      <p:sp>
        <p:nvSpPr>
          <p:cNvPr id="125" name="PlaceHolder 3"/>
          <p:cNvSpPr>
            <a:spLocks noGrp="1"/>
          </p:cNvSpPr>
          <p:nvPr>
            <p:ph type="hdr"/>
          </p:nvPr>
        </p:nvSpPr>
        <p:spPr>
          <a:xfrm>
            <a:off x="0" y="0"/>
            <a:ext cx="3280680" cy="534240"/>
          </a:xfrm>
          <a:prstGeom prst="rect">
            <a:avLst/>
          </a:prstGeom>
          <a:noFill/>
          <a:ln w="0">
            <a:noFill/>
          </a:ln>
        </p:spPr>
        <p:txBody>
          <a:bodyPr lIns="0" rIns="0" tIns="0" bIns="0" anchor="t">
            <a:noAutofit/>
          </a:bodyPr>
          <a:p>
            <a:r>
              <a:rPr b="0" lang="es-ES" sz="1400" spc="-1" strike="noStrike">
                <a:latin typeface="Times New Roman"/>
              </a:rPr>
              <a:t>&lt;cabecera&gt;</a:t>
            </a:r>
            <a:endParaRPr b="0" lang="es-ES" sz="1400" spc="-1" strike="noStrike">
              <a:latin typeface="Times New Roman"/>
            </a:endParaRPr>
          </a:p>
        </p:txBody>
      </p:sp>
      <p:sp>
        <p:nvSpPr>
          <p:cNvPr id="126" name="PlaceHolder 4"/>
          <p:cNvSpPr>
            <a:spLocks noGrp="1"/>
          </p:cNvSpPr>
          <p:nvPr>
            <p:ph type="dt" idx="10"/>
          </p:nvPr>
        </p:nvSpPr>
        <p:spPr>
          <a:xfrm>
            <a:off x="4278960" y="0"/>
            <a:ext cx="3280680" cy="534240"/>
          </a:xfrm>
          <a:prstGeom prst="rect">
            <a:avLst/>
          </a:prstGeom>
          <a:noFill/>
          <a:ln w="0">
            <a:noFill/>
          </a:ln>
        </p:spPr>
        <p:txBody>
          <a:bodyPr lIns="0" rIns="0" tIns="0" bIns="0" anchor="t">
            <a:noAutofit/>
          </a:bodyPr>
          <a:lstStyle>
            <a:lvl1pPr algn="r">
              <a:buNone/>
              <a:defRPr b="0" lang="es-ES" sz="1400" spc="-1" strike="noStrike">
                <a:latin typeface="Times New Roman"/>
              </a:defRPr>
            </a:lvl1pPr>
          </a:lstStyle>
          <a:p>
            <a:pPr algn="r">
              <a:buNone/>
            </a:pPr>
            <a:r>
              <a:rPr b="0" lang="es-ES" sz="1400" spc="-1" strike="noStrike">
                <a:latin typeface="Times New Roman"/>
              </a:rPr>
              <a:t>&lt;fecha/hora&gt;</a:t>
            </a:r>
            <a:endParaRPr b="0" lang="es-ES" sz="1400" spc="-1" strike="noStrike">
              <a:latin typeface="Times New Roman"/>
            </a:endParaRPr>
          </a:p>
        </p:txBody>
      </p:sp>
      <p:sp>
        <p:nvSpPr>
          <p:cNvPr id="127" name="PlaceHolder 5"/>
          <p:cNvSpPr>
            <a:spLocks noGrp="1"/>
          </p:cNvSpPr>
          <p:nvPr>
            <p:ph type="ftr" idx="11"/>
          </p:nvPr>
        </p:nvSpPr>
        <p:spPr>
          <a:xfrm>
            <a:off x="0" y="10157400"/>
            <a:ext cx="3280680" cy="534240"/>
          </a:xfrm>
          <a:prstGeom prst="rect">
            <a:avLst/>
          </a:prstGeom>
          <a:noFill/>
          <a:ln w="0">
            <a:noFill/>
          </a:ln>
        </p:spPr>
        <p:txBody>
          <a:bodyPr lIns="0" rIns="0" tIns="0" bIns="0" anchor="b">
            <a:noAutofit/>
          </a:bodyPr>
          <a:lstStyle>
            <a:lvl1pPr>
              <a:defRPr b="0" lang="es-ES" sz="1400" spc="-1" strike="noStrike">
                <a:latin typeface="Times New Roman"/>
              </a:defRPr>
            </a:lvl1pPr>
          </a:lstStyle>
          <a:p>
            <a:r>
              <a:rPr b="0" lang="es-ES" sz="1400" spc="-1" strike="noStrike">
                <a:latin typeface="Times New Roman"/>
              </a:rPr>
              <a:t>&lt;pie de página&gt;</a:t>
            </a:r>
            <a:endParaRPr b="0" lang="es-ES" sz="1400" spc="-1" strike="noStrike">
              <a:latin typeface="Times New Roman"/>
            </a:endParaRPr>
          </a:p>
        </p:txBody>
      </p:sp>
      <p:sp>
        <p:nvSpPr>
          <p:cNvPr id="128" name="PlaceHolder 6"/>
          <p:cNvSpPr>
            <a:spLocks noGrp="1"/>
          </p:cNvSpPr>
          <p:nvPr>
            <p:ph type="sldNum" idx="12"/>
          </p:nvPr>
        </p:nvSpPr>
        <p:spPr>
          <a:xfrm>
            <a:off x="4278960" y="10157400"/>
            <a:ext cx="3280680" cy="534240"/>
          </a:xfrm>
          <a:prstGeom prst="rect">
            <a:avLst/>
          </a:prstGeom>
          <a:noFill/>
          <a:ln w="0">
            <a:noFill/>
          </a:ln>
        </p:spPr>
        <p:txBody>
          <a:bodyPr lIns="0" rIns="0" tIns="0" bIns="0" anchor="b">
            <a:noAutofit/>
          </a:bodyPr>
          <a:lstStyle>
            <a:lvl1pPr algn="r">
              <a:buNone/>
              <a:defRPr b="0" lang="es-ES" sz="1400" spc="-1" strike="noStrike">
                <a:latin typeface="Times New Roman"/>
              </a:defRPr>
            </a:lvl1pPr>
          </a:lstStyle>
          <a:p>
            <a:pPr algn="r">
              <a:buNone/>
            </a:pPr>
            <a:fld id="{264CB421-55EF-4F24-8C4A-E9EE73BC5AA4}" type="slidenum">
              <a:rPr b="0" lang="es-ES" sz="1400" spc="-1" strike="noStrike">
                <a:latin typeface="Times New Roman"/>
              </a:rPr>
              <a:t>&lt;número&gt;</a:t>
            </a:fld>
            <a:endParaRPr b="0" lang="es-E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1" name="PlaceHolder 1"/>
          <p:cNvSpPr>
            <a:spLocks noGrp="1"/>
          </p:cNvSpPr>
          <p:nvPr>
            <p:ph type="sldImg"/>
          </p:nvPr>
        </p:nvSpPr>
        <p:spPr>
          <a:xfrm>
            <a:off x="685800" y="1143000"/>
            <a:ext cx="5486040" cy="3085920"/>
          </a:xfrm>
          <a:prstGeom prst="rect">
            <a:avLst/>
          </a:prstGeom>
          <a:ln w="0">
            <a:noFill/>
          </a:ln>
        </p:spPr>
      </p:sp>
      <p:sp>
        <p:nvSpPr>
          <p:cNvPr id="282"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s-ES" sz="2000" spc="-1" strike="noStrike">
              <a:latin typeface="Arial"/>
            </a:endParaRPr>
          </a:p>
        </p:txBody>
      </p:sp>
      <p:sp>
        <p:nvSpPr>
          <p:cNvPr id="283" name="PlaceHolder 3"/>
          <p:cNvSpPr>
            <a:spLocks noGrp="1"/>
          </p:cNvSpPr>
          <p:nvPr>
            <p:ph type="sldNum" idx="13"/>
          </p:nvPr>
        </p:nvSpPr>
        <p:spPr>
          <a:xfrm>
            <a:off x="3884760" y="8685360"/>
            <a:ext cx="2971440" cy="458280"/>
          </a:xfrm>
          <a:prstGeom prst="rect">
            <a:avLst/>
          </a:prstGeom>
          <a:noFill/>
          <a:ln w="0">
            <a:noFill/>
          </a:ln>
        </p:spPr>
        <p:txBody>
          <a:bodyPr anchor="b">
            <a:noAutofit/>
          </a:bodyPr>
          <a:lstStyle>
            <a:lvl1pPr algn="r">
              <a:lnSpc>
                <a:spcPct val="100000"/>
              </a:lnSpc>
              <a:buNone/>
              <a:defRPr b="0" lang="es-ES" sz="1200" spc="-1" strike="noStrike">
                <a:solidFill>
                  <a:srgbClr val="000000"/>
                </a:solidFill>
                <a:latin typeface="+mn-lt"/>
                <a:ea typeface="+mn-ea"/>
              </a:defRPr>
            </a:lvl1pPr>
          </a:lstStyle>
          <a:p>
            <a:pPr algn="r">
              <a:lnSpc>
                <a:spcPct val="100000"/>
              </a:lnSpc>
              <a:buNone/>
            </a:pPr>
            <a:fld id="{CB5A060A-3535-498D-8931-33D9C0F6FDAD}" type="slidenum">
              <a:rPr b="0" lang="es-ES" sz="1200" spc="-1" strike="noStrike">
                <a:solidFill>
                  <a:srgbClr val="000000"/>
                </a:solidFill>
                <a:latin typeface="+mn-lt"/>
                <a:ea typeface="+mn-ea"/>
              </a:rPr>
              <a:t>&lt;número&gt;</a:t>
            </a:fld>
            <a:endParaRPr b="0" lang="es-ES"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1BB85F0A-AA03-46CB-82F9-30C161A2103F}" type="slidenum">
              <a:t>&lt;#&gt;</a:t>
            </a:fld>
          </a:p>
        </p:txBody>
      </p:sp>
      <p:sp>
        <p:nvSpPr>
          <p:cNvPr id="4" name="PlaceHolder 3"/>
          <p:cNvSpPr>
            <a:spLocks noGrp="1"/>
          </p:cNvSpPr>
          <p:nvPr>
            <p:ph type="dt" idx="1"/>
          </p:nvPr>
        </p:nvSpPr>
        <p:spPr/>
        <p:txBody>
          <a:bodyPr/>
          <a:p>
            <a:r>
              <a:rPr lang="es-ES"/>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s-ES" sz="1800" spc="-1" strike="noStrike">
              <a:solidFill>
                <a:srgbClr val="000000"/>
              </a:solidFill>
              <a:latin typeface="Calibri"/>
            </a:endParaRPr>
          </a:p>
        </p:txBody>
      </p:sp>
      <p:sp>
        <p:nvSpPr>
          <p:cNvPr id="27" name="PlaceHolder 2"/>
          <p:cNvSpPr>
            <a:spLocks noGrp="1"/>
          </p:cNvSpPr>
          <p:nvPr>
            <p:ph/>
          </p:nvPr>
        </p:nvSpPr>
        <p:spPr>
          <a:xfrm>
            <a:off x="838080" y="1825560"/>
            <a:ext cx="10515240" cy="207504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Calibri"/>
            </a:endParaRPr>
          </a:p>
        </p:txBody>
      </p:sp>
      <p:sp>
        <p:nvSpPr>
          <p:cNvPr id="28" name="PlaceHolder 3"/>
          <p:cNvSpPr>
            <a:spLocks noGrp="1"/>
          </p:cNvSpPr>
          <p:nvPr>
            <p:ph/>
          </p:nvPr>
        </p:nvSpPr>
        <p:spPr>
          <a:xfrm>
            <a:off x="838080" y="4098240"/>
            <a:ext cx="10515240" cy="207504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Calibri"/>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00E4B293-61FE-43FC-AD29-92F875386B9F}" type="slidenum">
              <a:t>&lt;#&gt;</a:t>
            </a:fld>
          </a:p>
        </p:txBody>
      </p:sp>
      <p:sp>
        <p:nvSpPr>
          <p:cNvPr id="7" name="PlaceHolder 6"/>
          <p:cNvSpPr>
            <a:spLocks noGrp="1"/>
          </p:cNvSpPr>
          <p:nvPr>
            <p:ph type="dt" idx="1"/>
          </p:nvPr>
        </p:nvSpPr>
        <p:spPr/>
        <p:txBody>
          <a:bodyPr/>
          <a:p>
            <a:r>
              <a:rPr lang="es-ES"/>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s-ES" sz="1800" spc="-1" strike="noStrike">
              <a:solidFill>
                <a:srgbClr val="000000"/>
              </a:solidFill>
              <a:latin typeface="Calibri"/>
            </a:endParaRPr>
          </a:p>
        </p:txBody>
      </p:sp>
      <p:sp>
        <p:nvSpPr>
          <p:cNvPr id="30" name="PlaceHolder 2"/>
          <p:cNvSpPr>
            <a:spLocks noGrp="1"/>
          </p:cNvSpPr>
          <p:nvPr>
            <p:ph/>
          </p:nvPr>
        </p:nvSpPr>
        <p:spPr>
          <a:xfrm>
            <a:off x="838080" y="1825560"/>
            <a:ext cx="5131080" cy="207504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Calibri"/>
            </a:endParaRPr>
          </a:p>
        </p:txBody>
      </p:sp>
      <p:sp>
        <p:nvSpPr>
          <p:cNvPr id="31" name="PlaceHolder 3"/>
          <p:cNvSpPr>
            <a:spLocks noGrp="1"/>
          </p:cNvSpPr>
          <p:nvPr>
            <p:ph/>
          </p:nvPr>
        </p:nvSpPr>
        <p:spPr>
          <a:xfrm>
            <a:off x="6226200" y="1825560"/>
            <a:ext cx="5131080" cy="207504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Calibri"/>
            </a:endParaRPr>
          </a:p>
        </p:txBody>
      </p:sp>
      <p:sp>
        <p:nvSpPr>
          <p:cNvPr id="32" name="PlaceHolder 4"/>
          <p:cNvSpPr>
            <a:spLocks noGrp="1"/>
          </p:cNvSpPr>
          <p:nvPr>
            <p:ph/>
          </p:nvPr>
        </p:nvSpPr>
        <p:spPr>
          <a:xfrm>
            <a:off x="838080" y="4098240"/>
            <a:ext cx="5131080" cy="207504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Calibri"/>
            </a:endParaRPr>
          </a:p>
        </p:txBody>
      </p:sp>
      <p:sp>
        <p:nvSpPr>
          <p:cNvPr id="33" name="PlaceHolder 5"/>
          <p:cNvSpPr>
            <a:spLocks noGrp="1"/>
          </p:cNvSpPr>
          <p:nvPr>
            <p:ph/>
          </p:nvPr>
        </p:nvSpPr>
        <p:spPr>
          <a:xfrm>
            <a:off x="6226200" y="4098240"/>
            <a:ext cx="5131080" cy="207504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Calibri"/>
            </a:endParaRPr>
          </a:p>
        </p:txBody>
      </p:sp>
      <p:sp>
        <p:nvSpPr>
          <p:cNvPr id="7" name="PlaceHolder 6"/>
          <p:cNvSpPr>
            <a:spLocks noGrp="1"/>
          </p:cNvSpPr>
          <p:nvPr>
            <p:ph type="ftr" idx="2"/>
          </p:nvPr>
        </p:nvSpPr>
        <p:spPr/>
        <p:txBody>
          <a:bodyPr/>
          <a:p>
            <a:r>
              <a:t>Footer</a:t>
            </a:r>
          </a:p>
        </p:txBody>
      </p:sp>
      <p:sp>
        <p:nvSpPr>
          <p:cNvPr id="8" name="PlaceHolder 7"/>
          <p:cNvSpPr>
            <a:spLocks noGrp="1"/>
          </p:cNvSpPr>
          <p:nvPr>
            <p:ph type="sldNum" idx="3"/>
          </p:nvPr>
        </p:nvSpPr>
        <p:spPr/>
        <p:txBody>
          <a:bodyPr/>
          <a:p>
            <a:fld id="{A44B2FC4-920F-4996-AA7B-1EC578E71E60}" type="slidenum">
              <a:t>&lt;#&gt;</a:t>
            </a:fld>
          </a:p>
        </p:txBody>
      </p:sp>
      <p:sp>
        <p:nvSpPr>
          <p:cNvPr id="9" name="PlaceHolder 8"/>
          <p:cNvSpPr>
            <a:spLocks noGrp="1"/>
          </p:cNvSpPr>
          <p:nvPr>
            <p:ph type="dt" idx="1"/>
          </p:nvPr>
        </p:nvSpPr>
        <p:spPr/>
        <p:txBody>
          <a:bodyPr/>
          <a:p>
            <a:r>
              <a:rPr lang="es-ES"/>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s-ES" sz="1800" spc="-1" strike="noStrike">
              <a:solidFill>
                <a:srgbClr val="000000"/>
              </a:solidFill>
              <a:latin typeface="Calibri"/>
            </a:endParaRPr>
          </a:p>
        </p:txBody>
      </p:sp>
      <p:sp>
        <p:nvSpPr>
          <p:cNvPr id="35" name="PlaceHolder 2"/>
          <p:cNvSpPr>
            <a:spLocks noGrp="1"/>
          </p:cNvSpPr>
          <p:nvPr>
            <p:ph/>
          </p:nvPr>
        </p:nvSpPr>
        <p:spPr>
          <a:xfrm>
            <a:off x="838080" y="1825560"/>
            <a:ext cx="3385800" cy="207504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Calibri"/>
            </a:endParaRPr>
          </a:p>
        </p:txBody>
      </p:sp>
      <p:sp>
        <p:nvSpPr>
          <p:cNvPr id="36" name="PlaceHolder 3"/>
          <p:cNvSpPr>
            <a:spLocks noGrp="1"/>
          </p:cNvSpPr>
          <p:nvPr>
            <p:ph/>
          </p:nvPr>
        </p:nvSpPr>
        <p:spPr>
          <a:xfrm>
            <a:off x="4393440" y="1825560"/>
            <a:ext cx="3385800" cy="207504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Calibri"/>
            </a:endParaRPr>
          </a:p>
        </p:txBody>
      </p:sp>
      <p:sp>
        <p:nvSpPr>
          <p:cNvPr id="37" name="PlaceHolder 4"/>
          <p:cNvSpPr>
            <a:spLocks noGrp="1"/>
          </p:cNvSpPr>
          <p:nvPr>
            <p:ph/>
          </p:nvPr>
        </p:nvSpPr>
        <p:spPr>
          <a:xfrm>
            <a:off x="7949160" y="1825560"/>
            <a:ext cx="3385800" cy="207504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Calibri"/>
            </a:endParaRPr>
          </a:p>
        </p:txBody>
      </p:sp>
      <p:sp>
        <p:nvSpPr>
          <p:cNvPr id="38" name="PlaceHolder 5"/>
          <p:cNvSpPr>
            <a:spLocks noGrp="1"/>
          </p:cNvSpPr>
          <p:nvPr>
            <p:ph/>
          </p:nvPr>
        </p:nvSpPr>
        <p:spPr>
          <a:xfrm>
            <a:off x="838080" y="4098240"/>
            <a:ext cx="3385800" cy="207504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Calibri"/>
            </a:endParaRPr>
          </a:p>
        </p:txBody>
      </p:sp>
      <p:sp>
        <p:nvSpPr>
          <p:cNvPr id="39" name="PlaceHolder 6"/>
          <p:cNvSpPr>
            <a:spLocks noGrp="1"/>
          </p:cNvSpPr>
          <p:nvPr>
            <p:ph/>
          </p:nvPr>
        </p:nvSpPr>
        <p:spPr>
          <a:xfrm>
            <a:off x="4393440" y="4098240"/>
            <a:ext cx="3385800" cy="207504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Calibri"/>
            </a:endParaRPr>
          </a:p>
        </p:txBody>
      </p:sp>
      <p:sp>
        <p:nvSpPr>
          <p:cNvPr id="40" name="PlaceHolder 7"/>
          <p:cNvSpPr>
            <a:spLocks noGrp="1"/>
          </p:cNvSpPr>
          <p:nvPr>
            <p:ph/>
          </p:nvPr>
        </p:nvSpPr>
        <p:spPr>
          <a:xfrm>
            <a:off x="7949160" y="4098240"/>
            <a:ext cx="3385800" cy="207504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Calibri"/>
            </a:endParaRPr>
          </a:p>
        </p:txBody>
      </p:sp>
      <p:sp>
        <p:nvSpPr>
          <p:cNvPr id="9" name="PlaceHolder 8"/>
          <p:cNvSpPr>
            <a:spLocks noGrp="1"/>
          </p:cNvSpPr>
          <p:nvPr>
            <p:ph type="ftr" idx="2"/>
          </p:nvPr>
        </p:nvSpPr>
        <p:spPr/>
        <p:txBody>
          <a:bodyPr/>
          <a:p>
            <a:r>
              <a:t>Footer</a:t>
            </a:r>
          </a:p>
        </p:txBody>
      </p:sp>
      <p:sp>
        <p:nvSpPr>
          <p:cNvPr id="10" name="PlaceHolder 9"/>
          <p:cNvSpPr>
            <a:spLocks noGrp="1"/>
          </p:cNvSpPr>
          <p:nvPr>
            <p:ph type="sldNum" idx="3"/>
          </p:nvPr>
        </p:nvSpPr>
        <p:spPr/>
        <p:txBody>
          <a:bodyPr/>
          <a:p>
            <a:fld id="{41805FE4-E224-4429-B991-93B686DA2F3A}" type="slidenum">
              <a:t>&lt;#&gt;</a:t>
            </a:fld>
          </a:p>
        </p:txBody>
      </p:sp>
      <p:sp>
        <p:nvSpPr>
          <p:cNvPr id="11" name="PlaceHolder 10"/>
          <p:cNvSpPr>
            <a:spLocks noGrp="1"/>
          </p:cNvSpPr>
          <p:nvPr>
            <p:ph type="dt" idx="1"/>
          </p:nvPr>
        </p:nvSpPr>
        <p:spPr/>
        <p:txBody>
          <a:bodyPr/>
          <a:p>
            <a:r>
              <a:rPr lang="es-ES"/>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p>
            <a:r>
              <a:t>Footer</a:t>
            </a:r>
          </a:p>
        </p:txBody>
      </p:sp>
      <p:sp>
        <p:nvSpPr>
          <p:cNvPr id="3" name="PlaceHolder 2"/>
          <p:cNvSpPr>
            <a:spLocks noGrp="1"/>
          </p:cNvSpPr>
          <p:nvPr>
            <p:ph type="sldNum" idx="6"/>
          </p:nvPr>
        </p:nvSpPr>
        <p:spPr/>
        <p:txBody>
          <a:bodyPr/>
          <a:p>
            <a:fld id="{B47DE707-9C9C-482B-A96D-93A1C0626564}" type="slidenum">
              <a:t>&lt;#&gt;</a:t>
            </a:fld>
          </a:p>
        </p:txBody>
      </p:sp>
      <p:sp>
        <p:nvSpPr>
          <p:cNvPr id="4" name="PlaceHolder 3"/>
          <p:cNvSpPr>
            <a:spLocks noGrp="1"/>
          </p:cNvSpPr>
          <p:nvPr>
            <p:ph type="dt" idx="4"/>
          </p:nvPr>
        </p:nvSpPr>
        <p:spPr/>
        <p:txBody>
          <a:bodyPr/>
          <a:p>
            <a:r>
              <a:rPr lang="es-ES"/>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s-ES" sz="1800" spc="-1" strike="noStrike">
              <a:solidFill>
                <a:srgbClr val="000000"/>
              </a:solidFill>
              <a:latin typeface="Calibri"/>
            </a:endParaRPr>
          </a:p>
        </p:txBody>
      </p:sp>
      <p:sp>
        <p:nvSpPr>
          <p:cNvPr id="47" name="PlaceHolder 2"/>
          <p:cNvSpPr>
            <a:spLocks noGrp="1"/>
          </p:cNvSpPr>
          <p:nvPr>
            <p:ph type="subTitle"/>
          </p:nvPr>
        </p:nvSpPr>
        <p:spPr>
          <a:xfrm>
            <a:off x="838080" y="1825560"/>
            <a:ext cx="10515240" cy="4350960"/>
          </a:xfrm>
          <a:prstGeom prst="rect">
            <a:avLst/>
          </a:prstGeom>
          <a:noFill/>
          <a:ln w="0">
            <a:noFill/>
          </a:ln>
        </p:spPr>
        <p:txBody>
          <a:bodyPr lIns="0" rIns="0" tIns="0" bIns="0" anchor="ctr">
            <a:noAutofit/>
          </a:bodyPr>
          <a:p>
            <a:pPr algn="ctr">
              <a:buNone/>
            </a:pPr>
            <a:endParaRPr b="0" lang="es-ES" sz="3200" spc="-1" strike="noStrike">
              <a:latin typeface="Arial"/>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D53943FB-ED8D-40EB-81F0-40506C55FEC2}" type="slidenum">
              <a:t>&lt;#&gt;</a:t>
            </a:fld>
          </a:p>
        </p:txBody>
      </p:sp>
      <p:sp>
        <p:nvSpPr>
          <p:cNvPr id="6" name="PlaceHolder 5"/>
          <p:cNvSpPr>
            <a:spLocks noGrp="1"/>
          </p:cNvSpPr>
          <p:nvPr>
            <p:ph type="dt" idx="4"/>
          </p:nvPr>
        </p:nvSpPr>
        <p:spPr/>
        <p:txBody>
          <a:bodyPr/>
          <a:p>
            <a:r>
              <a:rPr lang="es-ES"/>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s-ES" sz="1800" spc="-1" strike="noStrike">
              <a:solidFill>
                <a:srgbClr val="000000"/>
              </a:solidFill>
              <a:latin typeface="Calibri"/>
            </a:endParaRPr>
          </a:p>
        </p:txBody>
      </p:sp>
      <p:sp>
        <p:nvSpPr>
          <p:cNvPr id="49" name="PlaceHolder 2"/>
          <p:cNvSpPr>
            <a:spLocks noGrp="1"/>
          </p:cNvSpPr>
          <p:nvPr>
            <p:ph/>
          </p:nvPr>
        </p:nvSpPr>
        <p:spPr>
          <a:xfrm>
            <a:off x="838080" y="1825560"/>
            <a:ext cx="10515240" cy="435096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Calibri"/>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6524E669-7E87-4308-ADC3-F3A2F57DE532}" type="slidenum">
              <a:t>&lt;#&gt;</a:t>
            </a:fld>
          </a:p>
        </p:txBody>
      </p:sp>
      <p:sp>
        <p:nvSpPr>
          <p:cNvPr id="6" name="PlaceHolder 5"/>
          <p:cNvSpPr>
            <a:spLocks noGrp="1"/>
          </p:cNvSpPr>
          <p:nvPr>
            <p:ph type="dt" idx="4"/>
          </p:nvPr>
        </p:nvSpPr>
        <p:spPr/>
        <p:txBody>
          <a:bodyPr/>
          <a:p>
            <a:r>
              <a:rPr lang="es-ES"/>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s-ES" sz="1800" spc="-1" strike="noStrike">
              <a:solidFill>
                <a:srgbClr val="000000"/>
              </a:solidFill>
              <a:latin typeface="Calibri"/>
            </a:endParaRPr>
          </a:p>
        </p:txBody>
      </p:sp>
      <p:sp>
        <p:nvSpPr>
          <p:cNvPr id="51" name="PlaceHolder 2"/>
          <p:cNvSpPr>
            <a:spLocks noGrp="1"/>
          </p:cNvSpPr>
          <p:nvPr>
            <p:ph/>
          </p:nvPr>
        </p:nvSpPr>
        <p:spPr>
          <a:xfrm>
            <a:off x="838080" y="1825560"/>
            <a:ext cx="5131080" cy="435096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Calibri"/>
            </a:endParaRPr>
          </a:p>
        </p:txBody>
      </p:sp>
      <p:sp>
        <p:nvSpPr>
          <p:cNvPr id="52" name="PlaceHolder 3"/>
          <p:cNvSpPr>
            <a:spLocks noGrp="1"/>
          </p:cNvSpPr>
          <p:nvPr>
            <p:ph/>
          </p:nvPr>
        </p:nvSpPr>
        <p:spPr>
          <a:xfrm>
            <a:off x="6226200" y="1825560"/>
            <a:ext cx="5131080" cy="435096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Calibri"/>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25C71A66-3509-4B6D-BA37-D2F517D1437A}" type="slidenum">
              <a:t>&lt;#&gt;</a:t>
            </a:fld>
          </a:p>
        </p:txBody>
      </p:sp>
      <p:sp>
        <p:nvSpPr>
          <p:cNvPr id="7" name="PlaceHolder 6"/>
          <p:cNvSpPr>
            <a:spLocks noGrp="1"/>
          </p:cNvSpPr>
          <p:nvPr>
            <p:ph type="dt" idx="4"/>
          </p:nvPr>
        </p:nvSpPr>
        <p:spPr/>
        <p:txBody>
          <a:bodyPr/>
          <a:p>
            <a:r>
              <a:rPr lang="es-ES"/>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s-ES" sz="1800" spc="-1" strike="noStrike">
              <a:solidFill>
                <a:srgbClr val="000000"/>
              </a:solidFill>
              <a:latin typeface="Calibri"/>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1584CFEA-12EE-488A-A03A-1E325FD84E9B}" type="slidenum">
              <a:t>&lt;#&gt;</a:t>
            </a:fld>
          </a:p>
        </p:txBody>
      </p:sp>
      <p:sp>
        <p:nvSpPr>
          <p:cNvPr id="5" name="PlaceHolder 4"/>
          <p:cNvSpPr>
            <a:spLocks noGrp="1"/>
          </p:cNvSpPr>
          <p:nvPr>
            <p:ph type="dt" idx="4"/>
          </p:nvPr>
        </p:nvSpPr>
        <p:spPr/>
        <p:txBody>
          <a:bodyPr/>
          <a:p>
            <a:r>
              <a:rPr lang="es-ES"/>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838080" y="365040"/>
            <a:ext cx="10515240" cy="6144120"/>
          </a:xfrm>
          <a:prstGeom prst="rect">
            <a:avLst/>
          </a:prstGeom>
          <a:noFill/>
          <a:ln w="0">
            <a:noFill/>
          </a:ln>
        </p:spPr>
        <p:txBody>
          <a:bodyPr lIns="0" rIns="0" tIns="0" bIns="0" anchor="ctr">
            <a:noAutofit/>
          </a:bodyPr>
          <a:p>
            <a:pPr algn="ctr">
              <a:buNone/>
            </a:pPr>
            <a:endParaRPr b="0" lang="es-ES" sz="3200" spc="-1" strike="noStrike">
              <a:latin typeface="Arial"/>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9C1AB64A-00EB-4846-A9C4-295AB69E2813}" type="slidenum">
              <a:t>&lt;#&gt;</a:t>
            </a:fld>
          </a:p>
        </p:txBody>
      </p:sp>
      <p:sp>
        <p:nvSpPr>
          <p:cNvPr id="5" name="PlaceHolder 4"/>
          <p:cNvSpPr>
            <a:spLocks noGrp="1"/>
          </p:cNvSpPr>
          <p:nvPr>
            <p:ph type="dt" idx="4"/>
          </p:nvPr>
        </p:nvSpPr>
        <p:spPr/>
        <p:txBody>
          <a:bodyPr/>
          <a:p>
            <a:r>
              <a:rPr lang="es-ES"/>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s-ES" sz="1800" spc="-1" strike="noStrike">
              <a:solidFill>
                <a:srgbClr val="000000"/>
              </a:solidFill>
              <a:latin typeface="Calibri"/>
            </a:endParaRPr>
          </a:p>
        </p:txBody>
      </p:sp>
      <p:sp>
        <p:nvSpPr>
          <p:cNvPr id="56" name="PlaceHolder 2"/>
          <p:cNvSpPr>
            <a:spLocks noGrp="1"/>
          </p:cNvSpPr>
          <p:nvPr>
            <p:ph/>
          </p:nvPr>
        </p:nvSpPr>
        <p:spPr>
          <a:xfrm>
            <a:off x="838080" y="1825560"/>
            <a:ext cx="5131080" cy="207504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Calibri"/>
            </a:endParaRPr>
          </a:p>
        </p:txBody>
      </p:sp>
      <p:sp>
        <p:nvSpPr>
          <p:cNvPr id="57" name="PlaceHolder 3"/>
          <p:cNvSpPr>
            <a:spLocks noGrp="1"/>
          </p:cNvSpPr>
          <p:nvPr>
            <p:ph/>
          </p:nvPr>
        </p:nvSpPr>
        <p:spPr>
          <a:xfrm>
            <a:off x="6226200" y="1825560"/>
            <a:ext cx="5131080" cy="435096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Calibri"/>
            </a:endParaRPr>
          </a:p>
        </p:txBody>
      </p:sp>
      <p:sp>
        <p:nvSpPr>
          <p:cNvPr id="58" name="PlaceHolder 4"/>
          <p:cNvSpPr>
            <a:spLocks noGrp="1"/>
          </p:cNvSpPr>
          <p:nvPr>
            <p:ph/>
          </p:nvPr>
        </p:nvSpPr>
        <p:spPr>
          <a:xfrm>
            <a:off x="838080" y="4098240"/>
            <a:ext cx="5131080" cy="207504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Calibri"/>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8D77778A-8DF5-40E8-9578-F29FEEF7DE85}" type="slidenum">
              <a:t>&lt;#&gt;</a:t>
            </a:fld>
          </a:p>
        </p:txBody>
      </p:sp>
      <p:sp>
        <p:nvSpPr>
          <p:cNvPr id="8" name="PlaceHolder 7"/>
          <p:cNvSpPr>
            <a:spLocks noGrp="1"/>
          </p:cNvSpPr>
          <p:nvPr>
            <p:ph type="dt" idx="4"/>
          </p:nvPr>
        </p:nvSpPr>
        <p:spPr/>
        <p:txBody>
          <a:bodyPr/>
          <a:p>
            <a:r>
              <a:rPr lang="es-ES"/>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s-ES" sz="1800" spc="-1" strike="noStrike">
              <a:solidFill>
                <a:srgbClr val="000000"/>
              </a:solidFill>
              <a:latin typeface="Calibri"/>
            </a:endParaRPr>
          </a:p>
        </p:txBody>
      </p:sp>
      <p:sp>
        <p:nvSpPr>
          <p:cNvPr id="6" name="PlaceHolder 2"/>
          <p:cNvSpPr>
            <a:spLocks noGrp="1"/>
          </p:cNvSpPr>
          <p:nvPr>
            <p:ph type="subTitle"/>
          </p:nvPr>
        </p:nvSpPr>
        <p:spPr>
          <a:xfrm>
            <a:off x="838080" y="1825560"/>
            <a:ext cx="10515240" cy="4350960"/>
          </a:xfrm>
          <a:prstGeom prst="rect">
            <a:avLst/>
          </a:prstGeom>
          <a:noFill/>
          <a:ln w="0">
            <a:noFill/>
          </a:ln>
        </p:spPr>
        <p:txBody>
          <a:bodyPr lIns="0" rIns="0" tIns="0" bIns="0" anchor="ctr">
            <a:noAutofit/>
          </a:bodyPr>
          <a:p>
            <a:pPr algn="ctr">
              <a:buNone/>
            </a:pPr>
            <a:endParaRPr b="0" lang="es-ES" sz="3200" spc="-1" strike="noStrike">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A14D7221-4957-4E5B-923A-7B3152C3133A}" type="slidenum">
              <a:t>&lt;#&gt;</a:t>
            </a:fld>
          </a:p>
        </p:txBody>
      </p:sp>
      <p:sp>
        <p:nvSpPr>
          <p:cNvPr id="6" name="PlaceHolder 5"/>
          <p:cNvSpPr>
            <a:spLocks noGrp="1"/>
          </p:cNvSpPr>
          <p:nvPr>
            <p:ph type="dt" idx="1"/>
          </p:nvPr>
        </p:nvSpPr>
        <p:spPr/>
        <p:txBody>
          <a:bodyPr/>
          <a:p>
            <a:r>
              <a:rPr lang="es-ES"/>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s-ES" sz="1800" spc="-1" strike="noStrike">
              <a:solidFill>
                <a:srgbClr val="000000"/>
              </a:solidFill>
              <a:latin typeface="Calibri"/>
            </a:endParaRPr>
          </a:p>
        </p:txBody>
      </p:sp>
      <p:sp>
        <p:nvSpPr>
          <p:cNvPr id="60" name="PlaceHolder 2"/>
          <p:cNvSpPr>
            <a:spLocks noGrp="1"/>
          </p:cNvSpPr>
          <p:nvPr>
            <p:ph/>
          </p:nvPr>
        </p:nvSpPr>
        <p:spPr>
          <a:xfrm>
            <a:off x="838080" y="1825560"/>
            <a:ext cx="5131080" cy="435096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Calibri"/>
            </a:endParaRPr>
          </a:p>
        </p:txBody>
      </p:sp>
      <p:sp>
        <p:nvSpPr>
          <p:cNvPr id="61" name="PlaceHolder 3"/>
          <p:cNvSpPr>
            <a:spLocks noGrp="1"/>
          </p:cNvSpPr>
          <p:nvPr>
            <p:ph/>
          </p:nvPr>
        </p:nvSpPr>
        <p:spPr>
          <a:xfrm>
            <a:off x="6226200" y="1825560"/>
            <a:ext cx="5131080" cy="207504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Calibri"/>
            </a:endParaRPr>
          </a:p>
        </p:txBody>
      </p:sp>
      <p:sp>
        <p:nvSpPr>
          <p:cNvPr id="62" name="PlaceHolder 4"/>
          <p:cNvSpPr>
            <a:spLocks noGrp="1"/>
          </p:cNvSpPr>
          <p:nvPr>
            <p:ph/>
          </p:nvPr>
        </p:nvSpPr>
        <p:spPr>
          <a:xfrm>
            <a:off x="6226200" y="4098240"/>
            <a:ext cx="5131080" cy="207504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Calibri"/>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45556DC5-9F1F-4790-B7D0-43D9E24192D2}" type="slidenum">
              <a:t>&lt;#&gt;</a:t>
            </a:fld>
          </a:p>
        </p:txBody>
      </p:sp>
      <p:sp>
        <p:nvSpPr>
          <p:cNvPr id="8" name="PlaceHolder 7"/>
          <p:cNvSpPr>
            <a:spLocks noGrp="1"/>
          </p:cNvSpPr>
          <p:nvPr>
            <p:ph type="dt" idx="4"/>
          </p:nvPr>
        </p:nvSpPr>
        <p:spPr/>
        <p:txBody>
          <a:bodyPr/>
          <a:p>
            <a:r>
              <a:rPr lang="es-ES"/>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s-ES" sz="1800" spc="-1" strike="noStrike">
              <a:solidFill>
                <a:srgbClr val="000000"/>
              </a:solidFill>
              <a:latin typeface="Calibri"/>
            </a:endParaRPr>
          </a:p>
        </p:txBody>
      </p:sp>
      <p:sp>
        <p:nvSpPr>
          <p:cNvPr id="64" name="PlaceHolder 2"/>
          <p:cNvSpPr>
            <a:spLocks noGrp="1"/>
          </p:cNvSpPr>
          <p:nvPr>
            <p:ph/>
          </p:nvPr>
        </p:nvSpPr>
        <p:spPr>
          <a:xfrm>
            <a:off x="838080" y="1825560"/>
            <a:ext cx="5131080" cy="207504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Calibri"/>
            </a:endParaRPr>
          </a:p>
        </p:txBody>
      </p:sp>
      <p:sp>
        <p:nvSpPr>
          <p:cNvPr id="65" name="PlaceHolder 3"/>
          <p:cNvSpPr>
            <a:spLocks noGrp="1"/>
          </p:cNvSpPr>
          <p:nvPr>
            <p:ph/>
          </p:nvPr>
        </p:nvSpPr>
        <p:spPr>
          <a:xfrm>
            <a:off x="6226200" y="1825560"/>
            <a:ext cx="5131080" cy="207504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Calibri"/>
            </a:endParaRPr>
          </a:p>
        </p:txBody>
      </p:sp>
      <p:sp>
        <p:nvSpPr>
          <p:cNvPr id="66" name="PlaceHolder 4"/>
          <p:cNvSpPr>
            <a:spLocks noGrp="1"/>
          </p:cNvSpPr>
          <p:nvPr>
            <p:ph/>
          </p:nvPr>
        </p:nvSpPr>
        <p:spPr>
          <a:xfrm>
            <a:off x="838080" y="4098240"/>
            <a:ext cx="10515240" cy="207504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Calibri"/>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A69AC996-81B3-411D-9B0B-2F76AE85A540}" type="slidenum">
              <a:t>&lt;#&gt;</a:t>
            </a:fld>
          </a:p>
        </p:txBody>
      </p:sp>
      <p:sp>
        <p:nvSpPr>
          <p:cNvPr id="8" name="PlaceHolder 7"/>
          <p:cNvSpPr>
            <a:spLocks noGrp="1"/>
          </p:cNvSpPr>
          <p:nvPr>
            <p:ph type="dt" idx="4"/>
          </p:nvPr>
        </p:nvSpPr>
        <p:spPr/>
        <p:txBody>
          <a:bodyPr/>
          <a:p>
            <a:r>
              <a:rPr lang="es-ES"/>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s-ES" sz="1800" spc="-1" strike="noStrike">
              <a:solidFill>
                <a:srgbClr val="000000"/>
              </a:solidFill>
              <a:latin typeface="Calibri"/>
            </a:endParaRPr>
          </a:p>
        </p:txBody>
      </p:sp>
      <p:sp>
        <p:nvSpPr>
          <p:cNvPr id="68" name="PlaceHolder 2"/>
          <p:cNvSpPr>
            <a:spLocks noGrp="1"/>
          </p:cNvSpPr>
          <p:nvPr>
            <p:ph/>
          </p:nvPr>
        </p:nvSpPr>
        <p:spPr>
          <a:xfrm>
            <a:off x="838080" y="1825560"/>
            <a:ext cx="10515240" cy="207504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Calibri"/>
            </a:endParaRPr>
          </a:p>
        </p:txBody>
      </p:sp>
      <p:sp>
        <p:nvSpPr>
          <p:cNvPr id="69" name="PlaceHolder 3"/>
          <p:cNvSpPr>
            <a:spLocks noGrp="1"/>
          </p:cNvSpPr>
          <p:nvPr>
            <p:ph/>
          </p:nvPr>
        </p:nvSpPr>
        <p:spPr>
          <a:xfrm>
            <a:off x="838080" y="4098240"/>
            <a:ext cx="10515240" cy="207504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Calibri"/>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0A83E2E8-17B8-47C3-AB46-A6BFB934D7BB}" type="slidenum">
              <a:t>&lt;#&gt;</a:t>
            </a:fld>
          </a:p>
        </p:txBody>
      </p:sp>
      <p:sp>
        <p:nvSpPr>
          <p:cNvPr id="7" name="PlaceHolder 6"/>
          <p:cNvSpPr>
            <a:spLocks noGrp="1"/>
          </p:cNvSpPr>
          <p:nvPr>
            <p:ph type="dt" idx="4"/>
          </p:nvPr>
        </p:nvSpPr>
        <p:spPr/>
        <p:txBody>
          <a:bodyPr/>
          <a:p>
            <a:r>
              <a:rPr lang="es-ES"/>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s-ES" sz="1800" spc="-1" strike="noStrike">
              <a:solidFill>
                <a:srgbClr val="000000"/>
              </a:solidFill>
              <a:latin typeface="Calibri"/>
            </a:endParaRPr>
          </a:p>
        </p:txBody>
      </p:sp>
      <p:sp>
        <p:nvSpPr>
          <p:cNvPr id="71" name="PlaceHolder 2"/>
          <p:cNvSpPr>
            <a:spLocks noGrp="1"/>
          </p:cNvSpPr>
          <p:nvPr>
            <p:ph/>
          </p:nvPr>
        </p:nvSpPr>
        <p:spPr>
          <a:xfrm>
            <a:off x="838080" y="1825560"/>
            <a:ext cx="5131080" cy="207504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Calibri"/>
            </a:endParaRPr>
          </a:p>
        </p:txBody>
      </p:sp>
      <p:sp>
        <p:nvSpPr>
          <p:cNvPr id="72" name="PlaceHolder 3"/>
          <p:cNvSpPr>
            <a:spLocks noGrp="1"/>
          </p:cNvSpPr>
          <p:nvPr>
            <p:ph/>
          </p:nvPr>
        </p:nvSpPr>
        <p:spPr>
          <a:xfrm>
            <a:off x="6226200" y="1825560"/>
            <a:ext cx="5131080" cy="207504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Calibri"/>
            </a:endParaRPr>
          </a:p>
        </p:txBody>
      </p:sp>
      <p:sp>
        <p:nvSpPr>
          <p:cNvPr id="73" name="PlaceHolder 4"/>
          <p:cNvSpPr>
            <a:spLocks noGrp="1"/>
          </p:cNvSpPr>
          <p:nvPr>
            <p:ph/>
          </p:nvPr>
        </p:nvSpPr>
        <p:spPr>
          <a:xfrm>
            <a:off x="838080" y="4098240"/>
            <a:ext cx="5131080" cy="207504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Calibri"/>
            </a:endParaRPr>
          </a:p>
        </p:txBody>
      </p:sp>
      <p:sp>
        <p:nvSpPr>
          <p:cNvPr id="74" name="PlaceHolder 5"/>
          <p:cNvSpPr>
            <a:spLocks noGrp="1"/>
          </p:cNvSpPr>
          <p:nvPr>
            <p:ph/>
          </p:nvPr>
        </p:nvSpPr>
        <p:spPr>
          <a:xfrm>
            <a:off x="6226200" y="4098240"/>
            <a:ext cx="5131080" cy="207504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Calibri"/>
            </a:endParaRPr>
          </a:p>
        </p:txBody>
      </p:sp>
      <p:sp>
        <p:nvSpPr>
          <p:cNvPr id="7" name="PlaceHolder 6"/>
          <p:cNvSpPr>
            <a:spLocks noGrp="1"/>
          </p:cNvSpPr>
          <p:nvPr>
            <p:ph type="ftr" idx="5"/>
          </p:nvPr>
        </p:nvSpPr>
        <p:spPr/>
        <p:txBody>
          <a:bodyPr/>
          <a:p>
            <a:r>
              <a:t>Footer</a:t>
            </a:r>
          </a:p>
        </p:txBody>
      </p:sp>
      <p:sp>
        <p:nvSpPr>
          <p:cNvPr id="8" name="PlaceHolder 7"/>
          <p:cNvSpPr>
            <a:spLocks noGrp="1"/>
          </p:cNvSpPr>
          <p:nvPr>
            <p:ph type="sldNum" idx="6"/>
          </p:nvPr>
        </p:nvSpPr>
        <p:spPr/>
        <p:txBody>
          <a:bodyPr/>
          <a:p>
            <a:fld id="{7A1CED1C-9B9F-475D-9BBB-8DF02B29B976}" type="slidenum">
              <a:t>&lt;#&gt;</a:t>
            </a:fld>
          </a:p>
        </p:txBody>
      </p:sp>
      <p:sp>
        <p:nvSpPr>
          <p:cNvPr id="9" name="PlaceHolder 8"/>
          <p:cNvSpPr>
            <a:spLocks noGrp="1"/>
          </p:cNvSpPr>
          <p:nvPr>
            <p:ph type="dt" idx="4"/>
          </p:nvPr>
        </p:nvSpPr>
        <p:spPr/>
        <p:txBody>
          <a:bodyPr/>
          <a:p>
            <a:r>
              <a:rPr lang="es-ES"/>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s-ES" sz="1800" spc="-1" strike="noStrike">
              <a:solidFill>
                <a:srgbClr val="000000"/>
              </a:solidFill>
              <a:latin typeface="Calibri"/>
            </a:endParaRPr>
          </a:p>
        </p:txBody>
      </p:sp>
      <p:sp>
        <p:nvSpPr>
          <p:cNvPr id="76" name="PlaceHolder 2"/>
          <p:cNvSpPr>
            <a:spLocks noGrp="1"/>
          </p:cNvSpPr>
          <p:nvPr>
            <p:ph/>
          </p:nvPr>
        </p:nvSpPr>
        <p:spPr>
          <a:xfrm>
            <a:off x="838080" y="1825560"/>
            <a:ext cx="3385800" cy="207504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Calibri"/>
            </a:endParaRPr>
          </a:p>
        </p:txBody>
      </p:sp>
      <p:sp>
        <p:nvSpPr>
          <p:cNvPr id="77" name="PlaceHolder 3"/>
          <p:cNvSpPr>
            <a:spLocks noGrp="1"/>
          </p:cNvSpPr>
          <p:nvPr>
            <p:ph/>
          </p:nvPr>
        </p:nvSpPr>
        <p:spPr>
          <a:xfrm>
            <a:off x="4393440" y="1825560"/>
            <a:ext cx="3385800" cy="207504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Calibri"/>
            </a:endParaRPr>
          </a:p>
        </p:txBody>
      </p:sp>
      <p:sp>
        <p:nvSpPr>
          <p:cNvPr id="78" name="PlaceHolder 4"/>
          <p:cNvSpPr>
            <a:spLocks noGrp="1"/>
          </p:cNvSpPr>
          <p:nvPr>
            <p:ph/>
          </p:nvPr>
        </p:nvSpPr>
        <p:spPr>
          <a:xfrm>
            <a:off x="7949160" y="1825560"/>
            <a:ext cx="3385800" cy="207504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Calibri"/>
            </a:endParaRPr>
          </a:p>
        </p:txBody>
      </p:sp>
      <p:sp>
        <p:nvSpPr>
          <p:cNvPr id="79" name="PlaceHolder 5"/>
          <p:cNvSpPr>
            <a:spLocks noGrp="1"/>
          </p:cNvSpPr>
          <p:nvPr>
            <p:ph/>
          </p:nvPr>
        </p:nvSpPr>
        <p:spPr>
          <a:xfrm>
            <a:off x="838080" y="4098240"/>
            <a:ext cx="3385800" cy="207504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Calibri"/>
            </a:endParaRPr>
          </a:p>
        </p:txBody>
      </p:sp>
      <p:sp>
        <p:nvSpPr>
          <p:cNvPr id="80" name="PlaceHolder 6"/>
          <p:cNvSpPr>
            <a:spLocks noGrp="1"/>
          </p:cNvSpPr>
          <p:nvPr>
            <p:ph/>
          </p:nvPr>
        </p:nvSpPr>
        <p:spPr>
          <a:xfrm>
            <a:off x="4393440" y="4098240"/>
            <a:ext cx="3385800" cy="207504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Calibri"/>
            </a:endParaRPr>
          </a:p>
        </p:txBody>
      </p:sp>
      <p:sp>
        <p:nvSpPr>
          <p:cNvPr id="81" name="PlaceHolder 7"/>
          <p:cNvSpPr>
            <a:spLocks noGrp="1"/>
          </p:cNvSpPr>
          <p:nvPr>
            <p:ph/>
          </p:nvPr>
        </p:nvSpPr>
        <p:spPr>
          <a:xfrm>
            <a:off x="7949160" y="4098240"/>
            <a:ext cx="3385800" cy="207504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Calibri"/>
            </a:endParaRPr>
          </a:p>
        </p:txBody>
      </p:sp>
      <p:sp>
        <p:nvSpPr>
          <p:cNvPr id="9" name="PlaceHolder 8"/>
          <p:cNvSpPr>
            <a:spLocks noGrp="1"/>
          </p:cNvSpPr>
          <p:nvPr>
            <p:ph type="ftr" idx="5"/>
          </p:nvPr>
        </p:nvSpPr>
        <p:spPr/>
        <p:txBody>
          <a:bodyPr/>
          <a:p>
            <a:r>
              <a:t>Footer</a:t>
            </a:r>
          </a:p>
        </p:txBody>
      </p:sp>
      <p:sp>
        <p:nvSpPr>
          <p:cNvPr id="10" name="PlaceHolder 9"/>
          <p:cNvSpPr>
            <a:spLocks noGrp="1"/>
          </p:cNvSpPr>
          <p:nvPr>
            <p:ph type="sldNum" idx="6"/>
          </p:nvPr>
        </p:nvSpPr>
        <p:spPr/>
        <p:txBody>
          <a:bodyPr/>
          <a:p>
            <a:fld id="{E4BE1A8D-45D4-4C1B-8B3D-0A6109E9B1BB}" type="slidenum">
              <a:t>&lt;#&gt;</a:t>
            </a:fld>
          </a:p>
        </p:txBody>
      </p:sp>
      <p:sp>
        <p:nvSpPr>
          <p:cNvPr id="11" name="PlaceHolder 10"/>
          <p:cNvSpPr>
            <a:spLocks noGrp="1"/>
          </p:cNvSpPr>
          <p:nvPr>
            <p:ph type="dt" idx="4"/>
          </p:nvPr>
        </p:nvSpPr>
        <p:spPr/>
        <p:txBody>
          <a:bodyPr/>
          <a:p>
            <a:r>
              <a:rPr lang="es-ES"/>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p>
            <a:r>
              <a:t>Footer</a:t>
            </a:r>
          </a:p>
        </p:txBody>
      </p:sp>
      <p:sp>
        <p:nvSpPr>
          <p:cNvPr id="3" name="PlaceHolder 2"/>
          <p:cNvSpPr>
            <a:spLocks noGrp="1"/>
          </p:cNvSpPr>
          <p:nvPr>
            <p:ph type="sldNum" idx="9"/>
          </p:nvPr>
        </p:nvSpPr>
        <p:spPr/>
        <p:txBody>
          <a:bodyPr/>
          <a:p>
            <a:fld id="{4D09DEEA-5CB6-4EF1-9FE2-0DC90B17F861}" type="slidenum">
              <a:t>&lt;#&gt;</a:t>
            </a:fld>
          </a:p>
        </p:txBody>
      </p:sp>
      <p:sp>
        <p:nvSpPr>
          <p:cNvPr id="4" name="PlaceHolder 3"/>
          <p:cNvSpPr>
            <a:spLocks noGrp="1"/>
          </p:cNvSpPr>
          <p:nvPr>
            <p:ph type="dt" idx="7"/>
          </p:nvPr>
        </p:nvSpPr>
        <p:spPr/>
        <p:txBody>
          <a:bodyPr/>
          <a:p>
            <a:r>
              <a:rPr lang="es-ES"/>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7"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s-ES" sz="1800" spc="-1" strike="noStrike">
              <a:solidFill>
                <a:srgbClr val="000000"/>
              </a:solidFill>
              <a:latin typeface="Calibri"/>
            </a:endParaRPr>
          </a:p>
        </p:txBody>
      </p:sp>
      <p:sp>
        <p:nvSpPr>
          <p:cNvPr id="88" name="PlaceHolder 2"/>
          <p:cNvSpPr>
            <a:spLocks noGrp="1"/>
          </p:cNvSpPr>
          <p:nvPr>
            <p:ph type="subTitle"/>
          </p:nvPr>
        </p:nvSpPr>
        <p:spPr>
          <a:xfrm>
            <a:off x="838080" y="1825560"/>
            <a:ext cx="10515240" cy="4350960"/>
          </a:xfrm>
          <a:prstGeom prst="rect">
            <a:avLst/>
          </a:prstGeom>
          <a:noFill/>
          <a:ln w="0">
            <a:noFill/>
          </a:ln>
        </p:spPr>
        <p:txBody>
          <a:bodyPr lIns="0" rIns="0" tIns="0" bIns="0" anchor="ctr">
            <a:noAutofit/>
          </a:bodyPr>
          <a:p>
            <a:pPr algn="ctr">
              <a:buNone/>
            </a:pPr>
            <a:endParaRPr b="0" lang="es-ES" sz="3200" spc="-1" strike="noStrike">
              <a:latin typeface="Arial"/>
            </a:endParaRPr>
          </a:p>
        </p:txBody>
      </p:sp>
      <p:sp>
        <p:nvSpPr>
          <p:cNvPr id="4" name="PlaceHolder 3"/>
          <p:cNvSpPr>
            <a:spLocks noGrp="1"/>
          </p:cNvSpPr>
          <p:nvPr>
            <p:ph type="ftr" idx="8"/>
          </p:nvPr>
        </p:nvSpPr>
        <p:spPr/>
        <p:txBody>
          <a:bodyPr/>
          <a:p>
            <a:r>
              <a:t>Footer</a:t>
            </a:r>
          </a:p>
        </p:txBody>
      </p:sp>
      <p:sp>
        <p:nvSpPr>
          <p:cNvPr id="5" name="PlaceHolder 4"/>
          <p:cNvSpPr>
            <a:spLocks noGrp="1"/>
          </p:cNvSpPr>
          <p:nvPr>
            <p:ph type="sldNum" idx="9"/>
          </p:nvPr>
        </p:nvSpPr>
        <p:spPr/>
        <p:txBody>
          <a:bodyPr/>
          <a:p>
            <a:fld id="{FD867A46-BC5D-4113-9632-6908763D3A05}" type="slidenum">
              <a:t>&lt;#&gt;</a:t>
            </a:fld>
          </a:p>
        </p:txBody>
      </p:sp>
      <p:sp>
        <p:nvSpPr>
          <p:cNvPr id="6" name="PlaceHolder 5"/>
          <p:cNvSpPr>
            <a:spLocks noGrp="1"/>
          </p:cNvSpPr>
          <p:nvPr>
            <p:ph type="dt" idx="7"/>
          </p:nvPr>
        </p:nvSpPr>
        <p:spPr/>
        <p:txBody>
          <a:bodyPr/>
          <a:p>
            <a:r>
              <a:rPr lang="es-ES"/>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s-ES" sz="1800" spc="-1" strike="noStrike">
              <a:solidFill>
                <a:srgbClr val="000000"/>
              </a:solidFill>
              <a:latin typeface="Calibri"/>
            </a:endParaRPr>
          </a:p>
        </p:txBody>
      </p:sp>
      <p:sp>
        <p:nvSpPr>
          <p:cNvPr id="90" name="PlaceHolder 2"/>
          <p:cNvSpPr>
            <a:spLocks noGrp="1"/>
          </p:cNvSpPr>
          <p:nvPr>
            <p:ph/>
          </p:nvPr>
        </p:nvSpPr>
        <p:spPr>
          <a:xfrm>
            <a:off x="838080" y="1825560"/>
            <a:ext cx="10515240" cy="435096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Calibri"/>
            </a:endParaRPr>
          </a:p>
        </p:txBody>
      </p:sp>
      <p:sp>
        <p:nvSpPr>
          <p:cNvPr id="4" name="PlaceHolder 3"/>
          <p:cNvSpPr>
            <a:spLocks noGrp="1"/>
          </p:cNvSpPr>
          <p:nvPr>
            <p:ph type="ftr" idx="8"/>
          </p:nvPr>
        </p:nvSpPr>
        <p:spPr/>
        <p:txBody>
          <a:bodyPr/>
          <a:p>
            <a:r>
              <a:t>Footer</a:t>
            </a:r>
          </a:p>
        </p:txBody>
      </p:sp>
      <p:sp>
        <p:nvSpPr>
          <p:cNvPr id="5" name="PlaceHolder 4"/>
          <p:cNvSpPr>
            <a:spLocks noGrp="1"/>
          </p:cNvSpPr>
          <p:nvPr>
            <p:ph type="sldNum" idx="9"/>
          </p:nvPr>
        </p:nvSpPr>
        <p:spPr/>
        <p:txBody>
          <a:bodyPr/>
          <a:p>
            <a:fld id="{0D8CE73A-7713-4E43-B4A1-6239784D4136}" type="slidenum">
              <a:t>&lt;#&gt;</a:t>
            </a:fld>
          </a:p>
        </p:txBody>
      </p:sp>
      <p:sp>
        <p:nvSpPr>
          <p:cNvPr id="6" name="PlaceHolder 5"/>
          <p:cNvSpPr>
            <a:spLocks noGrp="1"/>
          </p:cNvSpPr>
          <p:nvPr>
            <p:ph type="dt" idx="7"/>
          </p:nvPr>
        </p:nvSpPr>
        <p:spPr/>
        <p:txBody>
          <a:bodyPr/>
          <a:p>
            <a:r>
              <a:rPr lang="es-ES"/>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s-ES" sz="1800" spc="-1" strike="noStrike">
              <a:solidFill>
                <a:srgbClr val="000000"/>
              </a:solidFill>
              <a:latin typeface="Calibri"/>
            </a:endParaRPr>
          </a:p>
        </p:txBody>
      </p:sp>
      <p:sp>
        <p:nvSpPr>
          <p:cNvPr id="92" name="PlaceHolder 2"/>
          <p:cNvSpPr>
            <a:spLocks noGrp="1"/>
          </p:cNvSpPr>
          <p:nvPr>
            <p:ph/>
          </p:nvPr>
        </p:nvSpPr>
        <p:spPr>
          <a:xfrm>
            <a:off x="838080" y="1825560"/>
            <a:ext cx="5131080" cy="435096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Calibri"/>
            </a:endParaRPr>
          </a:p>
        </p:txBody>
      </p:sp>
      <p:sp>
        <p:nvSpPr>
          <p:cNvPr id="93" name="PlaceHolder 3"/>
          <p:cNvSpPr>
            <a:spLocks noGrp="1"/>
          </p:cNvSpPr>
          <p:nvPr>
            <p:ph/>
          </p:nvPr>
        </p:nvSpPr>
        <p:spPr>
          <a:xfrm>
            <a:off x="6226200" y="1825560"/>
            <a:ext cx="5131080" cy="435096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Calibri"/>
            </a:endParaRPr>
          </a:p>
        </p:txBody>
      </p:sp>
      <p:sp>
        <p:nvSpPr>
          <p:cNvPr id="5" name="PlaceHolder 4"/>
          <p:cNvSpPr>
            <a:spLocks noGrp="1"/>
          </p:cNvSpPr>
          <p:nvPr>
            <p:ph type="ftr" idx="8"/>
          </p:nvPr>
        </p:nvSpPr>
        <p:spPr/>
        <p:txBody>
          <a:bodyPr/>
          <a:p>
            <a:r>
              <a:t>Footer</a:t>
            </a:r>
          </a:p>
        </p:txBody>
      </p:sp>
      <p:sp>
        <p:nvSpPr>
          <p:cNvPr id="6" name="PlaceHolder 5"/>
          <p:cNvSpPr>
            <a:spLocks noGrp="1"/>
          </p:cNvSpPr>
          <p:nvPr>
            <p:ph type="sldNum" idx="9"/>
          </p:nvPr>
        </p:nvSpPr>
        <p:spPr/>
        <p:txBody>
          <a:bodyPr/>
          <a:p>
            <a:fld id="{46964609-B951-4D6D-A5ED-89F7FA95913C}" type="slidenum">
              <a:t>&lt;#&gt;</a:t>
            </a:fld>
          </a:p>
        </p:txBody>
      </p:sp>
      <p:sp>
        <p:nvSpPr>
          <p:cNvPr id="7" name="PlaceHolder 6"/>
          <p:cNvSpPr>
            <a:spLocks noGrp="1"/>
          </p:cNvSpPr>
          <p:nvPr>
            <p:ph type="dt" idx="7"/>
          </p:nvPr>
        </p:nvSpPr>
        <p:spPr/>
        <p:txBody>
          <a:bodyPr/>
          <a:p>
            <a:r>
              <a:rPr lang="es-ES"/>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4"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s-ES" sz="1800" spc="-1" strike="noStrike">
              <a:solidFill>
                <a:srgbClr val="000000"/>
              </a:solidFill>
              <a:latin typeface="Calibri"/>
            </a:endParaRPr>
          </a:p>
        </p:txBody>
      </p:sp>
      <p:sp>
        <p:nvSpPr>
          <p:cNvPr id="3" name="PlaceHolder 2"/>
          <p:cNvSpPr>
            <a:spLocks noGrp="1"/>
          </p:cNvSpPr>
          <p:nvPr>
            <p:ph type="ftr" idx="8"/>
          </p:nvPr>
        </p:nvSpPr>
        <p:spPr/>
        <p:txBody>
          <a:bodyPr/>
          <a:p>
            <a:r>
              <a:t>Footer</a:t>
            </a:r>
          </a:p>
        </p:txBody>
      </p:sp>
      <p:sp>
        <p:nvSpPr>
          <p:cNvPr id="4" name="PlaceHolder 3"/>
          <p:cNvSpPr>
            <a:spLocks noGrp="1"/>
          </p:cNvSpPr>
          <p:nvPr>
            <p:ph type="sldNum" idx="9"/>
          </p:nvPr>
        </p:nvSpPr>
        <p:spPr/>
        <p:txBody>
          <a:bodyPr/>
          <a:p>
            <a:fld id="{6B4BFCBE-BD6E-4D6B-8A62-D4301CE8EDDE}" type="slidenum">
              <a:t>&lt;#&gt;</a:t>
            </a:fld>
          </a:p>
        </p:txBody>
      </p:sp>
      <p:sp>
        <p:nvSpPr>
          <p:cNvPr id="5" name="PlaceHolder 4"/>
          <p:cNvSpPr>
            <a:spLocks noGrp="1"/>
          </p:cNvSpPr>
          <p:nvPr>
            <p:ph type="dt" idx="7"/>
          </p:nvPr>
        </p:nvSpPr>
        <p:spPr/>
        <p:txBody>
          <a:bodyPr/>
          <a:p>
            <a:r>
              <a:rPr lang="es-ES"/>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s-ES" sz="1800" spc="-1" strike="noStrike">
              <a:solidFill>
                <a:srgbClr val="000000"/>
              </a:solidFill>
              <a:latin typeface="Calibri"/>
            </a:endParaRPr>
          </a:p>
        </p:txBody>
      </p:sp>
      <p:sp>
        <p:nvSpPr>
          <p:cNvPr id="8" name="PlaceHolder 2"/>
          <p:cNvSpPr>
            <a:spLocks noGrp="1"/>
          </p:cNvSpPr>
          <p:nvPr>
            <p:ph/>
          </p:nvPr>
        </p:nvSpPr>
        <p:spPr>
          <a:xfrm>
            <a:off x="838080" y="1825560"/>
            <a:ext cx="10515240" cy="435096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Calibri"/>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C9351DE5-E9AF-4E04-B654-D9AB8C950962}" type="slidenum">
              <a:t>&lt;#&gt;</a:t>
            </a:fld>
          </a:p>
        </p:txBody>
      </p:sp>
      <p:sp>
        <p:nvSpPr>
          <p:cNvPr id="6" name="PlaceHolder 5"/>
          <p:cNvSpPr>
            <a:spLocks noGrp="1"/>
          </p:cNvSpPr>
          <p:nvPr>
            <p:ph type="dt" idx="1"/>
          </p:nvPr>
        </p:nvSpPr>
        <p:spPr/>
        <p:txBody>
          <a:bodyPr/>
          <a:p>
            <a:r>
              <a:rPr lang="es-ES"/>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5" name="PlaceHolder 1"/>
          <p:cNvSpPr>
            <a:spLocks noGrp="1"/>
          </p:cNvSpPr>
          <p:nvPr>
            <p:ph type="subTitle"/>
          </p:nvPr>
        </p:nvSpPr>
        <p:spPr>
          <a:xfrm>
            <a:off x="838080" y="365040"/>
            <a:ext cx="10515240" cy="6144120"/>
          </a:xfrm>
          <a:prstGeom prst="rect">
            <a:avLst/>
          </a:prstGeom>
          <a:noFill/>
          <a:ln w="0">
            <a:noFill/>
          </a:ln>
        </p:spPr>
        <p:txBody>
          <a:bodyPr lIns="0" rIns="0" tIns="0" bIns="0" anchor="ctr">
            <a:noAutofit/>
          </a:bodyPr>
          <a:p>
            <a:pPr algn="ctr">
              <a:buNone/>
            </a:pPr>
            <a:endParaRPr b="0" lang="es-ES" sz="3200" spc="-1" strike="noStrike">
              <a:latin typeface="Arial"/>
            </a:endParaRPr>
          </a:p>
        </p:txBody>
      </p:sp>
      <p:sp>
        <p:nvSpPr>
          <p:cNvPr id="3" name="PlaceHolder 2"/>
          <p:cNvSpPr>
            <a:spLocks noGrp="1"/>
          </p:cNvSpPr>
          <p:nvPr>
            <p:ph type="ftr" idx="8"/>
          </p:nvPr>
        </p:nvSpPr>
        <p:spPr/>
        <p:txBody>
          <a:bodyPr/>
          <a:p>
            <a:r>
              <a:t>Footer</a:t>
            </a:r>
          </a:p>
        </p:txBody>
      </p:sp>
      <p:sp>
        <p:nvSpPr>
          <p:cNvPr id="4" name="PlaceHolder 3"/>
          <p:cNvSpPr>
            <a:spLocks noGrp="1"/>
          </p:cNvSpPr>
          <p:nvPr>
            <p:ph type="sldNum" idx="9"/>
          </p:nvPr>
        </p:nvSpPr>
        <p:spPr/>
        <p:txBody>
          <a:bodyPr/>
          <a:p>
            <a:fld id="{2D29F4D7-742D-4102-8AB1-E5E1B86200F7}" type="slidenum">
              <a:t>&lt;#&gt;</a:t>
            </a:fld>
          </a:p>
        </p:txBody>
      </p:sp>
      <p:sp>
        <p:nvSpPr>
          <p:cNvPr id="5" name="PlaceHolder 4"/>
          <p:cNvSpPr>
            <a:spLocks noGrp="1"/>
          </p:cNvSpPr>
          <p:nvPr>
            <p:ph type="dt" idx="7"/>
          </p:nvPr>
        </p:nvSpPr>
        <p:spPr/>
        <p:txBody>
          <a:bodyPr/>
          <a:p>
            <a:r>
              <a:rPr lang="es-ES"/>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s-ES" sz="1800" spc="-1" strike="noStrike">
              <a:solidFill>
                <a:srgbClr val="000000"/>
              </a:solidFill>
              <a:latin typeface="Calibri"/>
            </a:endParaRPr>
          </a:p>
        </p:txBody>
      </p:sp>
      <p:sp>
        <p:nvSpPr>
          <p:cNvPr id="97" name="PlaceHolder 2"/>
          <p:cNvSpPr>
            <a:spLocks noGrp="1"/>
          </p:cNvSpPr>
          <p:nvPr>
            <p:ph/>
          </p:nvPr>
        </p:nvSpPr>
        <p:spPr>
          <a:xfrm>
            <a:off x="838080" y="1825560"/>
            <a:ext cx="5131080" cy="207504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Calibri"/>
            </a:endParaRPr>
          </a:p>
        </p:txBody>
      </p:sp>
      <p:sp>
        <p:nvSpPr>
          <p:cNvPr id="98" name="PlaceHolder 3"/>
          <p:cNvSpPr>
            <a:spLocks noGrp="1"/>
          </p:cNvSpPr>
          <p:nvPr>
            <p:ph/>
          </p:nvPr>
        </p:nvSpPr>
        <p:spPr>
          <a:xfrm>
            <a:off x="6226200" y="1825560"/>
            <a:ext cx="5131080" cy="435096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Calibri"/>
            </a:endParaRPr>
          </a:p>
        </p:txBody>
      </p:sp>
      <p:sp>
        <p:nvSpPr>
          <p:cNvPr id="99" name="PlaceHolder 4"/>
          <p:cNvSpPr>
            <a:spLocks noGrp="1"/>
          </p:cNvSpPr>
          <p:nvPr>
            <p:ph/>
          </p:nvPr>
        </p:nvSpPr>
        <p:spPr>
          <a:xfrm>
            <a:off x="838080" y="4098240"/>
            <a:ext cx="5131080" cy="207504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Calibri"/>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9760C124-ADF1-44DB-8DB5-02A05835DB58}" type="slidenum">
              <a:t>&lt;#&gt;</a:t>
            </a:fld>
          </a:p>
        </p:txBody>
      </p:sp>
      <p:sp>
        <p:nvSpPr>
          <p:cNvPr id="8" name="PlaceHolder 7"/>
          <p:cNvSpPr>
            <a:spLocks noGrp="1"/>
          </p:cNvSpPr>
          <p:nvPr>
            <p:ph type="dt" idx="7"/>
          </p:nvPr>
        </p:nvSpPr>
        <p:spPr/>
        <p:txBody>
          <a:bodyPr/>
          <a:p>
            <a:r>
              <a:rPr lang="es-ES"/>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s-ES" sz="1800" spc="-1" strike="noStrike">
              <a:solidFill>
                <a:srgbClr val="000000"/>
              </a:solidFill>
              <a:latin typeface="Calibri"/>
            </a:endParaRPr>
          </a:p>
        </p:txBody>
      </p:sp>
      <p:sp>
        <p:nvSpPr>
          <p:cNvPr id="101" name="PlaceHolder 2"/>
          <p:cNvSpPr>
            <a:spLocks noGrp="1"/>
          </p:cNvSpPr>
          <p:nvPr>
            <p:ph/>
          </p:nvPr>
        </p:nvSpPr>
        <p:spPr>
          <a:xfrm>
            <a:off x="838080" y="1825560"/>
            <a:ext cx="5131080" cy="435096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Calibri"/>
            </a:endParaRPr>
          </a:p>
        </p:txBody>
      </p:sp>
      <p:sp>
        <p:nvSpPr>
          <p:cNvPr id="102" name="PlaceHolder 3"/>
          <p:cNvSpPr>
            <a:spLocks noGrp="1"/>
          </p:cNvSpPr>
          <p:nvPr>
            <p:ph/>
          </p:nvPr>
        </p:nvSpPr>
        <p:spPr>
          <a:xfrm>
            <a:off x="6226200" y="1825560"/>
            <a:ext cx="5131080" cy="207504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Calibri"/>
            </a:endParaRPr>
          </a:p>
        </p:txBody>
      </p:sp>
      <p:sp>
        <p:nvSpPr>
          <p:cNvPr id="103" name="PlaceHolder 4"/>
          <p:cNvSpPr>
            <a:spLocks noGrp="1"/>
          </p:cNvSpPr>
          <p:nvPr>
            <p:ph/>
          </p:nvPr>
        </p:nvSpPr>
        <p:spPr>
          <a:xfrm>
            <a:off x="6226200" y="4098240"/>
            <a:ext cx="5131080" cy="207504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Calibri"/>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253C8BB8-3E86-4D5C-AB9B-2FB758519AFF}" type="slidenum">
              <a:t>&lt;#&gt;</a:t>
            </a:fld>
          </a:p>
        </p:txBody>
      </p:sp>
      <p:sp>
        <p:nvSpPr>
          <p:cNvPr id="8" name="PlaceHolder 7"/>
          <p:cNvSpPr>
            <a:spLocks noGrp="1"/>
          </p:cNvSpPr>
          <p:nvPr>
            <p:ph type="dt" idx="7"/>
          </p:nvPr>
        </p:nvSpPr>
        <p:spPr/>
        <p:txBody>
          <a:bodyPr/>
          <a:p>
            <a:r>
              <a:rPr lang="es-ES"/>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s-ES" sz="1800" spc="-1" strike="noStrike">
              <a:solidFill>
                <a:srgbClr val="000000"/>
              </a:solidFill>
              <a:latin typeface="Calibri"/>
            </a:endParaRPr>
          </a:p>
        </p:txBody>
      </p:sp>
      <p:sp>
        <p:nvSpPr>
          <p:cNvPr id="105" name="PlaceHolder 2"/>
          <p:cNvSpPr>
            <a:spLocks noGrp="1"/>
          </p:cNvSpPr>
          <p:nvPr>
            <p:ph/>
          </p:nvPr>
        </p:nvSpPr>
        <p:spPr>
          <a:xfrm>
            <a:off x="838080" y="1825560"/>
            <a:ext cx="5131080" cy="207504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Calibri"/>
            </a:endParaRPr>
          </a:p>
        </p:txBody>
      </p:sp>
      <p:sp>
        <p:nvSpPr>
          <p:cNvPr id="106" name="PlaceHolder 3"/>
          <p:cNvSpPr>
            <a:spLocks noGrp="1"/>
          </p:cNvSpPr>
          <p:nvPr>
            <p:ph/>
          </p:nvPr>
        </p:nvSpPr>
        <p:spPr>
          <a:xfrm>
            <a:off x="6226200" y="1825560"/>
            <a:ext cx="5131080" cy="207504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Calibri"/>
            </a:endParaRPr>
          </a:p>
        </p:txBody>
      </p:sp>
      <p:sp>
        <p:nvSpPr>
          <p:cNvPr id="107" name="PlaceHolder 4"/>
          <p:cNvSpPr>
            <a:spLocks noGrp="1"/>
          </p:cNvSpPr>
          <p:nvPr>
            <p:ph/>
          </p:nvPr>
        </p:nvSpPr>
        <p:spPr>
          <a:xfrm>
            <a:off x="838080" y="4098240"/>
            <a:ext cx="10515240" cy="207504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Calibri"/>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8B9101A2-DCB0-48C8-A324-4CF1E295FECF}" type="slidenum">
              <a:t>&lt;#&gt;</a:t>
            </a:fld>
          </a:p>
        </p:txBody>
      </p:sp>
      <p:sp>
        <p:nvSpPr>
          <p:cNvPr id="8" name="PlaceHolder 7"/>
          <p:cNvSpPr>
            <a:spLocks noGrp="1"/>
          </p:cNvSpPr>
          <p:nvPr>
            <p:ph type="dt" idx="7"/>
          </p:nvPr>
        </p:nvSpPr>
        <p:spPr/>
        <p:txBody>
          <a:bodyPr/>
          <a:p>
            <a:r>
              <a:rPr lang="es-ES"/>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s-ES" sz="1800" spc="-1" strike="noStrike">
              <a:solidFill>
                <a:srgbClr val="000000"/>
              </a:solidFill>
              <a:latin typeface="Calibri"/>
            </a:endParaRPr>
          </a:p>
        </p:txBody>
      </p:sp>
      <p:sp>
        <p:nvSpPr>
          <p:cNvPr id="109" name="PlaceHolder 2"/>
          <p:cNvSpPr>
            <a:spLocks noGrp="1"/>
          </p:cNvSpPr>
          <p:nvPr>
            <p:ph/>
          </p:nvPr>
        </p:nvSpPr>
        <p:spPr>
          <a:xfrm>
            <a:off x="838080" y="1825560"/>
            <a:ext cx="10515240" cy="207504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Calibri"/>
            </a:endParaRPr>
          </a:p>
        </p:txBody>
      </p:sp>
      <p:sp>
        <p:nvSpPr>
          <p:cNvPr id="110" name="PlaceHolder 3"/>
          <p:cNvSpPr>
            <a:spLocks noGrp="1"/>
          </p:cNvSpPr>
          <p:nvPr>
            <p:ph/>
          </p:nvPr>
        </p:nvSpPr>
        <p:spPr>
          <a:xfrm>
            <a:off x="838080" y="4098240"/>
            <a:ext cx="10515240" cy="207504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Calibri"/>
            </a:endParaRPr>
          </a:p>
        </p:txBody>
      </p:sp>
      <p:sp>
        <p:nvSpPr>
          <p:cNvPr id="5" name="PlaceHolder 4"/>
          <p:cNvSpPr>
            <a:spLocks noGrp="1"/>
          </p:cNvSpPr>
          <p:nvPr>
            <p:ph type="ftr" idx="8"/>
          </p:nvPr>
        </p:nvSpPr>
        <p:spPr/>
        <p:txBody>
          <a:bodyPr/>
          <a:p>
            <a:r>
              <a:t>Footer</a:t>
            </a:r>
          </a:p>
        </p:txBody>
      </p:sp>
      <p:sp>
        <p:nvSpPr>
          <p:cNvPr id="6" name="PlaceHolder 5"/>
          <p:cNvSpPr>
            <a:spLocks noGrp="1"/>
          </p:cNvSpPr>
          <p:nvPr>
            <p:ph type="sldNum" idx="9"/>
          </p:nvPr>
        </p:nvSpPr>
        <p:spPr/>
        <p:txBody>
          <a:bodyPr/>
          <a:p>
            <a:fld id="{F80784BB-20B7-4F36-B27B-C86B8FD2CC8D}" type="slidenum">
              <a:t>&lt;#&gt;</a:t>
            </a:fld>
          </a:p>
        </p:txBody>
      </p:sp>
      <p:sp>
        <p:nvSpPr>
          <p:cNvPr id="7" name="PlaceHolder 6"/>
          <p:cNvSpPr>
            <a:spLocks noGrp="1"/>
          </p:cNvSpPr>
          <p:nvPr>
            <p:ph type="dt" idx="7"/>
          </p:nvPr>
        </p:nvSpPr>
        <p:spPr/>
        <p:txBody>
          <a:bodyPr/>
          <a:p>
            <a:r>
              <a:rPr lang="es-ES"/>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s-ES" sz="1800" spc="-1" strike="noStrike">
              <a:solidFill>
                <a:srgbClr val="000000"/>
              </a:solidFill>
              <a:latin typeface="Calibri"/>
            </a:endParaRPr>
          </a:p>
        </p:txBody>
      </p:sp>
      <p:sp>
        <p:nvSpPr>
          <p:cNvPr id="112" name="PlaceHolder 2"/>
          <p:cNvSpPr>
            <a:spLocks noGrp="1"/>
          </p:cNvSpPr>
          <p:nvPr>
            <p:ph/>
          </p:nvPr>
        </p:nvSpPr>
        <p:spPr>
          <a:xfrm>
            <a:off x="838080" y="1825560"/>
            <a:ext cx="5131080" cy="207504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Calibri"/>
            </a:endParaRPr>
          </a:p>
        </p:txBody>
      </p:sp>
      <p:sp>
        <p:nvSpPr>
          <p:cNvPr id="113" name="PlaceHolder 3"/>
          <p:cNvSpPr>
            <a:spLocks noGrp="1"/>
          </p:cNvSpPr>
          <p:nvPr>
            <p:ph/>
          </p:nvPr>
        </p:nvSpPr>
        <p:spPr>
          <a:xfrm>
            <a:off x="6226200" y="1825560"/>
            <a:ext cx="5131080" cy="207504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Calibri"/>
            </a:endParaRPr>
          </a:p>
        </p:txBody>
      </p:sp>
      <p:sp>
        <p:nvSpPr>
          <p:cNvPr id="114" name="PlaceHolder 4"/>
          <p:cNvSpPr>
            <a:spLocks noGrp="1"/>
          </p:cNvSpPr>
          <p:nvPr>
            <p:ph/>
          </p:nvPr>
        </p:nvSpPr>
        <p:spPr>
          <a:xfrm>
            <a:off x="838080" y="4098240"/>
            <a:ext cx="5131080" cy="207504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Calibri"/>
            </a:endParaRPr>
          </a:p>
        </p:txBody>
      </p:sp>
      <p:sp>
        <p:nvSpPr>
          <p:cNvPr id="115" name="PlaceHolder 5"/>
          <p:cNvSpPr>
            <a:spLocks noGrp="1"/>
          </p:cNvSpPr>
          <p:nvPr>
            <p:ph/>
          </p:nvPr>
        </p:nvSpPr>
        <p:spPr>
          <a:xfrm>
            <a:off x="6226200" y="4098240"/>
            <a:ext cx="5131080" cy="207504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Calibri"/>
            </a:endParaRPr>
          </a:p>
        </p:txBody>
      </p:sp>
      <p:sp>
        <p:nvSpPr>
          <p:cNvPr id="7" name="PlaceHolder 6"/>
          <p:cNvSpPr>
            <a:spLocks noGrp="1"/>
          </p:cNvSpPr>
          <p:nvPr>
            <p:ph type="ftr" idx="8"/>
          </p:nvPr>
        </p:nvSpPr>
        <p:spPr/>
        <p:txBody>
          <a:bodyPr/>
          <a:p>
            <a:r>
              <a:t>Footer</a:t>
            </a:r>
          </a:p>
        </p:txBody>
      </p:sp>
      <p:sp>
        <p:nvSpPr>
          <p:cNvPr id="8" name="PlaceHolder 7"/>
          <p:cNvSpPr>
            <a:spLocks noGrp="1"/>
          </p:cNvSpPr>
          <p:nvPr>
            <p:ph type="sldNum" idx="9"/>
          </p:nvPr>
        </p:nvSpPr>
        <p:spPr/>
        <p:txBody>
          <a:bodyPr/>
          <a:p>
            <a:fld id="{0FF5F865-B6EA-44B1-8933-94F1DE6B1810}" type="slidenum">
              <a:t>&lt;#&gt;</a:t>
            </a:fld>
          </a:p>
        </p:txBody>
      </p:sp>
      <p:sp>
        <p:nvSpPr>
          <p:cNvPr id="9" name="PlaceHolder 8"/>
          <p:cNvSpPr>
            <a:spLocks noGrp="1"/>
          </p:cNvSpPr>
          <p:nvPr>
            <p:ph type="dt" idx="7"/>
          </p:nvPr>
        </p:nvSpPr>
        <p:spPr/>
        <p:txBody>
          <a:bodyPr/>
          <a:p>
            <a:r>
              <a:rPr lang="es-ES"/>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s-ES" sz="1800" spc="-1" strike="noStrike">
              <a:solidFill>
                <a:srgbClr val="000000"/>
              </a:solidFill>
              <a:latin typeface="Calibri"/>
            </a:endParaRPr>
          </a:p>
        </p:txBody>
      </p:sp>
      <p:sp>
        <p:nvSpPr>
          <p:cNvPr id="117" name="PlaceHolder 2"/>
          <p:cNvSpPr>
            <a:spLocks noGrp="1"/>
          </p:cNvSpPr>
          <p:nvPr>
            <p:ph/>
          </p:nvPr>
        </p:nvSpPr>
        <p:spPr>
          <a:xfrm>
            <a:off x="838080" y="1825560"/>
            <a:ext cx="3385800" cy="207504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Calibri"/>
            </a:endParaRPr>
          </a:p>
        </p:txBody>
      </p:sp>
      <p:sp>
        <p:nvSpPr>
          <p:cNvPr id="118" name="PlaceHolder 3"/>
          <p:cNvSpPr>
            <a:spLocks noGrp="1"/>
          </p:cNvSpPr>
          <p:nvPr>
            <p:ph/>
          </p:nvPr>
        </p:nvSpPr>
        <p:spPr>
          <a:xfrm>
            <a:off x="4393440" y="1825560"/>
            <a:ext cx="3385800" cy="207504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Calibri"/>
            </a:endParaRPr>
          </a:p>
        </p:txBody>
      </p:sp>
      <p:sp>
        <p:nvSpPr>
          <p:cNvPr id="119" name="PlaceHolder 4"/>
          <p:cNvSpPr>
            <a:spLocks noGrp="1"/>
          </p:cNvSpPr>
          <p:nvPr>
            <p:ph/>
          </p:nvPr>
        </p:nvSpPr>
        <p:spPr>
          <a:xfrm>
            <a:off x="7949160" y="1825560"/>
            <a:ext cx="3385800" cy="207504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Calibri"/>
            </a:endParaRPr>
          </a:p>
        </p:txBody>
      </p:sp>
      <p:sp>
        <p:nvSpPr>
          <p:cNvPr id="120" name="PlaceHolder 5"/>
          <p:cNvSpPr>
            <a:spLocks noGrp="1"/>
          </p:cNvSpPr>
          <p:nvPr>
            <p:ph/>
          </p:nvPr>
        </p:nvSpPr>
        <p:spPr>
          <a:xfrm>
            <a:off x="838080" y="4098240"/>
            <a:ext cx="3385800" cy="207504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Calibri"/>
            </a:endParaRPr>
          </a:p>
        </p:txBody>
      </p:sp>
      <p:sp>
        <p:nvSpPr>
          <p:cNvPr id="121" name="PlaceHolder 6"/>
          <p:cNvSpPr>
            <a:spLocks noGrp="1"/>
          </p:cNvSpPr>
          <p:nvPr>
            <p:ph/>
          </p:nvPr>
        </p:nvSpPr>
        <p:spPr>
          <a:xfrm>
            <a:off x="4393440" y="4098240"/>
            <a:ext cx="3385800" cy="207504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Calibri"/>
            </a:endParaRPr>
          </a:p>
        </p:txBody>
      </p:sp>
      <p:sp>
        <p:nvSpPr>
          <p:cNvPr id="122" name="PlaceHolder 7"/>
          <p:cNvSpPr>
            <a:spLocks noGrp="1"/>
          </p:cNvSpPr>
          <p:nvPr>
            <p:ph/>
          </p:nvPr>
        </p:nvSpPr>
        <p:spPr>
          <a:xfrm>
            <a:off x="7949160" y="4098240"/>
            <a:ext cx="3385800" cy="207504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Calibri"/>
            </a:endParaRPr>
          </a:p>
        </p:txBody>
      </p:sp>
      <p:sp>
        <p:nvSpPr>
          <p:cNvPr id="9" name="PlaceHolder 8"/>
          <p:cNvSpPr>
            <a:spLocks noGrp="1"/>
          </p:cNvSpPr>
          <p:nvPr>
            <p:ph type="ftr" idx="8"/>
          </p:nvPr>
        </p:nvSpPr>
        <p:spPr/>
        <p:txBody>
          <a:bodyPr/>
          <a:p>
            <a:r>
              <a:t>Footer</a:t>
            </a:r>
          </a:p>
        </p:txBody>
      </p:sp>
      <p:sp>
        <p:nvSpPr>
          <p:cNvPr id="10" name="PlaceHolder 9"/>
          <p:cNvSpPr>
            <a:spLocks noGrp="1"/>
          </p:cNvSpPr>
          <p:nvPr>
            <p:ph type="sldNum" idx="9"/>
          </p:nvPr>
        </p:nvSpPr>
        <p:spPr/>
        <p:txBody>
          <a:bodyPr/>
          <a:p>
            <a:fld id="{FF7B0DD5-3967-4E46-B80C-ABC6A7D9BD48}" type="slidenum">
              <a:t>&lt;#&gt;</a:t>
            </a:fld>
          </a:p>
        </p:txBody>
      </p:sp>
      <p:sp>
        <p:nvSpPr>
          <p:cNvPr id="11" name="PlaceHolder 10"/>
          <p:cNvSpPr>
            <a:spLocks noGrp="1"/>
          </p:cNvSpPr>
          <p:nvPr>
            <p:ph type="dt" idx="7"/>
          </p:nvPr>
        </p:nvSpPr>
        <p:spPr/>
        <p:txBody>
          <a:bodyPr/>
          <a:p>
            <a:r>
              <a:rPr lang="es-ES"/>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s-ES" sz="1800" spc="-1" strike="noStrike">
              <a:solidFill>
                <a:srgbClr val="000000"/>
              </a:solidFill>
              <a:latin typeface="Calibri"/>
            </a:endParaRPr>
          </a:p>
        </p:txBody>
      </p:sp>
      <p:sp>
        <p:nvSpPr>
          <p:cNvPr id="10" name="PlaceHolder 2"/>
          <p:cNvSpPr>
            <a:spLocks noGrp="1"/>
          </p:cNvSpPr>
          <p:nvPr>
            <p:ph/>
          </p:nvPr>
        </p:nvSpPr>
        <p:spPr>
          <a:xfrm>
            <a:off x="838080" y="1825560"/>
            <a:ext cx="5131080" cy="435096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Calibri"/>
            </a:endParaRPr>
          </a:p>
        </p:txBody>
      </p:sp>
      <p:sp>
        <p:nvSpPr>
          <p:cNvPr id="11" name="PlaceHolder 3"/>
          <p:cNvSpPr>
            <a:spLocks noGrp="1"/>
          </p:cNvSpPr>
          <p:nvPr>
            <p:ph/>
          </p:nvPr>
        </p:nvSpPr>
        <p:spPr>
          <a:xfrm>
            <a:off x="6226200" y="1825560"/>
            <a:ext cx="5131080" cy="435096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Calibri"/>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819302F5-A9DB-47D1-8257-B0780372AE2E}" type="slidenum">
              <a:t>&lt;#&gt;</a:t>
            </a:fld>
          </a:p>
        </p:txBody>
      </p:sp>
      <p:sp>
        <p:nvSpPr>
          <p:cNvPr id="7" name="PlaceHolder 6"/>
          <p:cNvSpPr>
            <a:spLocks noGrp="1"/>
          </p:cNvSpPr>
          <p:nvPr>
            <p:ph type="dt" idx="1"/>
          </p:nvPr>
        </p:nvSpPr>
        <p:spPr/>
        <p:txBody>
          <a:bodyPr/>
          <a:p>
            <a:r>
              <a:rPr lang="es-ES"/>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s-ES" sz="1800" spc="-1" strike="noStrike">
              <a:solidFill>
                <a:srgbClr val="000000"/>
              </a:solidFill>
              <a:latin typeface="Calibri"/>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2DBD4634-0A95-4ECB-B2F4-26B81806C51A}" type="slidenum">
              <a:t>&lt;#&gt;</a:t>
            </a:fld>
          </a:p>
        </p:txBody>
      </p:sp>
      <p:sp>
        <p:nvSpPr>
          <p:cNvPr id="5" name="PlaceHolder 4"/>
          <p:cNvSpPr>
            <a:spLocks noGrp="1"/>
          </p:cNvSpPr>
          <p:nvPr>
            <p:ph type="dt" idx="1"/>
          </p:nvPr>
        </p:nvSpPr>
        <p:spPr/>
        <p:txBody>
          <a:bodyPr/>
          <a:p>
            <a:r>
              <a:rPr lang="es-ES"/>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38080" y="365040"/>
            <a:ext cx="10515240" cy="6144120"/>
          </a:xfrm>
          <a:prstGeom prst="rect">
            <a:avLst/>
          </a:prstGeom>
          <a:noFill/>
          <a:ln w="0">
            <a:noFill/>
          </a:ln>
        </p:spPr>
        <p:txBody>
          <a:bodyPr lIns="0" rIns="0" tIns="0" bIns="0" anchor="ctr">
            <a:noAutofit/>
          </a:bodyPr>
          <a:p>
            <a:pPr algn="ctr">
              <a:buNone/>
            </a:pPr>
            <a:endParaRPr b="0" lang="es-ES" sz="3200" spc="-1" strike="noStrike">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DF09619A-3C4D-4957-94D1-714D4B473C8E}" type="slidenum">
              <a:t>&lt;#&gt;</a:t>
            </a:fld>
          </a:p>
        </p:txBody>
      </p:sp>
      <p:sp>
        <p:nvSpPr>
          <p:cNvPr id="5" name="PlaceHolder 4"/>
          <p:cNvSpPr>
            <a:spLocks noGrp="1"/>
          </p:cNvSpPr>
          <p:nvPr>
            <p:ph type="dt" idx="1"/>
          </p:nvPr>
        </p:nvSpPr>
        <p:spPr/>
        <p:txBody>
          <a:bodyPr/>
          <a:p>
            <a:r>
              <a:rPr lang="es-ES"/>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s-ES" sz="1800" spc="-1" strike="noStrike">
              <a:solidFill>
                <a:srgbClr val="000000"/>
              </a:solidFill>
              <a:latin typeface="Calibri"/>
            </a:endParaRPr>
          </a:p>
        </p:txBody>
      </p:sp>
      <p:sp>
        <p:nvSpPr>
          <p:cNvPr id="15" name="PlaceHolder 2"/>
          <p:cNvSpPr>
            <a:spLocks noGrp="1"/>
          </p:cNvSpPr>
          <p:nvPr>
            <p:ph/>
          </p:nvPr>
        </p:nvSpPr>
        <p:spPr>
          <a:xfrm>
            <a:off x="838080" y="1825560"/>
            <a:ext cx="5131080" cy="207504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Calibri"/>
            </a:endParaRPr>
          </a:p>
        </p:txBody>
      </p:sp>
      <p:sp>
        <p:nvSpPr>
          <p:cNvPr id="16" name="PlaceHolder 3"/>
          <p:cNvSpPr>
            <a:spLocks noGrp="1"/>
          </p:cNvSpPr>
          <p:nvPr>
            <p:ph/>
          </p:nvPr>
        </p:nvSpPr>
        <p:spPr>
          <a:xfrm>
            <a:off x="6226200" y="1825560"/>
            <a:ext cx="5131080" cy="435096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Calibri"/>
            </a:endParaRPr>
          </a:p>
        </p:txBody>
      </p:sp>
      <p:sp>
        <p:nvSpPr>
          <p:cNvPr id="17" name="PlaceHolder 4"/>
          <p:cNvSpPr>
            <a:spLocks noGrp="1"/>
          </p:cNvSpPr>
          <p:nvPr>
            <p:ph/>
          </p:nvPr>
        </p:nvSpPr>
        <p:spPr>
          <a:xfrm>
            <a:off x="838080" y="4098240"/>
            <a:ext cx="5131080" cy="207504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1489F1D2-4FC3-4309-9FAA-8340DB896BAB}" type="slidenum">
              <a:t>&lt;#&gt;</a:t>
            </a:fld>
          </a:p>
        </p:txBody>
      </p:sp>
      <p:sp>
        <p:nvSpPr>
          <p:cNvPr id="8" name="PlaceHolder 7"/>
          <p:cNvSpPr>
            <a:spLocks noGrp="1"/>
          </p:cNvSpPr>
          <p:nvPr>
            <p:ph type="dt" idx="1"/>
          </p:nvPr>
        </p:nvSpPr>
        <p:spPr/>
        <p:txBody>
          <a:bodyPr/>
          <a:p>
            <a:r>
              <a:rPr lang="es-ES"/>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s-ES" sz="1800" spc="-1" strike="noStrike">
              <a:solidFill>
                <a:srgbClr val="000000"/>
              </a:solidFill>
              <a:latin typeface="Calibri"/>
            </a:endParaRPr>
          </a:p>
        </p:txBody>
      </p:sp>
      <p:sp>
        <p:nvSpPr>
          <p:cNvPr id="19" name="PlaceHolder 2"/>
          <p:cNvSpPr>
            <a:spLocks noGrp="1"/>
          </p:cNvSpPr>
          <p:nvPr>
            <p:ph/>
          </p:nvPr>
        </p:nvSpPr>
        <p:spPr>
          <a:xfrm>
            <a:off x="838080" y="1825560"/>
            <a:ext cx="5131080" cy="435096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Calibri"/>
            </a:endParaRPr>
          </a:p>
        </p:txBody>
      </p:sp>
      <p:sp>
        <p:nvSpPr>
          <p:cNvPr id="20" name="PlaceHolder 3"/>
          <p:cNvSpPr>
            <a:spLocks noGrp="1"/>
          </p:cNvSpPr>
          <p:nvPr>
            <p:ph/>
          </p:nvPr>
        </p:nvSpPr>
        <p:spPr>
          <a:xfrm>
            <a:off x="6226200" y="1825560"/>
            <a:ext cx="5131080" cy="207504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Calibri"/>
            </a:endParaRPr>
          </a:p>
        </p:txBody>
      </p:sp>
      <p:sp>
        <p:nvSpPr>
          <p:cNvPr id="21" name="PlaceHolder 4"/>
          <p:cNvSpPr>
            <a:spLocks noGrp="1"/>
          </p:cNvSpPr>
          <p:nvPr>
            <p:ph/>
          </p:nvPr>
        </p:nvSpPr>
        <p:spPr>
          <a:xfrm>
            <a:off x="6226200" y="4098240"/>
            <a:ext cx="5131080" cy="207504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48E5C843-9F9C-4E0F-9457-FFB368F22FE1}" type="slidenum">
              <a:t>&lt;#&gt;</a:t>
            </a:fld>
          </a:p>
        </p:txBody>
      </p:sp>
      <p:sp>
        <p:nvSpPr>
          <p:cNvPr id="8" name="PlaceHolder 7"/>
          <p:cNvSpPr>
            <a:spLocks noGrp="1"/>
          </p:cNvSpPr>
          <p:nvPr>
            <p:ph type="dt" idx="1"/>
          </p:nvPr>
        </p:nvSpPr>
        <p:spPr/>
        <p:txBody>
          <a:bodyPr/>
          <a:p>
            <a:r>
              <a:rPr lang="es-ES"/>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s-ES" sz="1800" spc="-1" strike="noStrike">
              <a:solidFill>
                <a:srgbClr val="000000"/>
              </a:solidFill>
              <a:latin typeface="Calibri"/>
            </a:endParaRPr>
          </a:p>
        </p:txBody>
      </p:sp>
      <p:sp>
        <p:nvSpPr>
          <p:cNvPr id="23" name="PlaceHolder 2"/>
          <p:cNvSpPr>
            <a:spLocks noGrp="1"/>
          </p:cNvSpPr>
          <p:nvPr>
            <p:ph/>
          </p:nvPr>
        </p:nvSpPr>
        <p:spPr>
          <a:xfrm>
            <a:off x="838080" y="1825560"/>
            <a:ext cx="5131080" cy="207504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Calibri"/>
            </a:endParaRPr>
          </a:p>
        </p:txBody>
      </p:sp>
      <p:sp>
        <p:nvSpPr>
          <p:cNvPr id="24" name="PlaceHolder 3"/>
          <p:cNvSpPr>
            <a:spLocks noGrp="1"/>
          </p:cNvSpPr>
          <p:nvPr>
            <p:ph/>
          </p:nvPr>
        </p:nvSpPr>
        <p:spPr>
          <a:xfrm>
            <a:off x="6226200" y="1825560"/>
            <a:ext cx="5131080" cy="207504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Calibri"/>
            </a:endParaRPr>
          </a:p>
        </p:txBody>
      </p:sp>
      <p:sp>
        <p:nvSpPr>
          <p:cNvPr id="25" name="PlaceHolder 4"/>
          <p:cNvSpPr>
            <a:spLocks noGrp="1"/>
          </p:cNvSpPr>
          <p:nvPr>
            <p:ph/>
          </p:nvPr>
        </p:nvSpPr>
        <p:spPr>
          <a:xfrm>
            <a:off x="838080" y="4098240"/>
            <a:ext cx="10515240" cy="207504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C215566F-3ADF-4905-B399-B65ACCEB866F}" type="slidenum">
              <a:t>&lt;#&gt;</a:t>
            </a:fld>
          </a:p>
        </p:txBody>
      </p:sp>
      <p:sp>
        <p:nvSpPr>
          <p:cNvPr id="8" name="PlaceHolder 7"/>
          <p:cNvSpPr>
            <a:spLocks noGrp="1"/>
          </p:cNvSpPr>
          <p:nvPr>
            <p:ph type="dt" idx="1"/>
          </p:nvPr>
        </p:nvSpPr>
        <p:spPr/>
        <p:txBody>
          <a:bodyPr/>
          <a:p>
            <a:r>
              <a:rPr lang="es-E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838080" y="365040"/>
            <a:ext cx="10515240" cy="1325160"/>
          </a:xfrm>
          <a:prstGeom prst="rect">
            <a:avLst/>
          </a:prstGeom>
          <a:noFill/>
          <a:ln w="0">
            <a:noFill/>
          </a:ln>
        </p:spPr>
        <p:txBody>
          <a:bodyPr anchor="ctr">
            <a:noAutofit/>
          </a:bodyPr>
          <a:p>
            <a:pPr>
              <a:lnSpc>
                <a:spcPct val="90000"/>
              </a:lnSpc>
              <a:buNone/>
            </a:pPr>
            <a:r>
              <a:rPr b="0" lang="es-ES" sz="4400" spc="-1" strike="noStrike">
                <a:solidFill>
                  <a:srgbClr val="000000"/>
                </a:solidFill>
                <a:latin typeface="Calibri Light"/>
              </a:rPr>
              <a:t>Haga clic para modificar el estilo de título del patrón</a:t>
            </a:r>
            <a:endParaRPr b="0" lang="es-ES" sz="4400" spc="-1" strike="noStrike">
              <a:solidFill>
                <a:srgbClr val="000000"/>
              </a:solidFill>
              <a:latin typeface="Calibri"/>
            </a:endParaRPr>
          </a:p>
        </p:txBody>
      </p:sp>
      <p:sp>
        <p:nvSpPr>
          <p:cNvPr id="1" name="PlaceHolder 2"/>
          <p:cNvSpPr>
            <a:spLocks noGrp="1"/>
          </p:cNvSpPr>
          <p:nvPr>
            <p:ph type="body"/>
          </p:nvPr>
        </p:nvSpPr>
        <p:spPr>
          <a:xfrm>
            <a:off x="838080" y="1825560"/>
            <a:ext cx="10515240" cy="4350960"/>
          </a:xfrm>
          <a:prstGeom prst="rect">
            <a:avLst/>
          </a:prstGeom>
          <a:noFill/>
          <a:ln w="0">
            <a:noFill/>
          </a:ln>
        </p:spPr>
        <p:txBody>
          <a:bodyPr anchor="t">
            <a:noAutofit/>
          </a:bodyPr>
          <a:p>
            <a:pPr marL="228600" indent="-228600">
              <a:lnSpc>
                <a:spcPct val="90000"/>
              </a:lnSpc>
              <a:spcBef>
                <a:spcPts val="1001"/>
              </a:spcBef>
              <a:buClr>
                <a:srgbClr val="000000"/>
              </a:buClr>
              <a:buFont typeface="Arial"/>
              <a:buChar char="•"/>
            </a:pPr>
            <a:r>
              <a:rPr b="0" lang="es-ES" sz="2800" spc="-1" strike="noStrike">
                <a:solidFill>
                  <a:srgbClr val="000000"/>
                </a:solidFill>
                <a:latin typeface="Calibri"/>
              </a:rPr>
              <a:t>Editar el estilo de texto del patrón</a:t>
            </a:r>
            <a:endParaRPr b="0" lang="es-ES" sz="2800" spc="-1" strike="noStrike">
              <a:solidFill>
                <a:srgbClr val="000000"/>
              </a:solidFill>
              <a:latin typeface="Calibri"/>
            </a:endParaRPr>
          </a:p>
          <a:p>
            <a:pPr lvl="1" marL="685800" indent="-228600">
              <a:lnSpc>
                <a:spcPct val="90000"/>
              </a:lnSpc>
              <a:spcBef>
                <a:spcPts val="499"/>
              </a:spcBef>
              <a:buClr>
                <a:srgbClr val="000000"/>
              </a:buClr>
              <a:buFont typeface="Arial"/>
              <a:buChar char="•"/>
            </a:pPr>
            <a:r>
              <a:rPr b="0" lang="es-ES" sz="2400" spc="-1" strike="noStrike">
                <a:solidFill>
                  <a:srgbClr val="000000"/>
                </a:solidFill>
                <a:latin typeface="Calibri"/>
              </a:rPr>
              <a:t>Segundo nivel</a:t>
            </a:r>
            <a:endParaRPr b="0" lang="es-ES" sz="2400" spc="-1" strike="noStrike">
              <a:solidFill>
                <a:srgbClr val="000000"/>
              </a:solidFill>
              <a:latin typeface="Calibri"/>
            </a:endParaRPr>
          </a:p>
          <a:p>
            <a:pPr lvl="2" marL="1143000" indent="-228600">
              <a:lnSpc>
                <a:spcPct val="90000"/>
              </a:lnSpc>
              <a:spcBef>
                <a:spcPts val="499"/>
              </a:spcBef>
              <a:buClr>
                <a:srgbClr val="000000"/>
              </a:buClr>
              <a:buFont typeface="Arial"/>
              <a:buChar char="•"/>
            </a:pPr>
            <a:r>
              <a:rPr b="0" lang="es-ES" sz="2000" spc="-1" strike="noStrike">
                <a:solidFill>
                  <a:srgbClr val="000000"/>
                </a:solidFill>
                <a:latin typeface="Calibri"/>
              </a:rPr>
              <a:t>Tercer nivel</a:t>
            </a:r>
            <a:endParaRPr b="0" lang="es-ES" sz="2000" spc="-1" strike="noStrike">
              <a:solidFill>
                <a:srgbClr val="000000"/>
              </a:solidFill>
              <a:latin typeface="Calibri"/>
            </a:endParaRPr>
          </a:p>
          <a:p>
            <a:pPr lvl="3" marL="1600200" indent="-228600">
              <a:lnSpc>
                <a:spcPct val="90000"/>
              </a:lnSpc>
              <a:spcBef>
                <a:spcPts val="499"/>
              </a:spcBef>
              <a:buClr>
                <a:srgbClr val="000000"/>
              </a:buClr>
              <a:buFont typeface="Arial"/>
              <a:buChar char="•"/>
            </a:pPr>
            <a:r>
              <a:rPr b="0" lang="es-ES" sz="1800" spc="-1" strike="noStrike">
                <a:solidFill>
                  <a:srgbClr val="000000"/>
                </a:solidFill>
                <a:latin typeface="Calibri"/>
              </a:rPr>
              <a:t>Cuarto nivel</a:t>
            </a:r>
            <a:endParaRPr b="0" lang="es-ES" sz="1800" spc="-1" strike="noStrike">
              <a:solidFill>
                <a:srgbClr val="000000"/>
              </a:solidFill>
              <a:latin typeface="Calibri"/>
            </a:endParaRPr>
          </a:p>
          <a:p>
            <a:pPr lvl="4" marL="2057400" indent="-228600">
              <a:lnSpc>
                <a:spcPct val="90000"/>
              </a:lnSpc>
              <a:spcBef>
                <a:spcPts val="499"/>
              </a:spcBef>
              <a:buClr>
                <a:srgbClr val="000000"/>
              </a:buClr>
              <a:buFont typeface="Arial"/>
              <a:buChar char="•"/>
            </a:pPr>
            <a:r>
              <a:rPr b="0" lang="es-ES" sz="1800" spc="-1" strike="noStrike">
                <a:solidFill>
                  <a:srgbClr val="000000"/>
                </a:solidFill>
                <a:latin typeface="Calibri"/>
              </a:rPr>
              <a:t>Quinto nivel</a:t>
            </a:r>
            <a:endParaRPr b="0" lang="es-ES" sz="1800" spc="-1" strike="noStrike">
              <a:solidFill>
                <a:srgbClr val="000000"/>
              </a:solidFill>
              <a:latin typeface="Calibri"/>
            </a:endParaRPr>
          </a:p>
        </p:txBody>
      </p:sp>
      <p:sp>
        <p:nvSpPr>
          <p:cNvPr id="2" name="PlaceHolder 3"/>
          <p:cNvSpPr>
            <a:spLocks noGrp="1"/>
          </p:cNvSpPr>
          <p:nvPr>
            <p:ph type="dt" idx="1"/>
          </p:nvPr>
        </p:nvSpPr>
        <p:spPr>
          <a:xfrm>
            <a:off x="838080" y="6356520"/>
            <a:ext cx="2742840" cy="364680"/>
          </a:xfrm>
          <a:prstGeom prst="rect">
            <a:avLst/>
          </a:prstGeom>
          <a:noFill/>
          <a:ln w="0">
            <a:noFill/>
          </a:ln>
        </p:spPr>
        <p:txBody>
          <a:bodyPr anchor="ctr">
            <a:noAutofit/>
          </a:bodyPr>
          <a:lstStyle>
            <a:lvl1pPr>
              <a:lnSpc>
                <a:spcPct val="100000"/>
              </a:lnSpc>
              <a:buNone/>
              <a:defRPr b="0" lang="es-ES" sz="1200" spc="-1" strike="noStrike">
                <a:solidFill>
                  <a:srgbClr val="8b8b8b"/>
                </a:solidFill>
                <a:latin typeface="Calibri"/>
              </a:defRPr>
            </a:lvl1pPr>
          </a:lstStyle>
          <a:p>
            <a:pPr>
              <a:lnSpc>
                <a:spcPct val="100000"/>
              </a:lnSpc>
              <a:buNone/>
            </a:pPr>
            <a:r>
              <a:rPr b="0" lang="es-ES" sz="1200" spc="-1" strike="noStrike">
                <a:solidFill>
                  <a:srgbClr val="8b8b8b"/>
                </a:solidFill>
                <a:latin typeface="Calibri"/>
              </a:rPr>
              <a:t>&lt;fecha/hora&gt;</a:t>
            </a:r>
            <a:endParaRPr b="0" lang="es-ES" sz="1200" spc="-1" strike="noStrike">
              <a:latin typeface="Times New Roman"/>
            </a:endParaRPr>
          </a:p>
        </p:txBody>
      </p:sp>
      <p:sp>
        <p:nvSpPr>
          <p:cNvPr id="3" name="PlaceHolder 4"/>
          <p:cNvSpPr>
            <a:spLocks noGrp="1"/>
          </p:cNvSpPr>
          <p:nvPr>
            <p:ph type="ftr" idx="2"/>
          </p:nvPr>
        </p:nvSpPr>
        <p:spPr>
          <a:xfrm>
            <a:off x="4038480" y="6356520"/>
            <a:ext cx="4114440" cy="364680"/>
          </a:xfrm>
          <a:prstGeom prst="rect">
            <a:avLst/>
          </a:prstGeom>
          <a:noFill/>
          <a:ln w="0">
            <a:noFill/>
          </a:ln>
        </p:spPr>
        <p:txBody>
          <a:bodyPr anchor="ctr">
            <a:noAutofit/>
          </a:bodyPr>
          <a:lstStyle>
            <a:lvl1pPr algn="ctr">
              <a:buNone/>
              <a:defRPr b="0" lang="es-ES" sz="1400" spc="-1" strike="noStrike">
                <a:latin typeface="Times New Roman"/>
              </a:defRPr>
            </a:lvl1pPr>
          </a:lstStyle>
          <a:p>
            <a:pPr algn="ctr">
              <a:buNone/>
            </a:pPr>
            <a:r>
              <a:rPr b="0" lang="es-ES" sz="1400" spc="-1" strike="noStrike">
                <a:latin typeface="Times New Roman"/>
              </a:rPr>
              <a:t>&lt;pie de página&gt;</a:t>
            </a:r>
            <a:endParaRPr b="0" lang="es-ES" sz="1400" spc="-1" strike="noStrike">
              <a:latin typeface="Times New Roman"/>
            </a:endParaRPr>
          </a:p>
        </p:txBody>
      </p:sp>
      <p:sp>
        <p:nvSpPr>
          <p:cNvPr id="4" name="PlaceHolder 5"/>
          <p:cNvSpPr>
            <a:spLocks noGrp="1"/>
          </p:cNvSpPr>
          <p:nvPr>
            <p:ph type="sldNum" idx="3"/>
          </p:nvPr>
        </p:nvSpPr>
        <p:spPr>
          <a:xfrm>
            <a:off x="8610480" y="6356520"/>
            <a:ext cx="2742840" cy="364680"/>
          </a:xfrm>
          <a:prstGeom prst="rect">
            <a:avLst/>
          </a:prstGeom>
          <a:noFill/>
          <a:ln w="0">
            <a:noFill/>
          </a:ln>
        </p:spPr>
        <p:txBody>
          <a:bodyPr anchor="ctr">
            <a:noAutofit/>
          </a:bodyPr>
          <a:lstStyle>
            <a:lvl1pPr algn="r">
              <a:lnSpc>
                <a:spcPct val="100000"/>
              </a:lnSpc>
              <a:buNone/>
              <a:defRPr b="0" lang="es-ES" sz="1200" spc="-1" strike="noStrike">
                <a:solidFill>
                  <a:srgbClr val="8b8b8b"/>
                </a:solidFill>
                <a:latin typeface="Calibri"/>
              </a:defRPr>
            </a:lvl1pPr>
          </a:lstStyle>
          <a:p>
            <a:pPr algn="r">
              <a:lnSpc>
                <a:spcPct val="100000"/>
              </a:lnSpc>
              <a:buNone/>
            </a:pPr>
            <a:fld id="{B0510C16-C817-4E60-A5DD-02E48FA5C16B}" type="slidenum">
              <a:rPr b="0" lang="es-ES" sz="1200" spc="-1" strike="noStrike">
                <a:solidFill>
                  <a:srgbClr val="8b8b8b"/>
                </a:solidFill>
                <a:latin typeface="Calibri"/>
              </a:rPr>
              <a:t>&lt;número&gt;</a:t>
            </a:fld>
            <a:endParaRPr b="0" lang="es-ES"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PlaceHolder 1"/>
          <p:cNvSpPr>
            <a:spLocks noGrp="1"/>
          </p:cNvSpPr>
          <p:nvPr>
            <p:ph type="dt" idx="4"/>
          </p:nvPr>
        </p:nvSpPr>
        <p:spPr>
          <a:xfrm>
            <a:off x="838080" y="6356520"/>
            <a:ext cx="2742840" cy="364680"/>
          </a:xfrm>
          <a:prstGeom prst="rect">
            <a:avLst/>
          </a:prstGeom>
          <a:noFill/>
          <a:ln w="0">
            <a:noFill/>
          </a:ln>
        </p:spPr>
        <p:txBody>
          <a:bodyPr anchor="ctr">
            <a:noAutofit/>
          </a:bodyPr>
          <a:lstStyle>
            <a:lvl1pPr>
              <a:lnSpc>
                <a:spcPct val="100000"/>
              </a:lnSpc>
              <a:buNone/>
              <a:defRPr b="0" lang="es-ES" sz="1200" spc="-1" strike="noStrike">
                <a:solidFill>
                  <a:srgbClr val="8b8b8b"/>
                </a:solidFill>
                <a:latin typeface="Calibri"/>
              </a:defRPr>
            </a:lvl1pPr>
          </a:lstStyle>
          <a:p>
            <a:pPr>
              <a:lnSpc>
                <a:spcPct val="100000"/>
              </a:lnSpc>
              <a:buNone/>
            </a:pPr>
            <a:r>
              <a:rPr b="0" lang="es-ES" sz="1200" spc="-1" strike="noStrike">
                <a:solidFill>
                  <a:srgbClr val="8b8b8b"/>
                </a:solidFill>
                <a:latin typeface="Calibri"/>
              </a:rPr>
              <a:t>&lt;fecha/hora&gt;</a:t>
            </a:r>
            <a:endParaRPr b="0" lang="es-ES" sz="1200" spc="-1" strike="noStrike">
              <a:latin typeface="Times New Roman"/>
            </a:endParaRPr>
          </a:p>
        </p:txBody>
      </p:sp>
      <p:sp>
        <p:nvSpPr>
          <p:cNvPr id="42" name="PlaceHolder 2"/>
          <p:cNvSpPr>
            <a:spLocks noGrp="1"/>
          </p:cNvSpPr>
          <p:nvPr>
            <p:ph type="ftr" idx="5"/>
          </p:nvPr>
        </p:nvSpPr>
        <p:spPr>
          <a:xfrm>
            <a:off x="4038480" y="6356520"/>
            <a:ext cx="4114440" cy="364680"/>
          </a:xfrm>
          <a:prstGeom prst="rect">
            <a:avLst/>
          </a:prstGeom>
          <a:noFill/>
          <a:ln w="0">
            <a:noFill/>
          </a:ln>
        </p:spPr>
        <p:txBody>
          <a:bodyPr anchor="ctr">
            <a:noAutofit/>
          </a:bodyPr>
          <a:lstStyle>
            <a:lvl1pPr algn="ctr">
              <a:buNone/>
              <a:defRPr b="0" lang="es-ES" sz="1400" spc="-1" strike="noStrike">
                <a:latin typeface="Times New Roman"/>
              </a:defRPr>
            </a:lvl1pPr>
          </a:lstStyle>
          <a:p>
            <a:pPr algn="ctr">
              <a:buNone/>
            </a:pPr>
            <a:r>
              <a:rPr b="0" lang="es-ES" sz="1400" spc="-1" strike="noStrike">
                <a:latin typeface="Times New Roman"/>
              </a:rPr>
              <a:t>&lt;pie de página&gt;</a:t>
            </a:r>
            <a:endParaRPr b="0" lang="es-ES" sz="1400" spc="-1" strike="noStrike">
              <a:latin typeface="Times New Roman"/>
            </a:endParaRPr>
          </a:p>
        </p:txBody>
      </p:sp>
      <p:sp>
        <p:nvSpPr>
          <p:cNvPr id="43" name="PlaceHolder 3"/>
          <p:cNvSpPr>
            <a:spLocks noGrp="1"/>
          </p:cNvSpPr>
          <p:nvPr>
            <p:ph type="sldNum" idx="6"/>
          </p:nvPr>
        </p:nvSpPr>
        <p:spPr>
          <a:xfrm>
            <a:off x="8610480" y="6356520"/>
            <a:ext cx="2742840" cy="364680"/>
          </a:xfrm>
          <a:prstGeom prst="rect">
            <a:avLst/>
          </a:prstGeom>
          <a:noFill/>
          <a:ln w="0">
            <a:noFill/>
          </a:ln>
        </p:spPr>
        <p:txBody>
          <a:bodyPr anchor="ctr">
            <a:noAutofit/>
          </a:bodyPr>
          <a:lstStyle>
            <a:lvl1pPr algn="r">
              <a:lnSpc>
                <a:spcPct val="100000"/>
              </a:lnSpc>
              <a:buNone/>
              <a:defRPr b="0" lang="es-ES" sz="1200" spc="-1" strike="noStrike">
                <a:solidFill>
                  <a:srgbClr val="8b8b8b"/>
                </a:solidFill>
                <a:latin typeface="Calibri"/>
              </a:defRPr>
            </a:lvl1pPr>
          </a:lstStyle>
          <a:p>
            <a:pPr algn="r">
              <a:lnSpc>
                <a:spcPct val="100000"/>
              </a:lnSpc>
              <a:buNone/>
            </a:pPr>
            <a:fld id="{3729A71F-194D-4C2D-9F1C-F3FCEB83D770}" type="slidenum">
              <a:rPr b="0" lang="es-ES" sz="1200" spc="-1" strike="noStrike">
                <a:solidFill>
                  <a:srgbClr val="8b8b8b"/>
                </a:solidFill>
                <a:latin typeface="Calibri"/>
              </a:rPr>
              <a:t>&lt;número&gt;</a:t>
            </a:fld>
            <a:endParaRPr b="0" lang="es-ES" sz="1200" spc="-1" strike="noStrike">
              <a:latin typeface="Times New Roman"/>
            </a:endParaRPr>
          </a:p>
        </p:txBody>
      </p:sp>
      <p:sp>
        <p:nvSpPr>
          <p:cNvPr id="44"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r>
              <a:rPr b="0" lang="es-ES" sz="1800" spc="-1" strike="noStrike">
                <a:solidFill>
                  <a:srgbClr val="000000"/>
                </a:solidFill>
                <a:latin typeface="Calibri"/>
              </a:rPr>
              <a:t>Pulse para editar el formato del texto de título</a:t>
            </a:r>
            <a:endParaRPr b="0" lang="es-ES" sz="1800" spc="-1" strike="noStrike">
              <a:solidFill>
                <a:srgbClr val="000000"/>
              </a:solidFill>
              <a:latin typeface="Calibri"/>
            </a:endParaRPr>
          </a:p>
        </p:txBody>
      </p:sp>
      <p:sp>
        <p:nvSpPr>
          <p:cNvPr id="45"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es-ES" sz="2800" spc="-1" strike="noStrike">
                <a:solidFill>
                  <a:srgbClr val="000000"/>
                </a:solidFill>
                <a:latin typeface="Calibri"/>
              </a:rPr>
              <a:t>Pulse para editar el formato de texto del esquema</a:t>
            </a:r>
            <a:endParaRPr b="0" lang="es-ES" sz="2800" spc="-1" strike="noStrike">
              <a:solidFill>
                <a:srgbClr val="000000"/>
              </a:solidFill>
              <a:latin typeface="Calibri"/>
            </a:endParaRPr>
          </a:p>
          <a:p>
            <a:pPr lvl="1" marL="864000" indent="-324000">
              <a:lnSpc>
                <a:spcPct val="90000"/>
              </a:lnSpc>
              <a:spcBef>
                <a:spcPts val="1134"/>
              </a:spcBef>
              <a:buClr>
                <a:srgbClr val="000000"/>
              </a:buClr>
              <a:buSzPct val="75000"/>
              <a:buFont typeface="Symbol" charset="2"/>
              <a:buChar char=""/>
            </a:pPr>
            <a:r>
              <a:rPr b="0" lang="es-ES" sz="2000" spc="-1" strike="noStrike">
                <a:solidFill>
                  <a:srgbClr val="000000"/>
                </a:solidFill>
                <a:latin typeface="Calibri"/>
              </a:rPr>
              <a:t>Segundo nivel del esquema</a:t>
            </a:r>
            <a:endParaRPr b="0" lang="es-ES" sz="2000" spc="-1" strike="noStrike">
              <a:solidFill>
                <a:srgbClr val="000000"/>
              </a:solidFill>
              <a:latin typeface="Calibri"/>
            </a:endParaRPr>
          </a:p>
          <a:p>
            <a:pPr lvl="2" marL="1296000" indent="-288000">
              <a:lnSpc>
                <a:spcPct val="90000"/>
              </a:lnSpc>
              <a:spcBef>
                <a:spcPts val="850"/>
              </a:spcBef>
              <a:buClr>
                <a:srgbClr val="000000"/>
              </a:buClr>
              <a:buSzPct val="45000"/>
              <a:buFont typeface="Wingdings" charset="2"/>
              <a:buChar char=""/>
            </a:pPr>
            <a:r>
              <a:rPr b="0" lang="es-ES" sz="1800" spc="-1" strike="noStrike">
                <a:solidFill>
                  <a:srgbClr val="000000"/>
                </a:solidFill>
                <a:latin typeface="Calibri"/>
              </a:rPr>
              <a:t>Tercer nivel del esquema</a:t>
            </a:r>
            <a:endParaRPr b="0" lang="es-ES" sz="1800" spc="-1" strike="noStrike">
              <a:solidFill>
                <a:srgbClr val="000000"/>
              </a:solidFill>
              <a:latin typeface="Calibri"/>
            </a:endParaRPr>
          </a:p>
          <a:p>
            <a:pPr lvl="3" marL="1728000" indent="-216000">
              <a:lnSpc>
                <a:spcPct val="90000"/>
              </a:lnSpc>
              <a:spcBef>
                <a:spcPts val="567"/>
              </a:spcBef>
              <a:buClr>
                <a:srgbClr val="000000"/>
              </a:buClr>
              <a:buSzPct val="75000"/>
              <a:buFont typeface="Symbol" charset="2"/>
              <a:buChar char=""/>
            </a:pPr>
            <a:r>
              <a:rPr b="0" lang="es-ES" sz="1800" spc="-1" strike="noStrike">
                <a:solidFill>
                  <a:srgbClr val="000000"/>
                </a:solidFill>
                <a:latin typeface="Calibri"/>
              </a:rPr>
              <a:t>Cuarto nivel del esquema</a:t>
            </a:r>
            <a:endParaRPr b="0" lang="es-ES" sz="1800" spc="-1" strike="noStrike">
              <a:solidFill>
                <a:srgbClr val="000000"/>
              </a:solidFill>
              <a:latin typeface="Calibri"/>
            </a:endParaRPr>
          </a:p>
          <a:p>
            <a:pPr lvl="4" marL="2160000" indent="-216000">
              <a:lnSpc>
                <a:spcPct val="90000"/>
              </a:lnSpc>
              <a:spcBef>
                <a:spcPts val="283"/>
              </a:spcBef>
              <a:buClr>
                <a:srgbClr val="000000"/>
              </a:buClr>
              <a:buSzPct val="45000"/>
              <a:buFont typeface="Wingdings" charset="2"/>
              <a:buChar char=""/>
            </a:pPr>
            <a:r>
              <a:rPr b="0" lang="es-ES" sz="2000" spc="-1" strike="noStrike">
                <a:solidFill>
                  <a:srgbClr val="000000"/>
                </a:solidFill>
                <a:latin typeface="Calibri"/>
              </a:rPr>
              <a:t>Quinto nivel del esquema</a:t>
            </a:r>
            <a:endParaRPr b="0" lang="es-ES" sz="2000" spc="-1" strike="noStrike">
              <a:solidFill>
                <a:srgbClr val="000000"/>
              </a:solidFill>
              <a:latin typeface="Calibri"/>
            </a:endParaRPr>
          </a:p>
          <a:p>
            <a:pPr lvl="5" marL="2592000" indent="-216000">
              <a:lnSpc>
                <a:spcPct val="90000"/>
              </a:lnSpc>
              <a:spcBef>
                <a:spcPts val="283"/>
              </a:spcBef>
              <a:buClr>
                <a:srgbClr val="000000"/>
              </a:buClr>
              <a:buSzPct val="45000"/>
              <a:buFont typeface="Wingdings" charset="2"/>
              <a:buChar char=""/>
            </a:pPr>
            <a:r>
              <a:rPr b="0" lang="es-ES" sz="2000" spc="-1" strike="noStrike">
                <a:solidFill>
                  <a:srgbClr val="000000"/>
                </a:solidFill>
                <a:latin typeface="Calibri"/>
              </a:rPr>
              <a:t>Sexto nivel del esquema</a:t>
            </a:r>
            <a:endParaRPr b="0" lang="es-ES" sz="2000" spc="-1" strike="noStrike">
              <a:solidFill>
                <a:srgbClr val="000000"/>
              </a:solidFill>
              <a:latin typeface="Calibri"/>
            </a:endParaRPr>
          </a:p>
          <a:p>
            <a:pPr lvl="6" marL="3024000" indent="-216000">
              <a:lnSpc>
                <a:spcPct val="90000"/>
              </a:lnSpc>
              <a:spcBef>
                <a:spcPts val="283"/>
              </a:spcBef>
              <a:buClr>
                <a:srgbClr val="000000"/>
              </a:buClr>
              <a:buSzPct val="45000"/>
              <a:buFont typeface="Wingdings" charset="2"/>
              <a:buChar char=""/>
            </a:pPr>
            <a:r>
              <a:rPr b="0" lang="es-ES" sz="2000" spc="-1" strike="noStrike">
                <a:solidFill>
                  <a:srgbClr val="000000"/>
                </a:solidFill>
                <a:latin typeface="Calibri"/>
              </a:rPr>
              <a:t>Séptimo nivel del esquema</a:t>
            </a:r>
            <a:endParaRPr b="0" lang="es-E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2" name="PlaceHolder 1"/>
          <p:cNvSpPr>
            <a:spLocks noGrp="1"/>
          </p:cNvSpPr>
          <p:nvPr>
            <p:ph type="title"/>
          </p:nvPr>
        </p:nvSpPr>
        <p:spPr>
          <a:xfrm>
            <a:off x="1523880" y="1122480"/>
            <a:ext cx="9143640" cy="2387160"/>
          </a:xfrm>
          <a:prstGeom prst="rect">
            <a:avLst/>
          </a:prstGeom>
          <a:noFill/>
          <a:ln w="0">
            <a:noFill/>
          </a:ln>
        </p:spPr>
        <p:txBody>
          <a:bodyPr anchor="b">
            <a:noAutofit/>
          </a:bodyPr>
          <a:p>
            <a:pPr algn="ctr">
              <a:lnSpc>
                <a:spcPct val="90000"/>
              </a:lnSpc>
              <a:buNone/>
            </a:pPr>
            <a:r>
              <a:rPr b="0" lang="es-ES" sz="6000" spc="-1" strike="noStrike">
                <a:solidFill>
                  <a:srgbClr val="000000"/>
                </a:solidFill>
                <a:latin typeface="Calibri Light"/>
              </a:rPr>
              <a:t>Haga clic para modificar el estilo de título del patrón</a:t>
            </a:r>
            <a:endParaRPr b="0" lang="es-ES" sz="6000" spc="-1" strike="noStrike">
              <a:solidFill>
                <a:srgbClr val="000000"/>
              </a:solidFill>
              <a:latin typeface="Calibri"/>
            </a:endParaRPr>
          </a:p>
        </p:txBody>
      </p:sp>
      <p:sp>
        <p:nvSpPr>
          <p:cNvPr id="83" name="PlaceHolder 2"/>
          <p:cNvSpPr>
            <a:spLocks noGrp="1"/>
          </p:cNvSpPr>
          <p:nvPr>
            <p:ph type="dt" idx="7"/>
          </p:nvPr>
        </p:nvSpPr>
        <p:spPr>
          <a:xfrm>
            <a:off x="838080" y="6356520"/>
            <a:ext cx="2742840" cy="364680"/>
          </a:xfrm>
          <a:prstGeom prst="rect">
            <a:avLst/>
          </a:prstGeom>
          <a:noFill/>
          <a:ln w="0">
            <a:noFill/>
          </a:ln>
        </p:spPr>
        <p:txBody>
          <a:bodyPr anchor="ctr">
            <a:noAutofit/>
          </a:bodyPr>
          <a:lstStyle>
            <a:lvl1pPr>
              <a:lnSpc>
                <a:spcPct val="100000"/>
              </a:lnSpc>
              <a:buNone/>
              <a:defRPr b="0" lang="es-ES" sz="1200" spc="-1" strike="noStrike">
                <a:solidFill>
                  <a:srgbClr val="8b8b8b"/>
                </a:solidFill>
                <a:latin typeface="Calibri"/>
              </a:defRPr>
            </a:lvl1pPr>
          </a:lstStyle>
          <a:p>
            <a:pPr>
              <a:lnSpc>
                <a:spcPct val="100000"/>
              </a:lnSpc>
              <a:buNone/>
            </a:pPr>
            <a:r>
              <a:rPr b="0" lang="es-ES" sz="1200" spc="-1" strike="noStrike">
                <a:solidFill>
                  <a:srgbClr val="8b8b8b"/>
                </a:solidFill>
                <a:latin typeface="Calibri"/>
              </a:rPr>
              <a:t>&lt;fecha/hora&gt;</a:t>
            </a:r>
            <a:endParaRPr b="0" lang="es-ES" sz="1200" spc="-1" strike="noStrike">
              <a:latin typeface="Times New Roman"/>
            </a:endParaRPr>
          </a:p>
        </p:txBody>
      </p:sp>
      <p:sp>
        <p:nvSpPr>
          <p:cNvPr id="84" name="PlaceHolder 3"/>
          <p:cNvSpPr>
            <a:spLocks noGrp="1"/>
          </p:cNvSpPr>
          <p:nvPr>
            <p:ph type="ftr" idx="8"/>
          </p:nvPr>
        </p:nvSpPr>
        <p:spPr>
          <a:xfrm>
            <a:off x="4038480" y="6356520"/>
            <a:ext cx="4114440" cy="364680"/>
          </a:xfrm>
          <a:prstGeom prst="rect">
            <a:avLst/>
          </a:prstGeom>
          <a:noFill/>
          <a:ln w="0">
            <a:noFill/>
          </a:ln>
        </p:spPr>
        <p:txBody>
          <a:bodyPr anchor="ctr">
            <a:noAutofit/>
          </a:bodyPr>
          <a:lstStyle>
            <a:lvl1pPr algn="ctr">
              <a:buNone/>
              <a:defRPr b="0" lang="es-ES" sz="1400" spc="-1" strike="noStrike">
                <a:latin typeface="Times New Roman"/>
              </a:defRPr>
            </a:lvl1pPr>
          </a:lstStyle>
          <a:p>
            <a:pPr algn="ctr">
              <a:buNone/>
            </a:pPr>
            <a:r>
              <a:rPr b="0" lang="es-ES" sz="1400" spc="-1" strike="noStrike">
                <a:latin typeface="Times New Roman"/>
              </a:rPr>
              <a:t>&lt;pie de página&gt;</a:t>
            </a:r>
            <a:endParaRPr b="0" lang="es-ES" sz="1400" spc="-1" strike="noStrike">
              <a:latin typeface="Times New Roman"/>
            </a:endParaRPr>
          </a:p>
        </p:txBody>
      </p:sp>
      <p:sp>
        <p:nvSpPr>
          <p:cNvPr id="85" name="PlaceHolder 4"/>
          <p:cNvSpPr>
            <a:spLocks noGrp="1"/>
          </p:cNvSpPr>
          <p:nvPr>
            <p:ph type="sldNum" idx="9"/>
          </p:nvPr>
        </p:nvSpPr>
        <p:spPr>
          <a:xfrm>
            <a:off x="8610480" y="6356520"/>
            <a:ext cx="2742840" cy="364680"/>
          </a:xfrm>
          <a:prstGeom prst="rect">
            <a:avLst/>
          </a:prstGeom>
          <a:noFill/>
          <a:ln w="0">
            <a:noFill/>
          </a:ln>
        </p:spPr>
        <p:txBody>
          <a:bodyPr anchor="ctr">
            <a:noAutofit/>
          </a:bodyPr>
          <a:lstStyle>
            <a:lvl1pPr algn="r">
              <a:lnSpc>
                <a:spcPct val="100000"/>
              </a:lnSpc>
              <a:buNone/>
              <a:defRPr b="0" lang="es-ES" sz="1200" spc="-1" strike="noStrike">
                <a:solidFill>
                  <a:srgbClr val="8b8b8b"/>
                </a:solidFill>
                <a:latin typeface="Calibri"/>
              </a:defRPr>
            </a:lvl1pPr>
          </a:lstStyle>
          <a:p>
            <a:pPr algn="r">
              <a:lnSpc>
                <a:spcPct val="100000"/>
              </a:lnSpc>
              <a:buNone/>
            </a:pPr>
            <a:fld id="{D1A25FF3-C3AD-446D-BA8C-32CD7F820D56}" type="slidenum">
              <a:rPr b="0" lang="es-ES" sz="1200" spc="-1" strike="noStrike">
                <a:solidFill>
                  <a:srgbClr val="8b8b8b"/>
                </a:solidFill>
                <a:latin typeface="Calibri"/>
              </a:rPr>
              <a:t>&lt;número&gt;</a:t>
            </a:fld>
            <a:endParaRPr b="0" lang="es-ES" sz="1200" spc="-1" strike="noStrike">
              <a:latin typeface="Times New Roman"/>
            </a:endParaRPr>
          </a:p>
        </p:txBody>
      </p:sp>
      <p:sp>
        <p:nvSpPr>
          <p:cNvPr id="86"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es-ES" sz="2800" spc="-1" strike="noStrike">
                <a:solidFill>
                  <a:srgbClr val="000000"/>
                </a:solidFill>
                <a:latin typeface="Calibri"/>
              </a:rPr>
              <a:t>Pulse para editar el formato de texto del esquema</a:t>
            </a:r>
            <a:endParaRPr b="0" lang="es-ES" sz="2800" spc="-1" strike="noStrike">
              <a:solidFill>
                <a:srgbClr val="000000"/>
              </a:solidFill>
              <a:latin typeface="Calibri"/>
            </a:endParaRPr>
          </a:p>
          <a:p>
            <a:pPr lvl="1" marL="864000" indent="-324000">
              <a:lnSpc>
                <a:spcPct val="90000"/>
              </a:lnSpc>
              <a:spcBef>
                <a:spcPts val="1134"/>
              </a:spcBef>
              <a:buClr>
                <a:srgbClr val="000000"/>
              </a:buClr>
              <a:buSzPct val="75000"/>
              <a:buFont typeface="Symbol" charset="2"/>
              <a:buChar char=""/>
            </a:pPr>
            <a:r>
              <a:rPr b="0" lang="es-ES" sz="2000" spc="-1" strike="noStrike">
                <a:solidFill>
                  <a:srgbClr val="000000"/>
                </a:solidFill>
                <a:latin typeface="Calibri"/>
              </a:rPr>
              <a:t>Segundo nivel del esquema</a:t>
            </a:r>
            <a:endParaRPr b="0" lang="es-ES" sz="2000" spc="-1" strike="noStrike">
              <a:solidFill>
                <a:srgbClr val="000000"/>
              </a:solidFill>
              <a:latin typeface="Calibri"/>
            </a:endParaRPr>
          </a:p>
          <a:p>
            <a:pPr lvl="2" marL="1296000" indent="-288000">
              <a:lnSpc>
                <a:spcPct val="90000"/>
              </a:lnSpc>
              <a:spcBef>
                <a:spcPts val="850"/>
              </a:spcBef>
              <a:buClr>
                <a:srgbClr val="000000"/>
              </a:buClr>
              <a:buSzPct val="45000"/>
              <a:buFont typeface="Wingdings" charset="2"/>
              <a:buChar char=""/>
            </a:pPr>
            <a:r>
              <a:rPr b="0" lang="es-ES" sz="1800" spc="-1" strike="noStrike">
                <a:solidFill>
                  <a:srgbClr val="000000"/>
                </a:solidFill>
                <a:latin typeface="Calibri"/>
              </a:rPr>
              <a:t>Tercer nivel del esquema</a:t>
            </a:r>
            <a:endParaRPr b="0" lang="es-ES" sz="1800" spc="-1" strike="noStrike">
              <a:solidFill>
                <a:srgbClr val="000000"/>
              </a:solidFill>
              <a:latin typeface="Calibri"/>
            </a:endParaRPr>
          </a:p>
          <a:p>
            <a:pPr lvl="3" marL="1728000" indent="-216000">
              <a:lnSpc>
                <a:spcPct val="90000"/>
              </a:lnSpc>
              <a:spcBef>
                <a:spcPts val="567"/>
              </a:spcBef>
              <a:buClr>
                <a:srgbClr val="000000"/>
              </a:buClr>
              <a:buSzPct val="75000"/>
              <a:buFont typeface="Symbol" charset="2"/>
              <a:buChar char=""/>
            </a:pPr>
            <a:r>
              <a:rPr b="0" lang="es-ES" sz="1800" spc="-1" strike="noStrike">
                <a:solidFill>
                  <a:srgbClr val="000000"/>
                </a:solidFill>
                <a:latin typeface="Calibri"/>
              </a:rPr>
              <a:t>Cuarto nivel del esquema</a:t>
            </a:r>
            <a:endParaRPr b="0" lang="es-ES" sz="1800" spc="-1" strike="noStrike">
              <a:solidFill>
                <a:srgbClr val="000000"/>
              </a:solidFill>
              <a:latin typeface="Calibri"/>
            </a:endParaRPr>
          </a:p>
          <a:p>
            <a:pPr lvl="4" marL="2160000" indent="-216000">
              <a:lnSpc>
                <a:spcPct val="90000"/>
              </a:lnSpc>
              <a:spcBef>
                <a:spcPts val="283"/>
              </a:spcBef>
              <a:buClr>
                <a:srgbClr val="000000"/>
              </a:buClr>
              <a:buSzPct val="45000"/>
              <a:buFont typeface="Wingdings" charset="2"/>
              <a:buChar char=""/>
            </a:pPr>
            <a:r>
              <a:rPr b="0" lang="es-ES" sz="2000" spc="-1" strike="noStrike">
                <a:solidFill>
                  <a:srgbClr val="000000"/>
                </a:solidFill>
                <a:latin typeface="Calibri"/>
              </a:rPr>
              <a:t>Quinto nivel del esquema</a:t>
            </a:r>
            <a:endParaRPr b="0" lang="es-ES" sz="2000" spc="-1" strike="noStrike">
              <a:solidFill>
                <a:srgbClr val="000000"/>
              </a:solidFill>
              <a:latin typeface="Calibri"/>
            </a:endParaRPr>
          </a:p>
          <a:p>
            <a:pPr lvl="5" marL="2592000" indent="-216000">
              <a:lnSpc>
                <a:spcPct val="90000"/>
              </a:lnSpc>
              <a:spcBef>
                <a:spcPts val="283"/>
              </a:spcBef>
              <a:buClr>
                <a:srgbClr val="000000"/>
              </a:buClr>
              <a:buSzPct val="45000"/>
              <a:buFont typeface="Wingdings" charset="2"/>
              <a:buChar char=""/>
            </a:pPr>
            <a:r>
              <a:rPr b="0" lang="es-ES" sz="2000" spc="-1" strike="noStrike">
                <a:solidFill>
                  <a:srgbClr val="000000"/>
                </a:solidFill>
                <a:latin typeface="Calibri"/>
              </a:rPr>
              <a:t>Sexto nivel del esquema</a:t>
            </a:r>
            <a:endParaRPr b="0" lang="es-ES" sz="2000" spc="-1" strike="noStrike">
              <a:solidFill>
                <a:srgbClr val="000000"/>
              </a:solidFill>
              <a:latin typeface="Calibri"/>
            </a:endParaRPr>
          </a:p>
          <a:p>
            <a:pPr lvl="6" marL="3024000" indent="-216000">
              <a:lnSpc>
                <a:spcPct val="90000"/>
              </a:lnSpc>
              <a:spcBef>
                <a:spcPts val="283"/>
              </a:spcBef>
              <a:buClr>
                <a:srgbClr val="000000"/>
              </a:buClr>
              <a:buSzPct val="45000"/>
              <a:buFont typeface="Wingdings" charset="2"/>
              <a:buChar char=""/>
            </a:pPr>
            <a:r>
              <a:rPr b="0" lang="es-ES" sz="2000" spc="-1" strike="noStrike">
                <a:solidFill>
                  <a:srgbClr val="000000"/>
                </a:solidFill>
                <a:latin typeface="Calibri"/>
              </a:rPr>
              <a:t>Séptimo nivel del esquema</a:t>
            </a:r>
            <a:endParaRPr b="0" lang="es-E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6.xml"/>
</Relationships>
</file>

<file path=ppt/slides/_rels/slide11.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jpeg"/><Relationship Id="rId3" Type="http://schemas.openxmlformats.org/officeDocument/2006/relationships/slideLayout" Target="../slideLayouts/slideLayout26.xml"/>
</Relationships>
</file>

<file path=ppt/slides/_rels/slide13.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8.jpeg"/><Relationship Id="rId2" Type="http://schemas.microsoft.com/office/2007/relationships/hdphoto" Target="../media/hdphoto2.wdp"/><Relationship Id="rId3"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microsoft.com/office/2007/relationships/hdphoto" Target="../media/hdphoto3.wdp"/><Relationship Id="rId4"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microsoft.com/office/2007/relationships/hdphoto" Target="../media/hdphoto4.wdp"/><Relationship Id="rId4"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2.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hyperlink" Target="http://www.edu.xunta.gal/portal/sites/web/files/identidade_de_xenero_caderno.pdf" TargetMode="External"/><Relationship Id="rId3" Type="http://schemas.openxmlformats.org/officeDocument/2006/relationships/slideLayout" Target="../slideLayouts/slideLayout1.xml"/>
</Relationships>
</file>

<file path=ppt/slides/_rels/slide23.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xml"/>
</Relationships>
</file>

<file path=ppt/slides/_rels/slide24.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jpeg"/><Relationship Id="rId3"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6.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1.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0.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4.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13.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6.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slideLayout" Target="../slideLayouts/slideLayout1.xml"/>
</Relationships>
</file>

<file path=ppt/slides/_rels/slide37.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hyperlink" Target="https://www.sciencedirect.com/science/article/abs/pii/S0890856717303167?via%3Dihub#!" TargetMode="External"/><Relationship Id="rId2" Type="http://schemas.openxmlformats.org/officeDocument/2006/relationships/hyperlink" Target="https://www.sciencedirect.com/science/article/abs/pii/S0890856717303167?via%3Dihub#!" TargetMode="External"/><Relationship Id="rId3" Type="http://schemas.openxmlformats.org/officeDocument/2006/relationships/hyperlink" Target="https://www.sciencedirect.com/science/article/abs/pii/S0890856717303167?via%3Dihub#!" TargetMode="External"/><Relationship Id="rId4" Type="http://schemas.openxmlformats.org/officeDocument/2006/relationships/hyperlink" Target="https://www.sciencedirect.com/science/article/abs/pii/S0890856717303167?via%3Dihub#!" TargetMode="External"/><Relationship Id="rId5" Type="http://schemas.openxmlformats.org/officeDocument/2006/relationships/hyperlink" Target="https://www.sciencedirect.com/science/article/abs/pii/S0890856717303167?via%3Dihub#!" TargetMode="External"/><Relationship Id="rId6" Type="http://schemas.openxmlformats.org/officeDocument/2006/relationships/hyperlink" Target="https://www.sciencedirect.com/science/article/abs/pii/S0890856717303167?via%3Dihub#!" TargetMode="External"/><Relationship Id="rId7" Type="http://schemas.openxmlformats.org/officeDocument/2006/relationships/hyperlink" Target="https://www.sciencedirect.com/science/article/abs/pii/S0890856717303167?via%3Dihub#!" TargetMode="External"/><Relationship Id="rId8" Type="http://schemas.openxmlformats.org/officeDocument/2006/relationships/hyperlink" Target="https://www.sciencedirect.com/science/article/abs/pii/S0890856717303167?via%3Dihub#!" TargetMode="External"/><Relationship Id="rId9" Type="http://schemas.openxmlformats.org/officeDocument/2006/relationships/hyperlink" Target="https://www.sciencedirect.com/science/article/abs/pii/S0890856717303167?via%3Dihub#!" TargetMode="External"/><Relationship Id="rId10"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1.png"/><Relationship Id="rId2" Type="http://schemas.microsoft.com/office/2007/relationships/hdphoto" Target="../media/hdphoto1.wdp"/><Relationship Id="rId3" Type="http://schemas.openxmlformats.org/officeDocument/2006/relationships/slideLayout" Target="../slideLayouts/slideLayout1.xml"/><Relationship Id="rId4"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3.jpeg"/><Relationship Id="rId3"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PlaceHolder 1"/>
          <p:cNvSpPr>
            <a:spLocks noGrp="1"/>
          </p:cNvSpPr>
          <p:nvPr>
            <p:ph type="title"/>
          </p:nvPr>
        </p:nvSpPr>
        <p:spPr>
          <a:xfrm>
            <a:off x="2574360" y="53640"/>
            <a:ext cx="8749440" cy="1142640"/>
          </a:xfrm>
          <a:prstGeom prst="rect">
            <a:avLst/>
          </a:prstGeom>
          <a:noFill/>
          <a:ln w="0">
            <a:noFill/>
          </a:ln>
        </p:spPr>
        <p:txBody>
          <a:bodyPr anchor="ctr">
            <a:noAutofit/>
          </a:bodyPr>
          <a:p>
            <a:pPr>
              <a:lnSpc>
                <a:spcPct val="90000"/>
              </a:lnSpc>
              <a:buNone/>
            </a:pPr>
            <a:r>
              <a:rPr b="0" lang="es-ES" sz="4400" spc="-1" strike="noStrike">
                <a:solidFill>
                  <a:srgbClr val="000000"/>
                </a:solidFill>
                <a:latin typeface="Calibri Light"/>
              </a:rPr>
              <a:t>Que é a </a:t>
            </a:r>
            <a:r>
              <a:rPr b="0" lang="es-ES" sz="4400" spc="-1" strike="noStrike">
                <a:solidFill>
                  <a:srgbClr val="00b0f0"/>
                </a:solidFill>
                <a:latin typeface="Calibri Light"/>
              </a:rPr>
              <a:t>T</a:t>
            </a:r>
            <a:r>
              <a:rPr b="0" lang="es-ES" sz="4400" spc="-1" strike="noStrike">
                <a:solidFill>
                  <a:srgbClr val="ff66cc"/>
                </a:solidFill>
                <a:latin typeface="Calibri Light"/>
              </a:rPr>
              <a:t>R</a:t>
            </a:r>
            <a:r>
              <a:rPr b="0" lang="es-ES" sz="4400" spc="-1" strike="noStrike">
                <a:solidFill>
                  <a:srgbClr val="d9d9d9"/>
                </a:solidFill>
                <a:latin typeface="Calibri Light"/>
              </a:rPr>
              <a:t>A</a:t>
            </a:r>
            <a:r>
              <a:rPr b="0" lang="es-ES" sz="4400" spc="-1" strike="noStrike">
                <a:solidFill>
                  <a:srgbClr val="ff66cc"/>
                </a:solidFill>
                <a:latin typeface="Calibri Light"/>
              </a:rPr>
              <a:t>N</a:t>
            </a:r>
            <a:r>
              <a:rPr b="0" lang="es-ES" sz="4400" spc="-1" strike="noStrike">
                <a:solidFill>
                  <a:srgbClr val="00b0f0"/>
                </a:solidFill>
                <a:latin typeface="Calibri Light"/>
              </a:rPr>
              <a:t>S</a:t>
            </a:r>
            <a:r>
              <a:rPr b="0" lang="es-ES" sz="4400" spc="-1" strike="noStrike">
                <a:solidFill>
                  <a:srgbClr val="000000"/>
                </a:solidFill>
                <a:latin typeface="Calibri Light"/>
              </a:rPr>
              <a:t>exualidade?</a:t>
            </a:r>
            <a:endParaRPr b="0" lang="es-ES" sz="4400" spc="-1" strike="noStrike">
              <a:solidFill>
                <a:srgbClr val="000000"/>
              </a:solidFill>
              <a:latin typeface="Calibri"/>
            </a:endParaRPr>
          </a:p>
        </p:txBody>
      </p:sp>
      <p:sp>
        <p:nvSpPr>
          <p:cNvPr id="130" name="PlaceHolder 2"/>
          <p:cNvSpPr>
            <a:spLocks noGrp="1"/>
          </p:cNvSpPr>
          <p:nvPr>
            <p:ph/>
          </p:nvPr>
        </p:nvSpPr>
        <p:spPr>
          <a:xfrm>
            <a:off x="-97200" y="1196640"/>
            <a:ext cx="12431520" cy="1540440"/>
          </a:xfrm>
          <a:prstGeom prst="rect">
            <a:avLst/>
          </a:prstGeom>
          <a:noFill/>
          <a:ln w="0">
            <a:noFill/>
          </a:ln>
        </p:spPr>
        <p:txBody>
          <a:bodyPr anchor="t">
            <a:normAutofit fontScale="48000"/>
          </a:bodyPr>
          <a:p>
            <a:pPr algn="ctr">
              <a:lnSpc>
                <a:spcPts val="3699"/>
              </a:lnSpc>
              <a:spcBef>
                <a:spcPts val="1001"/>
              </a:spcBef>
              <a:buNone/>
              <a:tabLst>
                <a:tab algn="l" pos="0"/>
              </a:tabLst>
            </a:pPr>
            <a:r>
              <a:rPr b="0" lang="es-ES" sz="8400" spc="-1" strike="noStrike">
                <a:solidFill>
                  <a:srgbClr val="000000"/>
                </a:solidFill>
                <a:latin typeface="Calibri"/>
              </a:rPr>
              <a:t>Situación na que se asigna ou etiqueta </a:t>
            </a:r>
            <a:r>
              <a:rPr b="0" lang="es-ES" sz="8400" spc="-1" strike="noStrike" u="sng">
                <a:solidFill>
                  <a:srgbClr val="000000"/>
                </a:solidFill>
                <a:uFillTx/>
                <a:latin typeface="Calibri"/>
              </a:rPr>
              <a:t>errónemamente</a:t>
            </a:r>
            <a:r>
              <a:rPr b="0" lang="es-ES" sz="8400" spc="-1" strike="noStrike">
                <a:solidFill>
                  <a:srgbClr val="000000"/>
                </a:solidFill>
                <a:latin typeface="Calibri"/>
              </a:rPr>
              <a:t> a unha crianza atendendo unicamente a súa xenitalidade</a:t>
            </a:r>
            <a:endParaRPr b="0" lang="es-ES" sz="8400" spc="-1" strike="noStrike">
              <a:solidFill>
                <a:srgbClr val="000000"/>
              </a:solidFill>
              <a:latin typeface="Calibri"/>
            </a:endParaRPr>
          </a:p>
          <a:p>
            <a:pPr algn="ctr">
              <a:lnSpc>
                <a:spcPts val="3101"/>
              </a:lnSpc>
              <a:spcBef>
                <a:spcPts val="601"/>
              </a:spcBef>
              <a:buNone/>
              <a:tabLst>
                <a:tab algn="l" pos="0"/>
              </a:tabLst>
            </a:pPr>
            <a:r>
              <a:rPr b="1" lang="es-ES" sz="8000" spc="-1" strike="noStrike">
                <a:solidFill>
                  <a:srgbClr val="000000"/>
                </a:solidFill>
                <a:latin typeface="Calibri"/>
              </a:rPr>
              <a:t>Nena/muller trans</a:t>
            </a:r>
            <a:r>
              <a:rPr b="0" lang="es-ES" sz="8000" spc="-1" strike="noStrike">
                <a:solidFill>
                  <a:srgbClr val="000000"/>
                </a:solidFill>
                <a:latin typeface="Calibri"/>
              </a:rPr>
              <a:t>: nena que foi asignada como neno pero </a:t>
            </a:r>
            <a:r>
              <a:rPr b="1" lang="es-ES" sz="8000" spc="-1" strike="noStrike" u="sng">
                <a:solidFill>
                  <a:srgbClr val="000000"/>
                </a:solidFill>
                <a:uFillTx/>
                <a:latin typeface="Calibri"/>
              </a:rPr>
              <a:t>realmente é</a:t>
            </a:r>
            <a:r>
              <a:rPr b="0" lang="es-ES" sz="8000" spc="-1" strike="noStrike">
                <a:solidFill>
                  <a:srgbClr val="000000"/>
                </a:solidFill>
                <a:latin typeface="Calibri"/>
              </a:rPr>
              <a:t> unha nena/muller, con pene.</a:t>
            </a:r>
            <a:endParaRPr b="0" lang="es-ES" sz="8000" spc="-1" strike="noStrike">
              <a:solidFill>
                <a:srgbClr val="000000"/>
              </a:solidFill>
              <a:latin typeface="Calibri"/>
            </a:endParaRPr>
          </a:p>
          <a:p>
            <a:pPr algn="ctr">
              <a:lnSpc>
                <a:spcPts val="3101"/>
              </a:lnSpc>
              <a:spcBef>
                <a:spcPts val="601"/>
              </a:spcBef>
              <a:buNone/>
              <a:tabLst>
                <a:tab algn="l" pos="0"/>
              </a:tabLst>
            </a:pPr>
            <a:r>
              <a:rPr b="1" lang="es-ES" sz="8000" spc="-1" strike="noStrike">
                <a:solidFill>
                  <a:srgbClr val="000000"/>
                </a:solidFill>
                <a:latin typeface="Calibri"/>
              </a:rPr>
              <a:t>Neno/home trans</a:t>
            </a:r>
            <a:r>
              <a:rPr b="0" lang="es-ES" sz="8000" spc="-1" strike="noStrike">
                <a:solidFill>
                  <a:srgbClr val="000000"/>
                </a:solidFill>
                <a:latin typeface="Calibri"/>
              </a:rPr>
              <a:t>: neno que foi asignado como nena pero </a:t>
            </a:r>
            <a:r>
              <a:rPr b="1" lang="es-ES" sz="8000" spc="-1" strike="noStrike" u="sng">
                <a:solidFill>
                  <a:srgbClr val="000000"/>
                </a:solidFill>
                <a:uFillTx/>
                <a:latin typeface="Calibri"/>
              </a:rPr>
              <a:t>realmente é </a:t>
            </a:r>
            <a:r>
              <a:rPr b="0" lang="es-ES" sz="8000" spc="-1" strike="noStrike">
                <a:solidFill>
                  <a:srgbClr val="000000"/>
                </a:solidFill>
                <a:latin typeface="Calibri"/>
              </a:rPr>
              <a:t>un neno/home, con vulva.</a:t>
            </a:r>
            <a:endParaRPr b="0" lang="es-ES" sz="8000" spc="-1" strike="noStrike">
              <a:solidFill>
                <a:srgbClr val="000000"/>
              </a:solidFill>
              <a:latin typeface="Calibri"/>
            </a:endParaRPr>
          </a:p>
        </p:txBody>
      </p:sp>
      <p:sp>
        <p:nvSpPr>
          <p:cNvPr id="131" name="3 CuadroTexto"/>
          <p:cNvSpPr/>
          <p:nvPr/>
        </p:nvSpPr>
        <p:spPr>
          <a:xfrm>
            <a:off x="0" y="3255480"/>
            <a:ext cx="12043800" cy="2376360"/>
          </a:xfrm>
          <a:prstGeom prst="rect">
            <a:avLst/>
          </a:prstGeom>
          <a:noFill/>
          <a:ln w="0">
            <a:noFill/>
          </a:ln>
        </p:spPr>
        <p:style>
          <a:lnRef idx="0"/>
          <a:fillRef idx="0"/>
          <a:effectRef idx="0"/>
          <a:fontRef idx="minor"/>
        </p:style>
        <p:txBody>
          <a:bodyPr lIns="90000" rIns="90000" tIns="45000" bIns="45000" anchor="t">
            <a:spAutoFit/>
          </a:bodyPr>
          <a:p>
            <a:pPr algn="ctr">
              <a:lnSpc>
                <a:spcPts val="3600"/>
              </a:lnSpc>
              <a:buNone/>
            </a:pPr>
            <a:r>
              <a:rPr b="0" lang="pt-BR" sz="2800" spc="-1" strike="noStrike">
                <a:solidFill>
                  <a:srgbClr val="000000"/>
                </a:solidFill>
                <a:latin typeface="Calibri"/>
              </a:rPr>
              <a:t>A transexualidade é unha mostra máis da </a:t>
            </a:r>
            <a:r>
              <a:rPr b="0" lang="pt-BR" sz="2800" spc="-1" strike="noStrike">
                <a:solidFill>
                  <a:srgbClr val="00cc00"/>
                </a:solidFill>
                <a:latin typeface="Calibri"/>
              </a:rPr>
              <a:t>diversidade humana, </a:t>
            </a:r>
            <a:r>
              <a:rPr b="0" lang="pt-BR" sz="2800" spc="-1" strike="noStrike">
                <a:solidFill>
                  <a:srgbClr val="000000"/>
                </a:solidFill>
                <a:latin typeface="Calibri"/>
              </a:rPr>
              <a:t>nunca un </a:t>
            </a:r>
            <a:r>
              <a:rPr b="0" lang="pt-BR" sz="2800" spc="-1" strike="sngStrike">
                <a:solidFill>
                  <a:srgbClr val="000000"/>
                </a:solidFill>
                <a:latin typeface="Calibri"/>
              </a:rPr>
              <a:t>trastorno ou desorde mental</a:t>
            </a:r>
            <a:r>
              <a:rPr b="0" lang="pt-BR" sz="2800" spc="-1" strike="noStrike">
                <a:solidFill>
                  <a:srgbClr val="000000"/>
                </a:solidFill>
                <a:latin typeface="Calibri"/>
              </a:rPr>
              <a:t> que leva a unha persoa a sentirse “atrapada nun corpo equivocado”. Considerala como tal responde a un descoñecemento da realidade e a unha </a:t>
            </a:r>
            <a:r>
              <a:rPr b="1" lang="pt-BR" sz="2800" spc="-1" strike="noStrike">
                <a:solidFill>
                  <a:srgbClr val="000000"/>
                </a:solidFill>
                <a:latin typeface="Calibri"/>
              </a:rPr>
              <a:t>actitude reduccionista </a:t>
            </a:r>
            <a:r>
              <a:rPr b="0" lang="pt-BR" sz="2800" spc="-1" strike="noStrike">
                <a:solidFill>
                  <a:srgbClr val="000000"/>
                </a:solidFill>
                <a:latin typeface="Calibri"/>
              </a:rPr>
              <a:t>coa que perpetuar a hexemonía do binarismo homes e mulleres cisnormativos de “corpos correctos”.</a:t>
            </a:r>
            <a:endParaRPr b="0" lang="es-ES" sz="28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Rectángulo 4"/>
          <p:cNvSpPr/>
          <p:nvPr/>
        </p:nvSpPr>
        <p:spPr>
          <a:xfrm>
            <a:off x="114480" y="1139760"/>
            <a:ext cx="11629800" cy="5578200"/>
          </a:xfrm>
          <a:prstGeom prst="rect">
            <a:avLst/>
          </a:prstGeom>
          <a:noFill/>
          <a:ln w="0">
            <a:noFill/>
          </a:ln>
        </p:spPr>
        <p:style>
          <a:lnRef idx="0"/>
          <a:fillRef idx="0"/>
          <a:effectRef idx="0"/>
          <a:fontRef idx="minor"/>
        </p:style>
        <p:txBody>
          <a:bodyPr lIns="90000" rIns="90000" tIns="45000" bIns="45000" anchor="t">
            <a:spAutoFit/>
          </a:bodyPr>
          <a:p>
            <a:pPr marL="285840" indent="-285840" algn="just">
              <a:lnSpc>
                <a:spcPts val="2900"/>
              </a:lnSpc>
              <a:spcBef>
                <a:spcPts val="601"/>
              </a:spcBef>
              <a:spcAft>
                <a:spcPts val="601"/>
              </a:spcAft>
              <a:buClr>
                <a:srgbClr val="000000"/>
              </a:buClr>
              <a:buFont typeface="Wingdings" charset="2"/>
              <a:buChar char=""/>
            </a:pPr>
            <a:r>
              <a:rPr b="1" lang="pt-BR" sz="2400" spc="-1" strike="noStrike">
                <a:solidFill>
                  <a:srgbClr val="000000"/>
                </a:solidFill>
                <a:latin typeface="Calibri Light"/>
              </a:rPr>
              <a:t>A Heterocis-normatividade como modelo de vida válido.</a:t>
            </a:r>
            <a:endParaRPr b="0" lang="es-ES" sz="2400" spc="-1" strike="noStrike">
              <a:latin typeface="Arial"/>
            </a:endParaRPr>
          </a:p>
          <a:p>
            <a:pPr marL="285840" indent="-285840" algn="just">
              <a:lnSpc>
                <a:spcPts val="2900"/>
              </a:lnSpc>
              <a:spcBef>
                <a:spcPts val="601"/>
              </a:spcBef>
              <a:spcAft>
                <a:spcPts val="601"/>
              </a:spcAft>
              <a:buClr>
                <a:srgbClr val="000000"/>
              </a:buClr>
              <a:buFont typeface="Wingdings" charset="2"/>
              <a:buChar char=""/>
            </a:pPr>
            <a:r>
              <a:rPr b="1" lang="pt-BR" sz="2400" spc="-1" strike="noStrike">
                <a:solidFill>
                  <a:srgbClr val="000000"/>
                </a:solidFill>
                <a:latin typeface="Calibri Light"/>
              </a:rPr>
              <a:t>Experiencias de discriminación (transfobia) en forma de acoso físico ou verbal, agresión física ou sexual.</a:t>
            </a:r>
            <a:endParaRPr b="0" lang="es-ES" sz="2400" spc="-1" strike="noStrike">
              <a:latin typeface="Arial"/>
            </a:endParaRPr>
          </a:p>
          <a:p>
            <a:pPr marL="285840" indent="-285840" algn="just">
              <a:lnSpc>
                <a:spcPts val="2900"/>
              </a:lnSpc>
              <a:spcBef>
                <a:spcPts val="601"/>
              </a:spcBef>
              <a:spcAft>
                <a:spcPts val="601"/>
              </a:spcAft>
              <a:buClr>
                <a:srgbClr val="000000"/>
              </a:buClr>
              <a:buFont typeface="Wingdings" charset="2"/>
              <a:buChar char=""/>
            </a:pPr>
            <a:r>
              <a:rPr b="1" lang="pt-BR" sz="2400" spc="-1" strike="noStrike">
                <a:solidFill>
                  <a:srgbClr val="000000"/>
                </a:solidFill>
                <a:latin typeface="Calibri Light"/>
              </a:rPr>
              <a:t>Falta de apoio da familia nuclear e outros membros da familia.</a:t>
            </a:r>
            <a:endParaRPr b="0" lang="es-ES" sz="2400" spc="-1" strike="noStrike">
              <a:latin typeface="Arial"/>
            </a:endParaRPr>
          </a:p>
          <a:p>
            <a:pPr marL="285840" indent="-285840" algn="just">
              <a:lnSpc>
                <a:spcPts val="2900"/>
              </a:lnSpc>
              <a:spcBef>
                <a:spcPts val="601"/>
              </a:spcBef>
              <a:spcAft>
                <a:spcPts val="601"/>
              </a:spcAft>
              <a:buClr>
                <a:srgbClr val="000000"/>
              </a:buClr>
              <a:buFont typeface="Wingdings" charset="2"/>
              <a:buChar char=""/>
            </a:pPr>
            <a:r>
              <a:rPr b="1" lang="pt-BR" sz="2400" spc="-1" strike="noStrike">
                <a:solidFill>
                  <a:srgbClr val="000000"/>
                </a:solidFill>
                <a:latin typeface="Calibri Light"/>
              </a:rPr>
              <a:t>Estrés e ansiedade co medo á transición social, incluída a posible reacción negativa da contorna e a interrupción da vida.</a:t>
            </a:r>
            <a:endParaRPr b="0" lang="es-ES" sz="2400" spc="-1" strike="noStrike">
              <a:latin typeface="Arial"/>
            </a:endParaRPr>
          </a:p>
          <a:p>
            <a:pPr marL="285840" indent="-285840" algn="just">
              <a:lnSpc>
                <a:spcPts val="2900"/>
              </a:lnSpc>
              <a:spcBef>
                <a:spcPts val="601"/>
              </a:spcBef>
              <a:spcAft>
                <a:spcPts val="601"/>
              </a:spcAft>
              <a:buClr>
                <a:srgbClr val="000000"/>
              </a:buClr>
              <a:buFont typeface="Wingdings" charset="2"/>
              <a:buChar char=""/>
            </a:pPr>
            <a:r>
              <a:rPr b="1" lang="pt-BR" sz="2400" spc="-1" strike="noStrike">
                <a:solidFill>
                  <a:srgbClr val="000000"/>
                </a:solidFill>
                <a:latin typeface="Calibri Light"/>
              </a:rPr>
              <a:t>Patoloxización e siquiatrización das súas identidades.</a:t>
            </a:r>
            <a:endParaRPr b="0" lang="es-ES" sz="2400" spc="-1" strike="noStrike">
              <a:latin typeface="Arial"/>
            </a:endParaRPr>
          </a:p>
          <a:p>
            <a:pPr marL="285840" indent="-285840" algn="just">
              <a:lnSpc>
                <a:spcPts val="2900"/>
              </a:lnSpc>
              <a:spcBef>
                <a:spcPts val="601"/>
              </a:spcBef>
              <a:spcAft>
                <a:spcPts val="601"/>
              </a:spcAft>
              <a:buClr>
                <a:srgbClr val="000000"/>
              </a:buClr>
              <a:buFont typeface="Wingdings" charset="2"/>
              <a:buChar char=""/>
            </a:pPr>
            <a:r>
              <a:rPr b="1" lang="pt-BR" sz="2400" spc="-1" strike="noStrike">
                <a:solidFill>
                  <a:srgbClr val="000000"/>
                </a:solidFill>
                <a:latin typeface="Calibri Light"/>
              </a:rPr>
              <a:t>Acoso no ámbito escolar e ciberacoso.</a:t>
            </a:r>
            <a:endParaRPr b="0" lang="es-ES" sz="2400" spc="-1" strike="noStrike">
              <a:latin typeface="Arial"/>
            </a:endParaRPr>
          </a:p>
          <a:p>
            <a:pPr marL="285840" indent="-285840" algn="just">
              <a:lnSpc>
                <a:spcPts val="2900"/>
              </a:lnSpc>
              <a:spcBef>
                <a:spcPts val="601"/>
              </a:spcBef>
              <a:spcAft>
                <a:spcPts val="601"/>
              </a:spcAft>
              <a:buClr>
                <a:srgbClr val="000000"/>
              </a:buClr>
              <a:buFont typeface="Wingdings" charset="2"/>
              <a:buChar char=""/>
            </a:pPr>
            <a:r>
              <a:rPr b="1" lang="pt-BR" sz="2400" spc="-1" strike="noStrike">
                <a:solidFill>
                  <a:srgbClr val="000000"/>
                </a:solidFill>
                <a:latin typeface="Calibri Light"/>
              </a:rPr>
              <a:t>“</a:t>
            </a:r>
            <a:r>
              <a:rPr b="1" lang="pt-BR" sz="2400" spc="-1" strike="noStrike">
                <a:solidFill>
                  <a:srgbClr val="000000"/>
                </a:solidFill>
                <a:latin typeface="Calibri Light"/>
              </a:rPr>
              <a:t>Disforia de xénero” ou angustia polo seu corpo e xenital relacionada co rexeitamento social aos corpos non normativos.</a:t>
            </a:r>
            <a:endParaRPr b="0" lang="es-ES" sz="2400" spc="-1" strike="noStrike">
              <a:latin typeface="Arial"/>
            </a:endParaRPr>
          </a:p>
          <a:p>
            <a:pPr marL="285840" indent="-285840" algn="just">
              <a:lnSpc>
                <a:spcPts val="2900"/>
              </a:lnSpc>
              <a:spcBef>
                <a:spcPts val="601"/>
              </a:spcBef>
              <a:spcAft>
                <a:spcPts val="601"/>
              </a:spcAft>
              <a:buClr>
                <a:srgbClr val="000000"/>
              </a:buClr>
              <a:buFont typeface="Wingdings" charset="2"/>
              <a:buChar char=""/>
            </a:pPr>
            <a:r>
              <a:rPr b="1" lang="pt-BR" sz="2400" spc="-1" strike="noStrike">
                <a:solidFill>
                  <a:srgbClr val="000000"/>
                </a:solidFill>
                <a:latin typeface="Calibri Light"/>
              </a:rPr>
              <a:t>Prexuízo institucional que se manifesta con leis e políticas que crean desigualdades e/ou non brindan protección contra a discriminación e violencias.</a:t>
            </a:r>
            <a:endParaRPr b="0" lang="es-ES" sz="2400" spc="-1" strike="noStrike">
              <a:latin typeface="Arial"/>
            </a:endParaRPr>
          </a:p>
        </p:txBody>
      </p:sp>
      <p:sp>
        <p:nvSpPr>
          <p:cNvPr id="171" name="CuadroTexto 1"/>
          <p:cNvSpPr/>
          <p:nvPr/>
        </p:nvSpPr>
        <p:spPr>
          <a:xfrm>
            <a:off x="961920" y="476280"/>
            <a:ext cx="10715400" cy="4561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s-ES" sz="2400" spc="-1" strike="noStrike">
                <a:solidFill>
                  <a:srgbClr val="17375e"/>
                </a:solidFill>
                <a:latin typeface="Comfortaa"/>
              </a:rPr>
              <a:t>Que é o que provoca tanta dor  nas crianzas/adolescentes trans?</a:t>
            </a:r>
            <a:endParaRPr b="0" lang="es-ES" sz="2400" spc="-1" strike="noStrike">
              <a:latin typeface="Arial"/>
            </a:endParaRPr>
          </a:p>
        </p:txBody>
      </p:sp>
    </p:spTree>
  </p:cSld>
  <mc:AlternateContent>
    <mc:Choice Requires="p14">
      <p:transition spd="slow" p14:dur="2000"/>
    </mc:Choice>
    <mc:Fallback>
      <p:transition spd="slow"/>
    </mc:Fallback>
  </mc:AlternateContent>
  <p:timing>
    <p:tnLst>
      <p:par>
        <p:cTn id="183" dur="indefinite" restart="never" nodeType="tmRoot">
          <p:childTnLst>
            <p:seq>
              <p:cTn id="184" dur="indefinite" nodeType="mainSeq">
                <p:childTnLst>
                  <p:par>
                    <p:cTn id="185" fill="hold">
                      <p:stCondLst>
                        <p:cond delay="indefinite"/>
                      </p:stCondLst>
                      <p:childTnLst>
                        <p:par>
                          <p:cTn id="186" fill="hold">
                            <p:stCondLst>
                              <p:cond delay="0"/>
                            </p:stCondLst>
                            <p:childTnLst>
                              <p:par>
                                <p:cTn id="187" nodeType="clickEffect" fill="hold" presetClass="entr" presetID="10">
                                  <p:stCondLst>
                                    <p:cond delay="0"/>
                                  </p:stCondLst>
                                  <p:childTnLst>
                                    <p:set>
                                      <p:cBhvr>
                                        <p:cTn id="188" dur="1" fill="hold">
                                          <p:stCondLst>
                                            <p:cond delay="0"/>
                                          </p:stCondLst>
                                        </p:cTn>
                                        <p:tgtEl>
                                          <p:spTgt spid="171"/>
                                        </p:tgtEl>
                                        <p:attrNameLst>
                                          <p:attrName>style.visibility</p:attrName>
                                        </p:attrNameLst>
                                      </p:cBhvr>
                                      <p:to>
                                        <p:strVal val="visible"/>
                                      </p:to>
                                    </p:set>
                                    <p:animEffect filter="fade" transition="in">
                                      <p:cBhvr additive="repl">
                                        <p:cTn id="189" dur="500"/>
                                        <p:tgtEl>
                                          <p:spTgt spid="171"/>
                                        </p:tgtEl>
                                      </p:cBhvr>
                                    </p:animEffect>
                                  </p:childTnLst>
                                </p:cTn>
                              </p:par>
                            </p:childTnLst>
                          </p:cTn>
                        </p:par>
                      </p:childTnLst>
                    </p:cTn>
                  </p:par>
                  <p:par>
                    <p:cTn id="190" fill="hold">
                      <p:stCondLst>
                        <p:cond delay="indefinite"/>
                      </p:stCondLst>
                      <p:childTnLst>
                        <p:par>
                          <p:cTn id="191" fill="hold">
                            <p:stCondLst>
                              <p:cond delay="0"/>
                            </p:stCondLst>
                            <p:childTnLst>
                              <p:par>
                                <p:cTn id="192" nodeType="clickEffect" fill="hold" presetClass="entr" presetID="10">
                                  <p:stCondLst>
                                    <p:cond delay="0"/>
                                  </p:stCondLst>
                                  <p:childTnLst>
                                    <p:set>
                                      <p:cBhvr>
                                        <p:cTn id="193" dur="1" fill="hold">
                                          <p:stCondLst>
                                            <p:cond delay="0"/>
                                          </p:stCondLst>
                                        </p:cTn>
                                        <p:tgtEl>
                                          <p:spTgt spid="170">
                                            <p:txEl>
                                              <p:pRg st="0" end="0"/>
                                            </p:txEl>
                                          </p:spTgt>
                                        </p:tgtEl>
                                        <p:attrNameLst>
                                          <p:attrName>style.visibility</p:attrName>
                                        </p:attrNameLst>
                                      </p:cBhvr>
                                      <p:to>
                                        <p:strVal val="visible"/>
                                      </p:to>
                                    </p:set>
                                    <p:animEffect filter="fade" transition="in">
                                      <p:cBhvr additive="repl">
                                        <p:cTn id="194" dur="500"/>
                                        <p:tgtEl>
                                          <p:spTgt spid="170">
                                            <p:txEl>
                                              <p:pRg st="0" end="0"/>
                                            </p:txEl>
                                          </p:spTgt>
                                        </p:tgtEl>
                                      </p:cBhvr>
                                    </p:animEffect>
                                  </p:childTnLst>
                                </p:cTn>
                              </p:par>
                            </p:childTnLst>
                          </p:cTn>
                        </p:par>
                      </p:childTnLst>
                    </p:cTn>
                  </p:par>
                  <p:par>
                    <p:cTn id="195" fill="hold">
                      <p:stCondLst>
                        <p:cond delay="indefinite"/>
                      </p:stCondLst>
                      <p:childTnLst>
                        <p:par>
                          <p:cTn id="196" fill="hold">
                            <p:stCondLst>
                              <p:cond delay="0"/>
                            </p:stCondLst>
                            <p:childTnLst>
                              <p:par>
                                <p:cTn id="197" nodeType="clickEffect" fill="hold" presetClass="entr" presetID="10">
                                  <p:stCondLst>
                                    <p:cond delay="0"/>
                                  </p:stCondLst>
                                  <p:childTnLst>
                                    <p:set>
                                      <p:cBhvr>
                                        <p:cTn id="198" dur="1" fill="hold">
                                          <p:stCondLst>
                                            <p:cond delay="0"/>
                                          </p:stCondLst>
                                        </p:cTn>
                                        <p:tgtEl>
                                          <p:spTgt spid="170">
                                            <p:txEl>
                                              <p:pRg st="1" end="1"/>
                                            </p:txEl>
                                          </p:spTgt>
                                        </p:tgtEl>
                                        <p:attrNameLst>
                                          <p:attrName>style.visibility</p:attrName>
                                        </p:attrNameLst>
                                      </p:cBhvr>
                                      <p:to>
                                        <p:strVal val="visible"/>
                                      </p:to>
                                    </p:set>
                                    <p:animEffect filter="fade" transition="in">
                                      <p:cBhvr additive="repl">
                                        <p:cTn id="199" dur="500"/>
                                        <p:tgtEl>
                                          <p:spTgt spid="170">
                                            <p:txEl>
                                              <p:pRg st="1" end="1"/>
                                            </p:txEl>
                                          </p:spTgt>
                                        </p:tgtEl>
                                      </p:cBhvr>
                                    </p:animEffect>
                                  </p:childTnLst>
                                </p:cTn>
                              </p:par>
                            </p:childTnLst>
                          </p:cTn>
                        </p:par>
                      </p:childTnLst>
                    </p:cTn>
                  </p:par>
                  <p:par>
                    <p:cTn id="200" fill="hold">
                      <p:stCondLst>
                        <p:cond delay="indefinite"/>
                      </p:stCondLst>
                      <p:childTnLst>
                        <p:par>
                          <p:cTn id="201" fill="hold">
                            <p:stCondLst>
                              <p:cond delay="0"/>
                            </p:stCondLst>
                            <p:childTnLst>
                              <p:par>
                                <p:cTn id="202" nodeType="clickEffect" fill="hold" presetClass="entr" presetID="10">
                                  <p:stCondLst>
                                    <p:cond delay="0"/>
                                  </p:stCondLst>
                                  <p:childTnLst>
                                    <p:set>
                                      <p:cBhvr>
                                        <p:cTn id="203" dur="1" fill="hold">
                                          <p:stCondLst>
                                            <p:cond delay="0"/>
                                          </p:stCondLst>
                                        </p:cTn>
                                        <p:tgtEl>
                                          <p:spTgt spid="170">
                                            <p:txEl>
                                              <p:pRg st="3" end="3"/>
                                            </p:txEl>
                                          </p:spTgt>
                                        </p:tgtEl>
                                        <p:attrNameLst>
                                          <p:attrName>style.visibility</p:attrName>
                                        </p:attrNameLst>
                                      </p:cBhvr>
                                      <p:to>
                                        <p:strVal val="visible"/>
                                      </p:to>
                                    </p:set>
                                    <p:animEffect filter="fade" transition="in">
                                      <p:cBhvr additive="repl">
                                        <p:cTn id="204" dur="500"/>
                                        <p:tgtEl>
                                          <p:spTgt spid="170">
                                            <p:txEl>
                                              <p:pRg st="3" end="3"/>
                                            </p:txEl>
                                          </p:spTgt>
                                        </p:tgtEl>
                                      </p:cBhvr>
                                    </p:animEffect>
                                  </p:childTnLst>
                                </p:cTn>
                              </p:par>
                            </p:childTnLst>
                          </p:cTn>
                        </p:par>
                      </p:childTnLst>
                    </p:cTn>
                  </p:par>
                  <p:par>
                    <p:cTn id="205" fill="hold">
                      <p:stCondLst>
                        <p:cond delay="indefinite"/>
                      </p:stCondLst>
                      <p:childTnLst>
                        <p:par>
                          <p:cTn id="206" fill="hold">
                            <p:stCondLst>
                              <p:cond delay="0"/>
                            </p:stCondLst>
                            <p:childTnLst>
                              <p:par>
                                <p:cTn id="207" nodeType="clickEffect" fill="hold" presetClass="entr" presetID="10">
                                  <p:stCondLst>
                                    <p:cond delay="0"/>
                                  </p:stCondLst>
                                  <p:childTnLst>
                                    <p:set>
                                      <p:cBhvr>
                                        <p:cTn id="208" dur="1" fill="hold">
                                          <p:stCondLst>
                                            <p:cond delay="0"/>
                                          </p:stCondLst>
                                        </p:cTn>
                                        <p:tgtEl>
                                          <p:spTgt spid="170">
                                            <p:txEl>
                                              <p:pRg st="2" end="2"/>
                                            </p:txEl>
                                          </p:spTgt>
                                        </p:tgtEl>
                                        <p:attrNameLst>
                                          <p:attrName>style.visibility</p:attrName>
                                        </p:attrNameLst>
                                      </p:cBhvr>
                                      <p:to>
                                        <p:strVal val="visible"/>
                                      </p:to>
                                    </p:set>
                                    <p:animEffect filter="fade" transition="in">
                                      <p:cBhvr additive="repl">
                                        <p:cTn id="209" dur="500"/>
                                        <p:tgtEl>
                                          <p:spTgt spid="170">
                                            <p:txEl>
                                              <p:pRg st="2" end="2"/>
                                            </p:txEl>
                                          </p:spTgt>
                                        </p:tgtEl>
                                      </p:cBhvr>
                                    </p:animEffect>
                                  </p:childTnLst>
                                </p:cTn>
                              </p:par>
                            </p:childTnLst>
                          </p:cTn>
                        </p:par>
                      </p:childTnLst>
                    </p:cTn>
                  </p:par>
                  <p:par>
                    <p:cTn id="210" fill="hold">
                      <p:stCondLst>
                        <p:cond delay="indefinite"/>
                      </p:stCondLst>
                      <p:childTnLst>
                        <p:par>
                          <p:cTn id="211" fill="hold">
                            <p:stCondLst>
                              <p:cond delay="0"/>
                            </p:stCondLst>
                            <p:childTnLst>
                              <p:par>
                                <p:cTn id="212" nodeType="clickEffect" fill="hold" presetClass="entr" presetID="10">
                                  <p:stCondLst>
                                    <p:cond delay="0"/>
                                  </p:stCondLst>
                                  <p:childTnLst>
                                    <p:set>
                                      <p:cBhvr>
                                        <p:cTn id="213" dur="1" fill="hold">
                                          <p:stCondLst>
                                            <p:cond delay="0"/>
                                          </p:stCondLst>
                                        </p:cTn>
                                        <p:tgtEl>
                                          <p:spTgt spid="170">
                                            <p:txEl>
                                              <p:pRg st="4" end="4"/>
                                            </p:txEl>
                                          </p:spTgt>
                                        </p:tgtEl>
                                        <p:attrNameLst>
                                          <p:attrName>style.visibility</p:attrName>
                                        </p:attrNameLst>
                                      </p:cBhvr>
                                      <p:to>
                                        <p:strVal val="visible"/>
                                      </p:to>
                                    </p:set>
                                    <p:animEffect filter="fade" transition="in">
                                      <p:cBhvr additive="repl">
                                        <p:cTn id="214" dur="500"/>
                                        <p:tgtEl>
                                          <p:spTgt spid="170">
                                            <p:txEl>
                                              <p:pRg st="4" end="4"/>
                                            </p:txEl>
                                          </p:spTgt>
                                        </p:tgtEl>
                                      </p:cBhvr>
                                    </p:animEffect>
                                  </p:childTnLst>
                                </p:cTn>
                              </p:par>
                            </p:childTnLst>
                          </p:cTn>
                        </p:par>
                      </p:childTnLst>
                    </p:cTn>
                  </p:par>
                  <p:par>
                    <p:cTn id="215" fill="hold">
                      <p:stCondLst>
                        <p:cond delay="indefinite"/>
                      </p:stCondLst>
                      <p:childTnLst>
                        <p:par>
                          <p:cTn id="216" fill="hold">
                            <p:stCondLst>
                              <p:cond delay="0"/>
                            </p:stCondLst>
                            <p:childTnLst>
                              <p:par>
                                <p:cTn id="217" nodeType="clickEffect" fill="hold" presetClass="entr" presetID="10">
                                  <p:stCondLst>
                                    <p:cond delay="0"/>
                                  </p:stCondLst>
                                  <p:childTnLst>
                                    <p:set>
                                      <p:cBhvr>
                                        <p:cTn id="218" dur="1" fill="hold">
                                          <p:stCondLst>
                                            <p:cond delay="0"/>
                                          </p:stCondLst>
                                        </p:cTn>
                                        <p:tgtEl>
                                          <p:spTgt spid="170">
                                            <p:txEl>
                                              <p:pRg st="5" end="5"/>
                                            </p:txEl>
                                          </p:spTgt>
                                        </p:tgtEl>
                                        <p:attrNameLst>
                                          <p:attrName>style.visibility</p:attrName>
                                        </p:attrNameLst>
                                      </p:cBhvr>
                                      <p:to>
                                        <p:strVal val="visible"/>
                                      </p:to>
                                    </p:set>
                                    <p:animEffect filter="fade" transition="in">
                                      <p:cBhvr additive="repl">
                                        <p:cTn id="219" dur="500"/>
                                        <p:tgtEl>
                                          <p:spTgt spid="170">
                                            <p:txEl>
                                              <p:pRg st="5" end="5"/>
                                            </p:txEl>
                                          </p:spTgt>
                                        </p:tgtEl>
                                      </p:cBhvr>
                                    </p:animEffect>
                                  </p:childTnLst>
                                </p:cTn>
                              </p:par>
                            </p:childTnLst>
                          </p:cTn>
                        </p:par>
                      </p:childTnLst>
                    </p:cTn>
                  </p:par>
                  <p:par>
                    <p:cTn id="220" fill="hold">
                      <p:stCondLst>
                        <p:cond delay="indefinite"/>
                      </p:stCondLst>
                      <p:childTnLst>
                        <p:par>
                          <p:cTn id="221" fill="hold">
                            <p:stCondLst>
                              <p:cond delay="0"/>
                            </p:stCondLst>
                            <p:childTnLst>
                              <p:par>
                                <p:cTn id="222" nodeType="clickEffect" fill="hold" presetClass="entr" presetID="10">
                                  <p:stCondLst>
                                    <p:cond delay="0"/>
                                  </p:stCondLst>
                                  <p:childTnLst>
                                    <p:set>
                                      <p:cBhvr>
                                        <p:cTn id="223" dur="1" fill="hold">
                                          <p:stCondLst>
                                            <p:cond delay="0"/>
                                          </p:stCondLst>
                                        </p:cTn>
                                        <p:tgtEl>
                                          <p:spTgt spid="170">
                                            <p:txEl>
                                              <p:pRg st="6" end="6"/>
                                            </p:txEl>
                                          </p:spTgt>
                                        </p:tgtEl>
                                        <p:attrNameLst>
                                          <p:attrName>style.visibility</p:attrName>
                                        </p:attrNameLst>
                                      </p:cBhvr>
                                      <p:to>
                                        <p:strVal val="visible"/>
                                      </p:to>
                                    </p:set>
                                    <p:animEffect filter="fade" transition="in">
                                      <p:cBhvr additive="repl">
                                        <p:cTn id="224" dur="500"/>
                                        <p:tgtEl>
                                          <p:spTgt spid="170">
                                            <p:txEl>
                                              <p:pRg st="6" end="6"/>
                                            </p:txEl>
                                          </p:spTgt>
                                        </p:tgtEl>
                                      </p:cBhvr>
                                    </p:animEffect>
                                  </p:childTnLst>
                                </p:cTn>
                              </p:par>
                            </p:childTnLst>
                          </p:cTn>
                        </p:par>
                      </p:childTnLst>
                    </p:cTn>
                  </p:par>
                  <p:par>
                    <p:cTn id="225" fill="hold">
                      <p:stCondLst>
                        <p:cond delay="indefinite"/>
                      </p:stCondLst>
                      <p:childTnLst>
                        <p:par>
                          <p:cTn id="226" fill="hold">
                            <p:stCondLst>
                              <p:cond delay="0"/>
                            </p:stCondLst>
                            <p:childTnLst>
                              <p:par>
                                <p:cTn id="227" nodeType="clickEffect" fill="hold" presetClass="entr" presetID="10">
                                  <p:stCondLst>
                                    <p:cond delay="0"/>
                                  </p:stCondLst>
                                  <p:childTnLst>
                                    <p:set>
                                      <p:cBhvr>
                                        <p:cTn id="228" dur="1" fill="hold">
                                          <p:stCondLst>
                                            <p:cond delay="0"/>
                                          </p:stCondLst>
                                        </p:cTn>
                                        <p:tgtEl>
                                          <p:spTgt spid="170">
                                            <p:txEl>
                                              <p:pRg st="7" end="7"/>
                                            </p:txEl>
                                          </p:spTgt>
                                        </p:tgtEl>
                                        <p:attrNameLst>
                                          <p:attrName>style.visibility</p:attrName>
                                        </p:attrNameLst>
                                      </p:cBhvr>
                                      <p:to>
                                        <p:strVal val="visible"/>
                                      </p:to>
                                    </p:set>
                                    <p:animEffect filter="fade" transition="in">
                                      <p:cBhvr additive="repl">
                                        <p:cTn id="229" dur="500"/>
                                        <p:tgtEl>
                                          <p:spTgt spid="170">
                                            <p:txEl>
                                              <p:pRg st="7" end="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PlaceHolder 1"/>
          <p:cNvSpPr>
            <a:spLocks noGrp="1"/>
          </p:cNvSpPr>
          <p:nvPr>
            <p:ph type="title"/>
          </p:nvPr>
        </p:nvSpPr>
        <p:spPr>
          <a:xfrm>
            <a:off x="739080" y="73800"/>
            <a:ext cx="10711080" cy="1142640"/>
          </a:xfrm>
          <a:prstGeom prst="rect">
            <a:avLst/>
          </a:prstGeom>
          <a:noFill/>
          <a:ln w="0">
            <a:noFill/>
          </a:ln>
        </p:spPr>
        <p:txBody>
          <a:bodyPr anchor="ctr">
            <a:normAutofit fontScale="93000"/>
          </a:bodyPr>
          <a:p>
            <a:pPr>
              <a:lnSpc>
                <a:spcPct val="90000"/>
              </a:lnSpc>
              <a:buNone/>
            </a:pPr>
            <a:r>
              <a:rPr b="1" lang="es-ES" sz="3000" spc="-1" strike="noStrike">
                <a:solidFill>
                  <a:srgbClr val="0070c0"/>
                </a:solidFill>
                <a:latin typeface="Bahnschrift Light SemiCondensed"/>
              </a:rPr>
              <a:t>PATOLOXIZACIÓN/PSIQUIATRIZACIÓN  E  TUTELAXE  DESDE  SAÚDE MENTAL  DAS  IDENTIDADES  TRANS - </a:t>
            </a:r>
            <a:r>
              <a:rPr b="1" lang="es-ES" sz="2200" spc="-1" strike="noStrike">
                <a:solidFill>
                  <a:srgbClr val="0070c0"/>
                </a:solidFill>
                <a:latin typeface="Bahnschrift Light SemiCondensed"/>
              </a:rPr>
              <a:t>Mental  disorder (DSM-V , CIE-10)</a:t>
            </a:r>
            <a:endParaRPr b="0" lang="es-ES" sz="2200" spc="-1" strike="noStrike">
              <a:solidFill>
                <a:srgbClr val="000000"/>
              </a:solidFill>
              <a:latin typeface="Calibri"/>
            </a:endParaRPr>
          </a:p>
        </p:txBody>
      </p:sp>
      <p:sp>
        <p:nvSpPr>
          <p:cNvPr id="173" name="3 Rectángulo"/>
          <p:cNvSpPr/>
          <p:nvPr/>
        </p:nvSpPr>
        <p:spPr>
          <a:xfrm>
            <a:off x="1810440" y="1196280"/>
            <a:ext cx="8568720" cy="750600"/>
          </a:xfrm>
          <a:prstGeom prst="rect">
            <a:avLst/>
          </a:prstGeom>
          <a:noFill/>
          <a:ln w="0">
            <a:noFill/>
          </a:ln>
        </p:spPr>
        <p:style>
          <a:lnRef idx="0"/>
          <a:fillRef idx="0"/>
          <a:effectRef idx="0"/>
          <a:fontRef idx="minor"/>
        </p:style>
        <p:txBody>
          <a:bodyPr lIns="90000" rIns="90000" tIns="45000" bIns="45000" anchor="t">
            <a:spAutoFit/>
          </a:bodyPr>
          <a:p>
            <a:pPr algn="ctr">
              <a:lnSpc>
                <a:spcPts val="2599"/>
              </a:lnSpc>
              <a:buNone/>
            </a:pPr>
            <a:r>
              <a:rPr b="0" lang="es-ES" sz="2000" spc="-1" strike="noStrike">
                <a:solidFill>
                  <a:srgbClr val="000000"/>
                </a:solidFill>
                <a:latin typeface="Bahnschrift"/>
              </a:rPr>
              <a:t>A transexualidade está catalogada desde 1980 como un trastorno mental: </a:t>
            </a:r>
            <a:r>
              <a:rPr b="1" lang="es-ES" sz="2000" spc="-1" strike="noStrike">
                <a:solidFill>
                  <a:srgbClr val="000000"/>
                </a:solidFill>
                <a:latin typeface="Bahnschrift"/>
              </a:rPr>
              <a:t>DISFORIA DE XÉNERO </a:t>
            </a:r>
            <a:r>
              <a:rPr b="0" lang="es-ES" sz="1800" spc="-1" strike="noStrike">
                <a:solidFill>
                  <a:srgbClr val="000000"/>
                </a:solidFill>
                <a:latin typeface="Bahnschrift"/>
              </a:rPr>
              <a:t>(Norman Fisk en 1973 )</a:t>
            </a:r>
            <a:endParaRPr b="0" lang="es-ES" sz="1800" spc="-1" strike="noStrike">
              <a:latin typeface="Arial"/>
            </a:endParaRPr>
          </a:p>
        </p:txBody>
      </p:sp>
      <p:sp>
        <p:nvSpPr>
          <p:cNvPr id="174" name="5 CuadroTexto"/>
          <p:cNvSpPr/>
          <p:nvPr/>
        </p:nvSpPr>
        <p:spPr>
          <a:xfrm>
            <a:off x="205200" y="2632680"/>
            <a:ext cx="7436160" cy="4631400"/>
          </a:xfrm>
          <a:prstGeom prst="rect">
            <a:avLst/>
          </a:prstGeom>
          <a:noFill/>
          <a:ln w="0">
            <a:noFill/>
          </a:ln>
        </p:spPr>
        <p:style>
          <a:lnRef idx="0"/>
          <a:fillRef idx="0"/>
          <a:effectRef idx="0"/>
          <a:fontRef idx="minor"/>
        </p:style>
        <p:txBody>
          <a:bodyPr lIns="90000" rIns="90000" tIns="45000" bIns="45000" anchor="t">
            <a:spAutoFit/>
          </a:bodyPr>
          <a:p>
            <a:pPr algn="ctr">
              <a:lnSpc>
                <a:spcPct val="150000"/>
              </a:lnSpc>
              <a:spcBef>
                <a:spcPts val="601"/>
              </a:spcBef>
              <a:spcAft>
                <a:spcPts val="601"/>
              </a:spcAft>
              <a:buNone/>
            </a:pPr>
            <a:r>
              <a:rPr b="0" lang="es-ES" sz="2400" spc="-1" strike="noStrike">
                <a:solidFill>
                  <a:srgbClr val="000000"/>
                </a:solidFill>
                <a:latin typeface="Bahnschrift Light SemiCondensed"/>
              </a:rPr>
              <a:t>A </a:t>
            </a:r>
            <a:r>
              <a:rPr b="1" lang="es-ES" sz="2400" spc="-1" strike="noStrike">
                <a:solidFill>
                  <a:srgbClr val="000000"/>
                </a:solidFill>
                <a:latin typeface="Bahnschrift Light SemiCondensed"/>
              </a:rPr>
              <a:t>Disforia de xénero</a:t>
            </a:r>
            <a:r>
              <a:rPr b="0" lang="es-ES" sz="2400" spc="-1" strike="noStrike">
                <a:solidFill>
                  <a:srgbClr val="000000"/>
                </a:solidFill>
                <a:latin typeface="Bahnschrift Light SemiCondensed"/>
              </a:rPr>
              <a:t>, é un termo psiquiátrico que describe  o «sufrimento» debido ao sexo/xénero asignados no nacemento e como conciben o seu propio corpo. </a:t>
            </a:r>
            <a:endParaRPr b="0" lang="es-ES" sz="2400" spc="-1" strike="noStrike">
              <a:latin typeface="Arial"/>
            </a:endParaRPr>
          </a:p>
          <a:p>
            <a:pPr algn="ctr">
              <a:lnSpc>
                <a:spcPct val="150000"/>
              </a:lnSpc>
              <a:spcBef>
                <a:spcPts val="601"/>
              </a:spcBef>
              <a:spcAft>
                <a:spcPts val="601"/>
              </a:spcAft>
              <a:buNone/>
            </a:pPr>
            <a:r>
              <a:rPr b="0" lang="es-ES" sz="2400" spc="-1" strike="noStrike">
                <a:solidFill>
                  <a:srgbClr val="000000"/>
                </a:solidFill>
                <a:latin typeface="Bahnschrift Light SemiCondensed"/>
              </a:rPr>
              <a:t>Esta noción de disforia de xénero non adoita ter en conta o impacto da transfobia e o rexeitamento social e familiar á diversidade de identidades e a diversidade de corpos.</a:t>
            </a:r>
            <a:endParaRPr b="0" lang="es-ES" sz="2400" spc="-1" strike="noStrike">
              <a:latin typeface="Arial"/>
            </a:endParaRPr>
          </a:p>
        </p:txBody>
      </p:sp>
      <p:pic>
        <p:nvPicPr>
          <p:cNvPr id="175" name="Picture 1" descr=""/>
          <p:cNvPicPr/>
          <p:nvPr/>
        </p:nvPicPr>
        <p:blipFill>
          <a:blip r:embed="rId1"/>
          <a:stretch/>
        </p:blipFill>
        <p:spPr>
          <a:xfrm>
            <a:off x="7542360" y="1894320"/>
            <a:ext cx="3851640" cy="4963320"/>
          </a:xfrm>
          <a:prstGeom prst="rect">
            <a:avLst/>
          </a:prstGeom>
          <a:ln w="0">
            <a:noFill/>
          </a:ln>
        </p:spPr>
      </p:pic>
    </p:spTree>
  </p:cSld>
  <mc:AlternateContent>
    <mc:Choice Requires="p14">
      <p:transition spd="slow" p14:dur="2000"/>
    </mc:Choice>
    <mc:Fallback>
      <p:transition spd="slow"/>
    </mc:Fallback>
  </mc:AlternateContent>
  <p:timing>
    <p:tnLst>
      <p:par>
        <p:cTn id="230" dur="indefinite" restart="never" nodeType="tmRoot">
          <p:childTnLst>
            <p:seq>
              <p:cTn id="231" dur="indefinite" nodeType="mainSeq">
                <p:childTnLst>
                  <p:par>
                    <p:cTn id="232" fill="hold">
                      <p:stCondLst>
                        <p:cond delay="indefinite"/>
                      </p:stCondLst>
                      <p:childTnLst>
                        <p:par>
                          <p:cTn id="233" fill="hold">
                            <p:stCondLst>
                              <p:cond delay="0"/>
                            </p:stCondLst>
                            <p:childTnLst>
                              <p:par>
                                <p:cTn id="234" nodeType="clickEffect" fill="hold" presetClass="entr" presetID="10">
                                  <p:stCondLst>
                                    <p:cond delay="0"/>
                                  </p:stCondLst>
                                  <p:childTnLst>
                                    <p:set>
                                      <p:cBhvr>
                                        <p:cTn id="235" dur="1" fill="hold">
                                          <p:stCondLst>
                                            <p:cond delay="0"/>
                                          </p:stCondLst>
                                        </p:cTn>
                                        <p:tgtEl>
                                          <p:spTgt spid="172"/>
                                        </p:tgtEl>
                                        <p:attrNameLst>
                                          <p:attrName>style.visibility</p:attrName>
                                        </p:attrNameLst>
                                      </p:cBhvr>
                                      <p:to>
                                        <p:strVal val="visible"/>
                                      </p:to>
                                    </p:set>
                                    <p:animEffect filter="fade" transition="in">
                                      <p:cBhvr additive="repl">
                                        <p:cTn id="236" dur="1000"/>
                                        <p:tgtEl>
                                          <p:spTgt spid="172"/>
                                        </p:tgtEl>
                                      </p:cBhvr>
                                    </p:animEffect>
                                  </p:childTnLst>
                                </p:cTn>
                              </p:par>
                            </p:childTnLst>
                          </p:cTn>
                        </p:par>
                      </p:childTnLst>
                    </p:cTn>
                  </p:par>
                  <p:par>
                    <p:cTn id="237" fill="hold">
                      <p:stCondLst>
                        <p:cond delay="indefinite"/>
                      </p:stCondLst>
                      <p:childTnLst>
                        <p:par>
                          <p:cTn id="238" fill="hold">
                            <p:stCondLst>
                              <p:cond delay="0"/>
                            </p:stCondLst>
                            <p:childTnLst>
                              <p:par>
                                <p:cTn id="239" nodeType="clickEffect" fill="hold" presetClass="entr" presetID="10">
                                  <p:stCondLst>
                                    <p:cond delay="0"/>
                                  </p:stCondLst>
                                  <p:childTnLst>
                                    <p:set>
                                      <p:cBhvr>
                                        <p:cTn id="240" dur="1" fill="hold">
                                          <p:stCondLst>
                                            <p:cond delay="0"/>
                                          </p:stCondLst>
                                        </p:cTn>
                                        <p:tgtEl>
                                          <p:spTgt spid="173"/>
                                        </p:tgtEl>
                                        <p:attrNameLst>
                                          <p:attrName>style.visibility</p:attrName>
                                        </p:attrNameLst>
                                      </p:cBhvr>
                                      <p:to>
                                        <p:strVal val="visible"/>
                                      </p:to>
                                    </p:set>
                                    <p:animEffect filter="fade" transition="in">
                                      <p:cBhvr additive="repl">
                                        <p:cTn id="241" dur="1000"/>
                                        <p:tgtEl>
                                          <p:spTgt spid="173"/>
                                        </p:tgtEl>
                                      </p:cBhvr>
                                    </p:animEffect>
                                  </p:childTnLst>
                                </p:cTn>
                              </p:par>
                              <p:par>
                                <p:cTn id="242" nodeType="withEffect" fill="hold" presetClass="entr" presetID="10">
                                  <p:stCondLst>
                                    <p:cond delay="3000"/>
                                  </p:stCondLst>
                                  <p:childTnLst>
                                    <p:set>
                                      <p:cBhvr>
                                        <p:cTn id="243" dur="1" fill="hold">
                                          <p:stCondLst>
                                            <p:cond delay="0"/>
                                          </p:stCondLst>
                                        </p:cTn>
                                        <p:tgtEl>
                                          <p:spTgt spid="175"/>
                                        </p:tgtEl>
                                        <p:attrNameLst>
                                          <p:attrName>style.visibility</p:attrName>
                                        </p:attrNameLst>
                                      </p:cBhvr>
                                      <p:to>
                                        <p:strVal val="visible"/>
                                      </p:to>
                                    </p:set>
                                    <p:animEffect filter="fade" transition="in">
                                      <p:cBhvr additive="repl">
                                        <p:cTn id="244" dur="1000"/>
                                        <p:tgtEl>
                                          <p:spTgt spid="175"/>
                                        </p:tgtEl>
                                      </p:cBhvr>
                                    </p:animEffect>
                                  </p:childTnLst>
                                </p:cTn>
                              </p:par>
                            </p:childTnLst>
                          </p:cTn>
                        </p:par>
                      </p:childTnLst>
                    </p:cTn>
                  </p:par>
                  <p:par>
                    <p:cTn id="245" fill="hold">
                      <p:stCondLst>
                        <p:cond delay="indefinite"/>
                      </p:stCondLst>
                      <p:childTnLst>
                        <p:par>
                          <p:cTn id="246" fill="hold">
                            <p:stCondLst>
                              <p:cond delay="0"/>
                            </p:stCondLst>
                            <p:childTnLst>
                              <p:par>
                                <p:cTn id="247" nodeType="clickEffect" fill="hold" presetClass="entr" presetID="22" presetSubtype="1">
                                  <p:stCondLst>
                                    <p:cond delay="0"/>
                                  </p:stCondLst>
                                  <p:childTnLst>
                                    <p:set>
                                      <p:cBhvr>
                                        <p:cTn id="248" dur="1" fill="hold">
                                          <p:stCondLst>
                                            <p:cond delay="0"/>
                                          </p:stCondLst>
                                        </p:cTn>
                                        <p:tgtEl>
                                          <p:spTgt spid="174"/>
                                        </p:tgtEl>
                                        <p:attrNameLst>
                                          <p:attrName>style.visibility</p:attrName>
                                        </p:attrNameLst>
                                      </p:cBhvr>
                                      <p:to>
                                        <p:strVal val="visible"/>
                                      </p:to>
                                    </p:set>
                                    <p:animEffect filter="wipe(up)" transition="in">
                                      <p:cBhvr additive="repl">
                                        <p:cTn id="249" dur="8000"/>
                                        <p:tgtEl>
                                          <p:spTgt spid="1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6" name="Picture 2" descr="C:\Users\CRISTINA PALACIOS.DESKTOP-UQQ274E\Desktop\ARELAS\CARTELES ORGULLO\Cartel 2 Galego.jpg"/>
          <p:cNvPicPr/>
          <p:nvPr/>
        </p:nvPicPr>
        <p:blipFill>
          <a:blip r:embed="rId1"/>
          <a:stretch/>
        </p:blipFill>
        <p:spPr>
          <a:xfrm>
            <a:off x="2050920" y="639720"/>
            <a:ext cx="3967200" cy="5533920"/>
          </a:xfrm>
          <a:prstGeom prst="rect">
            <a:avLst/>
          </a:prstGeom>
          <a:ln w="0">
            <a:noFill/>
          </a:ln>
        </p:spPr>
      </p:pic>
      <p:sp>
        <p:nvSpPr>
          <p:cNvPr id="177" name="3 CuadroTexto"/>
          <p:cNvSpPr/>
          <p:nvPr/>
        </p:nvSpPr>
        <p:spPr>
          <a:xfrm>
            <a:off x="1481760" y="116640"/>
            <a:ext cx="9438480" cy="516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s-ES" sz="2800" spc="-1" strike="noStrike">
                <a:solidFill>
                  <a:srgbClr val="000000"/>
                </a:solidFill>
                <a:latin typeface="Calibri"/>
              </a:rPr>
              <a:t>TRANSFOBIA en forma de rexeitamento á diversidade de corpos</a:t>
            </a:r>
            <a:endParaRPr b="0" lang="es-ES" sz="2800" spc="-1" strike="noStrike">
              <a:latin typeface="Arial"/>
            </a:endParaRPr>
          </a:p>
        </p:txBody>
      </p:sp>
      <p:pic>
        <p:nvPicPr>
          <p:cNvPr id="178" name="Picture 3" descr="C:\Users\CRISTINA PALACIOS.DESKTOP-UQQ274E\Desktop\CHARLAS\IMG-20170909-WA0019.jpg"/>
          <p:cNvPicPr/>
          <p:nvPr/>
        </p:nvPicPr>
        <p:blipFill>
          <a:blip r:embed="rId2"/>
          <a:stretch/>
        </p:blipFill>
        <p:spPr>
          <a:xfrm>
            <a:off x="6461640" y="639720"/>
            <a:ext cx="3932280" cy="5284800"/>
          </a:xfrm>
          <a:prstGeom prst="rect">
            <a:avLst/>
          </a:prstGeom>
          <a:ln w="0">
            <a:noFill/>
          </a:ln>
        </p:spPr>
      </p:pic>
      <p:sp>
        <p:nvSpPr>
          <p:cNvPr id="179" name="Rectángulo 1"/>
          <p:cNvSpPr/>
          <p:nvPr/>
        </p:nvSpPr>
        <p:spPr>
          <a:xfrm>
            <a:off x="229320" y="6235560"/>
            <a:ext cx="11943000" cy="8211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pt-BR" sz="2400" spc="-1" strike="noStrike">
                <a:solidFill>
                  <a:srgbClr val="000000"/>
                </a:solidFill>
                <a:latin typeface="Bahnschrift Light SemiCondensed"/>
              </a:rPr>
              <a:t>Angustia polo seu corpo e xenital relacionada co rexeitamento social aos corpos non normativos</a:t>
            </a:r>
            <a:endParaRPr b="0" lang="es-ES" sz="2400" spc="-1" strike="noStrike">
              <a:latin typeface="Arial"/>
            </a:endParaRPr>
          </a:p>
        </p:txBody>
      </p:sp>
    </p:spTree>
  </p:cSld>
  <mc:AlternateContent>
    <mc:Choice Requires="p14">
      <p:transition spd="slow" p14:dur="2000"/>
    </mc:Choice>
    <mc:Fallback>
      <p:transition spd="slow"/>
    </mc:Fallback>
  </mc:AlternateContent>
  <p:timing>
    <p:tnLst>
      <p:par>
        <p:cTn id="250" dur="indefinite" restart="never" nodeType="tmRoot">
          <p:childTnLst>
            <p:seq>
              <p:cTn id="251" dur="indefinite" nodeType="mainSeq">
                <p:childTnLst>
                  <p:par>
                    <p:cTn id="252" fill="hold">
                      <p:stCondLst>
                        <p:cond delay="indefinite"/>
                      </p:stCondLst>
                      <p:childTnLst>
                        <p:par>
                          <p:cTn id="253" fill="hold">
                            <p:stCondLst>
                              <p:cond delay="0"/>
                            </p:stCondLst>
                            <p:childTnLst>
                              <p:par>
                                <p:cTn id="254" nodeType="clickEffect" fill="hold" presetClass="entr" presetID="1">
                                  <p:stCondLst>
                                    <p:cond delay="0"/>
                                  </p:stCondLst>
                                  <p:childTnLst>
                                    <p:set>
                                      <p:cBhvr>
                                        <p:cTn id="255" dur="1" fill="hold">
                                          <p:stCondLst>
                                            <p:cond delay="0"/>
                                          </p:stCondLst>
                                        </p:cTn>
                                        <p:tgtEl>
                                          <p:spTgt spid="177"/>
                                        </p:tgtEl>
                                        <p:attrNameLst>
                                          <p:attrName>style.visibility</p:attrName>
                                        </p:attrNameLst>
                                      </p:cBhvr>
                                      <p:to>
                                        <p:strVal val="visible"/>
                                      </p:to>
                                    </p:set>
                                  </p:childTnLst>
                                </p:cTn>
                              </p:par>
                            </p:childTnLst>
                          </p:cTn>
                        </p:par>
                        <p:par>
                          <p:cTn id="256" fill="hold">
                            <p:stCondLst>
                              <p:cond delay="0"/>
                            </p:stCondLst>
                            <p:childTnLst>
                              <p:par>
                                <p:cTn id="257" nodeType="afterEffect" fill="hold" presetClass="entr" presetID="1">
                                  <p:stCondLst>
                                    <p:cond delay="1000"/>
                                  </p:stCondLst>
                                  <p:childTnLst>
                                    <p:set>
                                      <p:cBhvr>
                                        <p:cTn id="258" dur="1" fill="hold">
                                          <p:stCondLst>
                                            <p:cond delay="249"/>
                                          </p:stCondLst>
                                        </p:cTn>
                                        <p:tgtEl>
                                          <p:spTgt spid="176"/>
                                        </p:tgtEl>
                                        <p:attrNameLst>
                                          <p:attrName>style.visibility</p:attrName>
                                        </p:attrNameLst>
                                      </p:cBhvr>
                                      <p:to>
                                        <p:strVal val="visible"/>
                                      </p:to>
                                    </p:set>
                                  </p:childTnLst>
                                </p:cTn>
                              </p:par>
                              <p:par>
                                <p:cTn id="259" nodeType="withEffect" fill="hold" presetClass="entr" presetID="1">
                                  <p:stCondLst>
                                    <p:cond delay="1000"/>
                                  </p:stCondLst>
                                  <p:childTnLst>
                                    <p:set>
                                      <p:cBhvr>
                                        <p:cTn id="260" dur="1" fill="hold">
                                          <p:stCondLst>
                                            <p:cond delay="249"/>
                                          </p:stCondLst>
                                        </p:cTn>
                                        <p:tgtEl>
                                          <p:spTgt spid="178"/>
                                        </p:tgtEl>
                                        <p:attrNameLst>
                                          <p:attrName>style.visibility</p:attrName>
                                        </p:attrNameLst>
                                      </p:cBhvr>
                                      <p:to>
                                        <p:strVal val="visible"/>
                                      </p:to>
                                    </p:set>
                                  </p:childTnLst>
                                </p:cTn>
                              </p:par>
                            </p:childTnLst>
                          </p:cTn>
                        </p:par>
                      </p:childTnLst>
                    </p:cTn>
                  </p:par>
                  <p:par>
                    <p:cTn id="261" fill="hold">
                      <p:stCondLst>
                        <p:cond delay="indefinite"/>
                      </p:stCondLst>
                      <p:childTnLst>
                        <p:par>
                          <p:cTn id="262" fill="hold">
                            <p:stCondLst>
                              <p:cond delay="0"/>
                            </p:stCondLst>
                            <p:childTnLst>
                              <p:par>
                                <p:cTn id="263" nodeType="clickEffect" fill="hold" presetClass="entr" presetID="10">
                                  <p:stCondLst>
                                    <p:cond delay="0"/>
                                  </p:stCondLst>
                                  <p:childTnLst>
                                    <p:set>
                                      <p:cBhvr>
                                        <p:cTn id="264" dur="1" fill="hold">
                                          <p:stCondLst>
                                            <p:cond delay="0"/>
                                          </p:stCondLst>
                                        </p:cTn>
                                        <p:tgtEl>
                                          <p:spTgt spid="179"/>
                                        </p:tgtEl>
                                        <p:attrNameLst>
                                          <p:attrName>style.visibility</p:attrName>
                                        </p:attrNameLst>
                                      </p:cBhvr>
                                      <p:to>
                                        <p:strVal val="visible"/>
                                      </p:to>
                                    </p:set>
                                    <p:animEffect filter="fade" transition="in">
                                      <p:cBhvr additive="repl">
                                        <p:cTn id="265" dur="500"/>
                                        <p:tgtEl>
                                          <p:spTgt spid="1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80" name="Picture 2" descr="Dos mujeres portan una pancarta que pide apoyo para las todas las hermanas. /Foto: Lara Santaella "/>
          <p:cNvPicPr/>
          <p:nvPr/>
        </p:nvPicPr>
        <p:blipFill>
          <a:blip r:embed="rId1"/>
          <a:stretch/>
        </p:blipFill>
        <p:spPr>
          <a:xfrm>
            <a:off x="3682800" y="2934360"/>
            <a:ext cx="4896360" cy="3524760"/>
          </a:xfrm>
          <a:prstGeom prst="rect">
            <a:avLst/>
          </a:prstGeom>
          <a:ln w="0">
            <a:noFill/>
          </a:ln>
        </p:spPr>
      </p:pic>
      <p:sp>
        <p:nvSpPr>
          <p:cNvPr id="181" name="3 Rectángulo"/>
          <p:cNvSpPr/>
          <p:nvPr/>
        </p:nvSpPr>
        <p:spPr>
          <a:xfrm>
            <a:off x="1421280" y="6473160"/>
            <a:ext cx="9348840" cy="3034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s-ES" sz="1400" spc="-1" strike="noStrike">
                <a:solidFill>
                  <a:srgbClr val="000000"/>
                </a:solidFill>
                <a:latin typeface="Calibri"/>
              </a:rPr>
              <a:t>Foto: Lara Santaella, Píkara Maganice</a:t>
            </a:r>
            <a:endParaRPr b="0" lang="es-ES" sz="1400" spc="-1" strike="noStrike">
              <a:latin typeface="Arial"/>
            </a:endParaRPr>
          </a:p>
        </p:txBody>
      </p:sp>
      <p:sp>
        <p:nvSpPr>
          <p:cNvPr id="182" name="5 CuadroTexto"/>
          <p:cNvSpPr/>
          <p:nvPr/>
        </p:nvSpPr>
        <p:spPr>
          <a:xfrm>
            <a:off x="0" y="230400"/>
            <a:ext cx="12117600" cy="5778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s-ES" sz="3200" spc="-1" strike="noStrike">
                <a:solidFill>
                  <a:srgbClr val="7030a0"/>
                </a:solidFill>
                <a:latin typeface="Calibri Light"/>
              </a:rPr>
              <a:t>TRANSFOBIA </a:t>
            </a:r>
            <a:r>
              <a:rPr b="1" lang="es-ES" sz="3200" spc="-1" strike="noStrike">
                <a:solidFill>
                  <a:srgbClr val="000000"/>
                </a:solidFill>
                <a:latin typeface="Calibri Light"/>
              </a:rPr>
              <a:t>DUN FEMINISMO HEXEMÓNICO TRANS -EXCLUINTE </a:t>
            </a:r>
            <a:endParaRPr b="0" lang="es-ES" sz="3200" spc="-1" strike="noStrike">
              <a:latin typeface="Arial"/>
            </a:endParaRPr>
          </a:p>
        </p:txBody>
      </p:sp>
      <p:sp>
        <p:nvSpPr>
          <p:cNvPr id="183" name="6 CuadroTexto"/>
          <p:cNvSpPr/>
          <p:nvPr/>
        </p:nvSpPr>
        <p:spPr>
          <a:xfrm>
            <a:off x="83160" y="956520"/>
            <a:ext cx="11748240" cy="9435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s-ES" sz="2800" spc="-1" strike="noStrike">
                <a:solidFill>
                  <a:srgbClr val="000000"/>
                </a:solidFill>
                <a:latin typeface="Calibri"/>
              </a:rPr>
              <a:t> </a:t>
            </a:r>
            <a:r>
              <a:rPr b="1" lang="es-ES" sz="2800" spc="-1" strike="noStrike">
                <a:solidFill>
                  <a:srgbClr val="000000"/>
                </a:solidFill>
                <a:latin typeface="Calibri"/>
              </a:rPr>
              <a:t>Discursos violentos, misóxinos e cosificadores que agreden a una gran cantidade e diversidade de mulleres</a:t>
            </a:r>
            <a:endParaRPr b="0" lang="es-ES" sz="2800" spc="-1" strike="noStrike">
              <a:latin typeface="Arial"/>
            </a:endParaRPr>
          </a:p>
        </p:txBody>
      </p:sp>
      <p:sp>
        <p:nvSpPr>
          <p:cNvPr id="184" name="7 CuadroTexto"/>
          <p:cNvSpPr/>
          <p:nvPr/>
        </p:nvSpPr>
        <p:spPr>
          <a:xfrm>
            <a:off x="0" y="2007000"/>
            <a:ext cx="11914560" cy="8218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s-ES" sz="2400" spc="-1" strike="noStrike">
                <a:solidFill>
                  <a:srgbClr val="000000"/>
                </a:solidFill>
                <a:latin typeface="Calibri"/>
              </a:rPr>
              <a:t>As mulleres trans forman parte do feminismo pola súa propia identidade</a:t>
            </a:r>
            <a:r>
              <a:rPr b="0" lang="es-ES" sz="1800" spc="-1" strike="noStrike">
                <a:solidFill>
                  <a:srgbClr val="000000"/>
                </a:solidFill>
                <a:latin typeface="Calibri"/>
              </a:rPr>
              <a:t>, </a:t>
            </a:r>
            <a:r>
              <a:rPr b="1" lang="es-ES" sz="2400" spc="-1" strike="noStrike">
                <a:solidFill>
                  <a:srgbClr val="990099"/>
                </a:solidFill>
                <a:latin typeface="Calibri"/>
              </a:rPr>
              <a:t>son mulleres</a:t>
            </a:r>
            <a:r>
              <a:rPr b="0" lang="es-ES" sz="1800" spc="-1" strike="noStrike">
                <a:solidFill>
                  <a:srgbClr val="000000"/>
                </a:solidFill>
                <a:latin typeface="Calibri"/>
              </a:rPr>
              <a:t>, </a:t>
            </a:r>
            <a:r>
              <a:rPr b="0" lang="es-ES" sz="2400" spc="-1" strike="noStrike">
                <a:solidFill>
                  <a:srgbClr val="000000"/>
                </a:solidFill>
                <a:latin typeface="Calibri"/>
              </a:rPr>
              <a:t>non son «outras» mulleres que debemos incluir nun discurso hexemónico cisheteronormativo.</a:t>
            </a:r>
            <a:endParaRPr b="0" lang="es-ES" sz="2400" spc="-1" strike="noStrike">
              <a:latin typeface="Arial"/>
            </a:endParaRPr>
          </a:p>
        </p:txBody>
      </p:sp>
    </p:spTree>
  </p:cSld>
  <mc:AlternateContent>
    <mc:Choice Requires="p14">
      <p:transition spd="slow" p14:dur="2000"/>
    </mc:Choice>
    <mc:Fallback>
      <p:transition spd="slow"/>
    </mc:Fallback>
  </mc:AlternateContent>
  <p:timing>
    <p:tnLst>
      <p:par>
        <p:cTn id="266" dur="indefinite" restart="never" nodeType="tmRoot">
          <p:childTnLst>
            <p:seq>
              <p:cTn id="267" dur="indefinite" nodeType="mainSeq">
                <p:childTnLst>
                  <p:par>
                    <p:cTn id="268" fill="hold">
                      <p:stCondLst>
                        <p:cond delay="indefinite"/>
                      </p:stCondLst>
                      <p:childTnLst>
                        <p:par>
                          <p:cTn id="269" fill="hold">
                            <p:stCondLst>
                              <p:cond delay="0"/>
                            </p:stCondLst>
                            <p:childTnLst>
                              <p:par>
                                <p:cTn id="270" nodeType="clickEffect" fill="hold" presetClass="entr" presetID="1">
                                  <p:stCondLst>
                                    <p:cond delay="0"/>
                                  </p:stCondLst>
                                  <p:childTnLst>
                                    <p:set>
                                      <p:cBhvr>
                                        <p:cTn id="271" dur="1" fill="hold">
                                          <p:stCondLst>
                                            <p:cond delay="0"/>
                                          </p:stCondLst>
                                        </p:cTn>
                                        <p:tgtEl>
                                          <p:spTgt spid="182"/>
                                        </p:tgtEl>
                                        <p:attrNameLst>
                                          <p:attrName>style.visibility</p:attrName>
                                        </p:attrNameLst>
                                      </p:cBhvr>
                                      <p:to>
                                        <p:strVal val="visible"/>
                                      </p:to>
                                    </p:set>
                                  </p:childTnLst>
                                </p:cTn>
                              </p:par>
                            </p:childTnLst>
                          </p:cTn>
                        </p:par>
                      </p:childTnLst>
                    </p:cTn>
                  </p:par>
                  <p:par>
                    <p:cTn id="272" fill="hold">
                      <p:stCondLst>
                        <p:cond delay="indefinite"/>
                      </p:stCondLst>
                      <p:childTnLst>
                        <p:par>
                          <p:cTn id="273" fill="hold">
                            <p:stCondLst>
                              <p:cond delay="0"/>
                            </p:stCondLst>
                            <p:childTnLst>
                              <p:par>
                                <p:cTn id="274" nodeType="clickEffect" fill="hold" presetClass="entr" presetID="16" presetSubtype="21">
                                  <p:stCondLst>
                                    <p:cond delay="0"/>
                                  </p:stCondLst>
                                  <p:childTnLst>
                                    <p:set>
                                      <p:cBhvr>
                                        <p:cTn id="275" dur="1" fill="hold">
                                          <p:stCondLst>
                                            <p:cond delay="0"/>
                                          </p:stCondLst>
                                        </p:cTn>
                                        <p:tgtEl>
                                          <p:spTgt spid="183"/>
                                        </p:tgtEl>
                                        <p:attrNameLst>
                                          <p:attrName>style.visibility</p:attrName>
                                        </p:attrNameLst>
                                      </p:cBhvr>
                                      <p:to>
                                        <p:strVal val="visible"/>
                                      </p:to>
                                    </p:set>
                                    <p:animEffect filter="barn(inVertical)" transition="in">
                                      <p:cBhvr additive="repl">
                                        <p:cTn id="276" dur="3000"/>
                                        <p:tgtEl>
                                          <p:spTgt spid="183"/>
                                        </p:tgtEl>
                                      </p:cBhvr>
                                    </p:animEffect>
                                  </p:childTnLst>
                                </p:cTn>
                              </p:par>
                            </p:childTnLst>
                          </p:cTn>
                        </p:par>
                      </p:childTnLst>
                    </p:cTn>
                  </p:par>
                  <p:par>
                    <p:cTn id="277" fill="hold">
                      <p:stCondLst>
                        <p:cond delay="indefinite"/>
                      </p:stCondLst>
                      <p:childTnLst>
                        <p:par>
                          <p:cTn id="278" fill="hold">
                            <p:stCondLst>
                              <p:cond delay="0"/>
                            </p:stCondLst>
                            <p:childTnLst>
                              <p:par>
                                <p:cTn id="279" nodeType="clickEffect" fill="hold" presetClass="entr" presetID="1">
                                  <p:stCondLst>
                                    <p:cond delay="0"/>
                                  </p:stCondLst>
                                  <p:childTnLst>
                                    <p:set>
                                      <p:cBhvr>
                                        <p:cTn id="280" dur="1" fill="hold">
                                          <p:stCondLst>
                                            <p:cond delay="749"/>
                                          </p:stCondLst>
                                        </p:cTn>
                                        <p:tgtEl>
                                          <p:spTgt spid="184"/>
                                        </p:tgtEl>
                                        <p:attrNameLst>
                                          <p:attrName>style.visibility</p:attrName>
                                        </p:attrNameLst>
                                      </p:cBhvr>
                                      <p:to>
                                        <p:strVal val="visible"/>
                                      </p:to>
                                    </p:set>
                                  </p:childTnLst>
                                </p:cTn>
                              </p:par>
                              <p:par>
                                <p:cTn id="281" nodeType="withEffect" fill="hold" presetClass="entr" presetID="1">
                                  <p:stCondLst>
                                    <p:cond delay="0"/>
                                  </p:stCondLst>
                                  <p:childTnLst>
                                    <p:set>
                                      <p:cBhvr>
                                        <p:cTn id="282" dur="1" fill="hold">
                                          <p:stCondLst>
                                            <p:cond delay="749"/>
                                          </p:stCondLst>
                                        </p:cTn>
                                        <p:tgtEl>
                                          <p:spTgt spid="180"/>
                                        </p:tgtEl>
                                        <p:attrNameLst>
                                          <p:attrName>style.visibility</p:attrName>
                                        </p:attrNameLst>
                                      </p:cBhvr>
                                      <p:to>
                                        <p:strVal val="visible"/>
                                      </p:to>
                                    </p:set>
                                  </p:childTnLst>
                                </p:cTn>
                              </p:par>
                              <p:par>
                                <p:cTn id="283" nodeType="withEffect" fill="hold" presetClass="entr" presetID="1">
                                  <p:stCondLst>
                                    <p:cond delay="0"/>
                                  </p:stCondLst>
                                  <p:childTnLst>
                                    <p:set>
                                      <p:cBhvr>
                                        <p:cTn id="284" dur="1" fill="hold">
                                          <p:stCondLst>
                                            <p:cond delay="749"/>
                                          </p:stCondLst>
                                        </p:cTn>
                                        <p:tgtEl>
                                          <p:spTgt spid="18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 name="PlaceHolder 1"/>
          <p:cNvSpPr>
            <a:spLocks noGrp="1"/>
          </p:cNvSpPr>
          <p:nvPr>
            <p:ph/>
          </p:nvPr>
        </p:nvSpPr>
        <p:spPr>
          <a:xfrm>
            <a:off x="0" y="2642760"/>
            <a:ext cx="12191760" cy="2686320"/>
          </a:xfrm>
          <a:prstGeom prst="rect">
            <a:avLst/>
          </a:prstGeom>
          <a:noFill/>
          <a:ln w="0">
            <a:noFill/>
          </a:ln>
        </p:spPr>
        <p:txBody>
          <a:bodyPr anchor="t">
            <a:noAutofit/>
          </a:bodyPr>
          <a:p>
            <a:pPr algn="ctr">
              <a:lnSpc>
                <a:spcPts val="4000"/>
              </a:lnSpc>
              <a:spcBef>
                <a:spcPts val="601"/>
              </a:spcBef>
              <a:spcAft>
                <a:spcPts val="601"/>
              </a:spcAft>
              <a:buNone/>
              <a:tabLst>
                <a:tab algn="l" pos="0"/>
              </a:tabLst>
            </a:pPr>
            <a:r>
              <a:rPr b="0" lang="pt-BR" sz="2700" spc="-1" strike="noStrike">
                <a:solidFill>
                  <a:srgbClr val="262626"/>
                </a:solidFill>
                <a:latin typeface="Calibri"/>
              </a:rPr>
              <a:t>A invisibilidade das </a:t>
            </a:r>
            <a:r>
              <a:rPr b="0" lang="pt-BR" sz="2700" spc="-1" strike="noStrike">
                <a:solidFill>
                  <a:srgbClr val="ff3399"/>
                </a:solidFill>
                <a:latin typeface="Calibri"/>
              </a:rPr>
              <a:t>sexualidades minoritarias</a:t>
            </a:r>
            <a:r>
              <a:rPr b="0" lang="pt-BR" sz="2700" spc="-1" strike="noStrike">
                <a:solidFill>
                  <a:srgbClr val="262626"/>
                </a:solidFill>
                <a:latin typeface="Calibri"/>
              </a:rPr>
              <a:t> provoca que o alumnado proxecte </a:t>
            </a:r>
            <a:r>
              <a:rPr b="1" lang="pt-BR" sz="2700" spc="-1" strike="noStrike">
                <a:solidFill>
                  <a:srgbClr val="262626"/>
                </a:solidFill>
                <a:latin typeface="Calibri"/>
              </a:rPr>
              <a:t>prexuízos e ideas </a:t>
            </a:r>
            <a:r>
              <a:rPr b="0" lang="pt-BR" sz="2700" spc="-1" strike="noStrike">
                <a:solidFill>
                  <a:srgbClr val="262626"/>
                </a:solidFill>
                <a:latin typeface="Calibri"/>
              </a:rPr>
              <a:t>equivocadas en torno as persoas e vivencias </a:t>
            </a:r>
            <a:r>
              <a:rPr b="0" lang="pt-BR" sz="2700" spc="-1" strike="noStrike">
                <a:solidFill>
                  <a:srgbClr val="ff0066"/>
                </a:solidFill>
                <a:latin typeface="Calibri"/>
              </a:rPr>
              <a:t>L</a:t>
            </a:r>
            <a:r>
              <a:rPr b="0" lang="pt-BR" sz="2700" spc="-1" strike="noStrike">
                <a:solidFill>
                  <a:srgbClr val="ff0000"/>
                </a:solidFill>
                <a:latin typeface="Calibri"/>
              </a:rPr>
              <a:t>G</a:t>
            </a:r>
            <a:r>
              <a:rPr b="0" lang="pt-BR" sz="2700" spc="-1" strike="noStrike">
                <a:solidFill>
                  <a:srgbClr val="ffc000"/>
                </a:solidFill>
                <a:latin typeface="Calibri"/>
              </a:rPr>
              <a:t>T</a:t>
            </a:r>
            <a:r>
              <a:rPr b="0" lang="pt-BR" sz="2700" spc="-1" strike="noStrike">
                <a:solidFill>
                  <a:srgbClr val="ffff00"/>
                </a:solidFill>
                <a:latin typeface="Calibri"/>
              </a:rPr>
              <a:t>B</a:t>
            </a:r>
            <a:r>
              <a:rPr b="0" lang="pt-BR" sz="2700" spc="-1" strike="noStrike">
                <a:solidFill>
                  <a:srgbClr val="33cc33"/>
                </a:solidFill>
                <a:latin typeface="Calibri"/>
              </a:rPr>
              <a:t>I</a:t>
            </a:r>
            <a:r>
              <a:rPr b="0" lang="pt-BR" sz="2700" spc="-1" strike="noStrike">
                <a:solidFill>
                  <a:srgbClr val="0070c0"/>
                </a:solidFill>
                <a:latin typeface="Calibri"/>
              </a:rPr>
              <a:t>Q</a:t>
            </a:r>
            <a:r>
              <a:rPr b="0" lang="pt-BR" sz="2700" spc="-1" strike="noStrike">
                <a:solidFill>
                  <a:srgbClr val="7030a0"/>
                </a:solidFill>
                <a:latin typeface="Calibri"/>
              </a:rPr>
              <a:t>A</a:t>
            </a:r>
            <a:r>
              <a:rPr b="0" lang="pt-BR" sz="2700" spc="-1" strike="noStrike">
                <a:solidFill>
                  <a:srgbClr val="ff3399"/>
                </a:solidFill>
                <a:latin typeface="Calibri"/>
              </a:rPr>
              <a:t>+</a:t>
            </a:r>
            <a:r>
              <a:rPr b="0" lang="pt-BR" sz="2700" spc="-1" strike="noStrike">
                <a:solidFill>
                  <a:srgbClr val="262626"/>
                </a:solidFill>
                <a:latin typeface="Calibri"/>
              </a:rPr>
              <a:t>. O </a:t>
            </a:r>
            <a:r>
              <a:rPr b="1" lang="pt-BR" sz="2700" spc="-1" strike="noStrike">
                <a:solidFill>
                  <a:srgbClr val="262626"/>
                </a:solidFill>
                <a:latin typeface="Calibri"/>
              </a:rPr>
              <a:t>discurso e actuacións do ámbito educativo </a:t>
            </a:r>
            <a:r>
              <a:rPr b="0" lang="pt-BR" sz="2700" spc="-1" strike="noStrike">
                <a:solidFill>
                  <a:srgbClr val="262626"/>
                </a:solidFill>
                <a:latin typeface="Calibri"/>
              </a:rPr>
              <a:t>alude a pautas de comportamento heterosexual e modelos de xénero tradicionais, onde se manifestan </a:t>
            </a:r>
            <a:r>
              <a:rPr b="1" lang="pt-BR" sz="2700" spc="-1" strike="noStrike">
                <a:solidFill>
                  <a:srgbClr val="262626"/>
                </a:solidFill>
                <a:latin typeface="Calibri"/>
              </a:rPr>
              <a:t>relacións de superioridade, </a:t>
            </a:r>
            <a:r>
              <a:rPr b="1" lang="pt-BR" sz="2700" spc="-1" strike="noStrike" u="sng">
                <a:solidFill>
                  <a:srgbClr val="ff0000"/>
                </a:solidFill>
                <a:uFillTx/>
                <a:latin typeface="Calibri"/>
              </a:rPr>
              <a:t>ocultando e marxinando</a:t>
            </a:r>
            <a:r>
              <a:rPr b="1" lang="pt-BR" sz="2700" spc="-1" strike="noStrike">
                <a:solidFill>
                  <a:srgbClr val="ff0000"/>
                </a:solidFill>
                <a:latin typeface="Calibri"/>
              </a:rPr>
              <a:t> </a:t>
            </a:r>
            <a:r>
              <a:rPr b="0" lang="pt-BR" sz="2700" spc="-1" strike="noStrike">
                <a:solidFill>
                  <a:srgbClr val="262626"/>
                </a:solidFill>
                <a:latin typeface="Calibri"/>
              </a:rPr>
              <a:t>as experiencias e realidades diversas.</a:t>
            </a:r>
            <a:endParaRPr b="0" lang="es-ES" sz="2700" spc="-1" strike="noStrike">
              <a:solidFill>
                <a:srgbClr val="000000"/>
              </a:solidFill>
              <a:latin typeface="Calibri"/>
            </a:endParaRPr>
          </a:p>
        </p:txBody>
      </p:sp>
      <p:sp>
        <p:nvSpPr>
          <p:cNvPr id="186" name="3 CuadroTexto"/>
          <p:cNvSpPr/>
          <p:nvPr/>
        </p:nvSpPr>
        <p:spPr>
          <a:xfrm>
            <a:off x="0" y="1168920"/>
            <a:ext cx="12191760" cy="13701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pt-BR" sz="2800" spc="-1" strike="noStrike">
                <a:solidFill>
                  <a:srgbClr val="262626"/>
                </a:solidFill>
                <a:latin typeface="Calibri"/>
              </a:rPr>
              <a:t>A</a:t>
            </a:r>
            <a:r>
              <a:rPr b="0" lang="pt-BR" sz="2800" spc="-1" strike="noStrike">
                <a:solidFill>
                  <a:srgbClr val="000000"/>
                </a:solidFill>
                <a:latin typeface="Calibri"/>
              </a:rPr>
              <a:t> </a:t>
            </a:r>
            <a:r>
              <a:rPr b="1" lang="pt-BR" sz="2800" spc="-1" strike="noStrike">
                <a:solidFill>
                  <a:srgbClr val="ff0000"/>
                </a:solidFill>
                <a:latin typeface="Calibri"/>
              </a:rPr>
              <a:t>LGTBIfobia</a:t>
            </a:r>
            <a:r>
              <a:rPr b="0" lang="pt-BR" sz="2800" spc="-1" strike="noStrike">
                <a:solidFill>
                  <a:srgbClr val="000000"/>
                </a:solidFill>
                <a:latin typeface="Calibri"/>
              </a:rPr>
              <a:t> </a:t>
            </a:r>
            <a:r>
              <a:rPr b="0" lang="pt-BR" sz="2800" spc="-1" strike="noStrike">
                <a:solidFill>
                  <a:srgbClr val="262626"/>
                </a:solidFill>
                <a:latin typeface="Calibri"/>
              </a:rPr>
              <a:t>é unha realidade no noso sistema educativo. O medo dxs adolescentes </a:t>
            </a:r>
            <a:r>
              <a:rPr b="0" lang="pt-BR" sz="2800" spc="-1" strike="noStrike">
                <a:solidFill>
                  <a:srgbClr val="ff0066"/>
                </a:solidFill>
                <a:latin typeface="Calibri"/>
              </a:rPr>
              <a:t>L</a:t>
            </a:r>
            <a:r>
              <a:rPr b="0" lang="pt-BR" sz="2800" spc="-1" strike="noStrike">
                <a:solidFill>
                  <a:srgbClr val="ff0000"/>
                </a:solidFill>
                <a:latin typeface="Calibri"/>
              </a:rPr>
              <a:t>G</a:t>
            </a:r>
            <a:r>
              <a:rPr b="0" lang="pt-BR" sz="2800" spc="-1" strike="noStrike">
                <a:solidFill>
                  <a:srgbClr val="ffc000"/>
                </a:solidFill>
                <a:latin typeface="Calibri"/>
              </a:rPr>
              <a:t>T</a:t>
            </a:r>
            <a:r>
              <a:rPr b="0" lang="pt-BR" sz="2800" spc="-1" strike="noStrike">
                <a:solidFill>
                  <a:srgbClr val="ffff00"/>
                </a:solidFill>
                <a:latin typeface="Calibri"/>
              </a:rPr>
              <a:t>B</a:t>
            </a:r>
            <a:r>
              <a:rPr b="0" lang="pt-BR" sz="2800" spc="-1" strike="noStrike">
                <a:solidFill>
                  <a:srgbClr val="33cc33"/>
                </a:solidFill>
                <a:latin typeface="Calibri"/>
              </a:rPr>
              <a:t>I</a:t>
            </a:r>
            <a:r>
              <a:rPr b="0" lang="pt-BR" sz="2800" spc="-1" strike="noStrike">
                <a:solidFill>
                  <a:srgbClr val="0070c0"/>
                </a:solidFill>
                <a:latin typeface="Calibri"/>
              </a:rPr>
              <a:t>Q</a:t>
            </a:r>
            <a:r>
              <a:rPr b="0" lang="pt-BR" sz="2800" spc="-1" strike="noStrike">
                <a:solidFill>
                  <a:srgbClr val="7030a0"/>
                </a:solidFill>
                <a:latin typeface="Calibri"/>
              </a:rPr>
              <a:t>A</a:t>
            </a:r>
            <a:r>
              <a:rPr b="0" lang="pt-BR" sz="2800" spc="-1" strike="noStrike">
                <a:solidFill>
                  <a:srgbClr val="ff3399"/>
                </a:solidFill>
                <a:latin typeface="Calibri"/>
              </a:rPr>
              <a:t>+</a:t>
            </a:r>
            <a:r>
              <a:rPr b="0" lang="pt-BR" sz="2800" spc="-1" strike="noStrike">
                <a:solidFill>
                  <a:srgbClr val="262626"/>
                </a:solidFill>
                <a:latin typeface="Calibri"/>
              </a:rPr>
              <a:t> a aceptarse tal e como son e facerse visibles nas súas escolas,  </a:t>
            </a:r>
            <a:r>
              <a:rPr b="1" lang="pt-BR" sz="2800" spc="-1" strike="noStrike">
                <a:solidFill>
                  <a:srgbClr val="262626"/>
                </a:solidFill>
                <a:latin typeface="Calibri"/>
              </a:rPr>
              <a:t>está máis que xustificado</a:t>
            </a:r>
            <a:r>
              <a:rPr b="0" lang="pt-BR" sz="2800" spc="-1" strike="noStrike">
                <a:solidFill>
                  <a:srgbClr val="262626"/>
                </a:solidFill>
                <a:latin typeface="Calibri"/>
              </a:rPr>
              <a:t>.</a:t>
            </a:r>
            <a:endParaRPr b="0" lang="es-ES" sz="2800" spc="-1" strike="noStrike">
              <a:latin typeface="Arial"/>
            </a:endParaRPr>
          </a:p>
        </p:txBody>
      </p:sp>
      <p:sp>
        <p:nvSpPr>
          <p:cNvPr id="187" name="TextShape 1"/>
          <p:cNvSpPr/>
          <p:nvPr/>
        </p:nvSpPr>
        <p:spPr>
          <a:xfrm>
            <a:off x="1548360" y="60120"/>
            <a:ext cx="8749080" cy="1142280"/>
          </a:xfrm>
          <a:prstGeom prst="rect">
            <a:avLst/>
          </a:prstGeom>
          <a:noFill/>
          <a:ln w="0">
            <a:noFill/>
          </a:ln>
        </p:spPr>
        <p:style>
          <a:lnRef idx="0"/>
          <a:fillRef idx="0"/>
          <a:effectRef idx="0"/>
          <a:fontRef idx="minor"/>
        </p:style>
        <p:txBody>
          <a:bodyPr lIns="90000" rIns="90000" tIns="45000" bIns="45000" anchor="ctr">
            <a:normAutofit fontScale="88000"/>
          </a:bodyPr>
          <a:p>
            <a:pPr algn="ctr">
              <a:lnSpc>
                <a:spcPct val="100000"/>
              </a:lnSpc>
              <a:buNone/>
            </a:pPr>
            <a:r>
              <a:rPr b="0" lang="es-ES" sz="4400" spc="-1" strike="noStrike">
                <a:solidFill>
                  <a:srgbClr val="7030a0"/>
                </a:solidFill>
                <a:latin typeface="Bahnschrift SemiCondensed"/>
              </a:rPr>
              <a:t>INVISIBILIZACIÓN DA </a:t>
            </a:r>
            <a:r>
              <a:rPr b="0" lang="es-ES" sz="4400" spc="-1" strike="noStrike">
                <a:solidFill>
                  <a:srgbClr val="ff0066"/>
                </a:solidFill>
                <a:latin typeface="Bahnschrift SemiCondensed"/>
              </a:rPr>
              <a:t>DASF</a:t>
            </a:r>
            <a:r>
              <a:rPr b="0" lang="es-ES" sz="4400" spc="-1" strike="noStrike">
                <a:solidFill>
                  <a:srgbClr val="7030a0"/>
                </a:solidFill>
                <a:latin typeface="Bahnschrift SemiCondensed"/>
              </a:rPr>
              <a:t> NAS AULAS</a:t>
            </a:r>
            <a:endParaRPr b="0" lang="es-ES" sz="4400" spc="-1" strike="noStrike">
              <a:latin typeface="Arial"/>
            </a:endParaRPr>
          </a:p>
        </p:txBody>
      </p:sp>
      <p:sp>
        <p:nvSpPr>
          <p:cNvPr id="188" name="Rectángulo 5"/>
          <p:cNvSpPr/>
          <p:nvPr/>
        </p:nvSpPr>
        <p:spPr>
          <a:xfrm>
            <a:off x="40680" y="5529600"/>
            <a:ext cx="11764440" cy="1614240"/>
          </a:xfrm>
          <a:prstGeom prst="rect">
            <a:avLst/>
          </a:prstGeom>
          <a:noFill/>
          <a:ln w="0">
            <a:noFill/>
          </a:ln>
        </p:spPr>
        <p:style>
          <a:lnRef idx="0"/>
          <a:fillRef idx="0"/>
          <a:effectRef idx="0"/>
          <a:fontRef idx="minor"/>
        </p:style>
        <p:txBody>
          <a:bodyPr lIns="90000" rIns="90000" tIns="45000" bIns="45000" anchor="t">
            <a:spAutoFit/>
          </a:bodyPr>
          <a:p>
            <a:pPr algn="ctr">
              <a:lnSpc>
                <a:spcPts val="4000"/>
              </a:lnSpc>
              <a:spcBef>
                <a:spcPts val="601"/>
              </a:spcBef>
              <a:spcAft>
                <a:spcPts val="601"/>
              </a:spcAft>
              <a:buNone/>
            </a:pPr>
            <a:r>
              <a:rPr b="0" lang="es-ES" sz="2800" spc="-1" strike="noStrike">
                <a:solidFill>
                  <a:srgbClr val="262626"/>
                </a:solidFill>
                <a:latin typeface="Calibri"/>
              </a:rPr>
              <a:t>A</a:t>
            </a:r>
            <a:r>
              <a:rPr b="0" lang="es-ES" sz="1800" spc="-1" strike="noStrike">
                <a:solidFill>
                  <a:srgbClr val="262626"/>
                </a:solidFill>
                <a:latin typeface="Calibri"/>
              </a:rPr>
              <a:t> </a:t>
            </a:r>
            <a:r>
              <a:rPr b="1" lang="es-ES" sz="3200" spc="-1" strike="noStrike">
                <a:solidFill>
                  <a:srgbClr val="ff0000"/>
                </a:solidFill>
                <a:latin typeface="Calibri"/>
              </a:rPr>
              <a:t>invisibilización</a:t>
            </a:r>
            <a:r>
              <a:rPr b="0" lang="es-ES" sz="3200" spc="-1" strike="noStrike">
                <a:solidFill>
                  <a:srgbClr val="000000"/>
                </a:solidFill>
                <a:latin typeface="Calibri"/>
              </a:rPr>
              <a:t> da </a:t>
            </a:r>
            <a:r>
              <a:rPr b="0" lang="es-ES" sz="3200" spc="-1" strike="noStrike">
                <a:solidFill>
                  <a:srgbClr val="ff0066"/>
                </a:solidFill>
                <a:latin typeface="Bahnschrift SemiCondensed"/>
              </a:rPr>
              <a:t>DAS</a:t>
            </a:r>
            <a:r>
              <a:rPr b="0" lang="es-ES" sz="3200" spc="-1" strike="noStrike">
                <a:solidFill>
                  <a:srgbClr val="000000"/>
                </a:solidFill>
                <a:latin typeface="Calibri"/>
              </a:rPr>
              <a:t> </a:t>
            </a:r>
            <a:r>
              <a:rPr b="0" lang="es-ES" sz="3200" spc="-1" strike="noStrike">
                <a:solidFill>
                  <a:srgbClr val="262626"/>
                </a:solidFill>
                <a:latin typeface="Calibri"/>
              </a:rPr>
              <a:t>constitúe un dos principais instrumentos de </a:t>
            </a:r>
            <a:r>
              <a:rPr b="1" lang="es-ES" sz="3200" spc="-1" strike="noStrike">
                <a:solidFill>
                  <a:srgbClr val="ff0000"/>
                </a:solidFill>
                <a:latin typeface="Calibri"/>
              </a:rPr>
              <a:t>lexitimación, </a:t>
            </a:r>
            <a:r>
              <a:rPr b="0" lang="es-ES" sz="3200" spc="-1" strike="noStrike">
                <a:solidFill>
                  <a:srgbClr val="262626"/>
                </a:solidFill>
                <a:latin typeface="Calibri"/>
              </a:rPr>
              <a:t>da </a:t>
            </a:r>
            <a:r>
              <a:rPr b="1" lang="es-ES" sz="3200" spc="-1" strike="noStrike">
                <a:solidFill>
                  <a:srgbClr val="262626"/>
                </a:solidFill>
                <a:latin typeface="Calibri"/>
              </a:rPr>
              <a:t>subordinación </a:t>
            </a:r>
            <a:r>
              <a:rPr b="0" lang="es-ES" sz="3200" spc="-1" strike="noStrike">
                <a:solidFill>
                  <a:srgbClr val="262626"/>
                </a:solidFill>
                <a:latin typeface="Calibri"/>
              </a:rPr>
              <a:t>e de </a:t>
            </a:r>
            <a:r>
              <a:rPr b="1" lang="es-ES" sz="3200" spc="-1" strike="noStrike">
                <a:solidFill>
                  <a:srgbClr val="262626"/>
                </a:solidFill>
                <a:latin typeface="Calibri"/>
              </a:rPr>
              <a:t>perpetuación do acoso escolar</a:t>
            </a:r>
            <a:r>
              <a:rPr b="0" lang="es-ES" sz="3200" spc="-1" strike="noStrike">
                <a:solidFill>
                  <a:srgbClr val="262626"/>
                </a:solidFill>
                <a:latin typeface="Calibri"/>
              </a:rPr>
              <a:t>.</a:t>
            </a:r>
            <a:br/>
            <a:endParaRPr b="0" lang="es-ES" sz="3200" spc="-1" strike="noStrike">
              <a:latin typeface="Arial"/>
            </a:endParaRPr>
          </a:p>
        </p:txBody>
      </p:sp>
    </p:spTree>
  </p:cSld>
  <mc:AlternateContent>
    <mc:Choice Requires="p14">
      <p:transition spd="slow" p14:dur="2000"/>
    </mc:Choice>
    <mc:Fallback>
      <p:transition spd="slow"/>
    </mc:Fallback>
  </mc:AlternateContent>
  <p:timing>
    <p:tnLst>
      <p:par>
        <p:cTn id="285" dur="indefinite" restart="never" nodeType="tmRoot">
          <p:childTnLst>
            <p:seq>
              <p:cTn id="286" dur="indefinite" nodeType="mainSeq">
                <p:childTnLst>
                  <p:par>
                    <p:cTn id="287" fill="hold">
                      <p:stCondLst>
                        <p:cond delay="indefinite"/>
                      </p:stCondLst>
                      <p:childTnLst>
                        <p:par>
                          <p:cTn id="288" fill="hold">
                            <p:stCondLst>
                              <p:cond delay="0"/>
                            </p:stCondLst>
                            <p:childTnLst>
                              <p:par>
                                <p:cTn id="289" nodeType="clickEffect" fill="hold" presetClass="entr" presetID="10">
                                  <p:stCondLst>
                                    <p:cond delay="0"/>
                                  </p:stCondLst>
                                  <p:childTnLst>
                                    <p:set>
                                      <p:cBhvr>
                                        <p:cTn id="290" dur="1" fill="hold">
                                          <p:stCondLst>
                                            <p:cond delay="0"/>
                                          </p:stCondLst>
                                        </p:cTn>
                                        <p:tgtEl>
                                          <p:spTgt spid="187"/>
                                        </p:tgtEl>
                                        <p:attrNameLst>
                                          <p:attrName>style.visibility</p:attrName>
                                        </p:attrNameLst>
                                      </p:cBhvr>
                                      <p:to>
                                        <p:strVal val="visible"/>
                                      </p:to>
                                    </p:set>
                                    <p:animEffect filter="fade" transition="in">
                                      <p:cBhvr additive="repl">
                                        <p:cTn id="291" dur="500"/>
                                        <p:tgtEl>
                                          <p:spTgt spid="187"/>
                                        </p:tgtEl>
                                      </p:cBhvr>
                                    </p:animEffect>
                                  </p:childTnLst>
                                </p:cTn>
                              </p:par>
                            </p:childTnLst>
                          </p:cTn>
                        </p:par>
                      </p:childTnLst>
                    </p:cTn>
                  </p:par>
                  <p:par>
                    <p:cTn id="292" fill="hold">
                      <p:stCondLst>
                        <p:cond delay="indefinite"/>
                      </p:stCondLst>
                      <p:childTnLst>
                        <p:par>
                          <p:cTn id="293" fill="hold">
                            <p:stCondLst>
                              <p:cond delay="0"/>
                            </p:stCondLst>
                            <p:childTnLst>
                              <p:par>
                                <p:cTn id="294" nodeType="clickEffect" fill="hold" presetClass="entr" presetID="22" presetSubtype="1">
                                  <p:stCondLst>
                                    <p:cond delay="0"/>
                                  </p:stCondLst>
                                  <p:childTnLst>
                                    <p:set>
                                      <p:cBhvr>
                                        <p:cTn id="295" dur="1" fill="hold">
                                          <p:stCondLst>
                                            <p:cond delay="0"/>
                                          </p:stCondLst>
                                        </p:cTn>
                                        <p:tgtEl>
                                          <p:spTgt spid="186"/>
                                        </p:tgtEl>
                                        <p:attrNameLst>
                                          <p:attrName>style.visibility</p:attrName>
                                        </p:attrNameLst>
                                      </p:cBhvr>
                                      <p:to>
                                        <p:strVal val="visible"/>
                                      </p:to>
                                    </p:set>
                                    <p:animEffect filter="wipe(up)" transition="in">
                                      <p:cBhvr additive="repl">
                                        <p:cTn id="296" dur="3750"/>
                                        <p:tgtEl>
                                          <p:spTgt spid="186"/>
                                        </p:tgtEl>
                                      </p:cBhvr>
                                    </p:animEffect>
                                  </p:childTnLst>
                                </p:cTn>
                              </p:par>
                            </p:childTnLst>
                          </p:cTn>
                        </p:par>
                      </p:childTnLst>
                    </p:cTn>
                  </p:par>
                  <p:par>
                    <p:cTn id="297" fill="hold">
                      <p:stCondLst>
                        <p:cond delay="indefinite"/>
                      </p:stCondLst>
                      <p:childTnLst>
                        <p:par>
                          <p:cTn id="298" fill="hold">
                            <p:stCondLst>
                              <p:cond delay="0"/>
                            </p:stCondLst>
                            <p:childTnLst>
                              <p:par>
                                <p:cTn id="299" nodeType="clickEffect" fill="hold" presetClass="entr" presetID="22" presetSubtype="1">
                                  <p:stCondLst>
                                    <p:cond delay="0"/>
                                  </p:stCondLst>
                                  <p:childTnLst>
                                    <p:set>
                                      <p:cBhvr>
                                        <p:cTn id="300" dur="1" fill="hold">
                                          <p:stCondLst>
                                            <p:cond delay="0"/>
                                          </p:stCondLst>
                                        </p:cTn>
                                        <p:tgtEl>
                                          <p:spTgt spid="185">
                                            <p:txEl>
                                              <p:pRg st="0" end="0"/>
                                            </p:txEl>
                                          </p:spTgt>
                                        </p:tgtEl>
                                        <p:attrNameLst>
                                          <p:attrName>style.visibility</p:attrName>
                                        </p:attrNameLst>
                                      </p:cBhvr>
                                      <p:to>
                                        <p:strVal val="visible"/>
                                      </p:to>
                                    </p:set>
                                    <p:animEffect filter="wipe(up)" transition="in">
                                      <p:cBhvr additive="repl">
                                        <p:cTn id="301" dur="3500"/>
                                        <p:tgtEl>
                                          <p:spTgt spid="185">
                                            <p:txEl>
                                              <p:pRg st="0" end="0"/>
                                            </p:txEl>
                                          </p:spTgt>
                                        </p:tgtEl>
                                      </p:cBhvr>
                                    </p:animEffect>
                                  </p:childTnLst>
                                </p:cTn>
                              </p:par>
                            </p:childTnLst>
                          </p:cTn>
                        </p:par>
                      </p:childTnLst>
                    </p:cTn>
                  </p:par>
                  <p:par>
                    <p:cTn id="302" fill="hold">
                      <p:stCondLst>
                        <p:cond delay="indefinite"/>
                      </p:stCondLst>
                      <p:childTnLst>
                        <p:par>
                          <p:cTn id="303" fill="hold">
                            <p:stCondLst>
                              <p:cond delay="0"/>
                            </p:stCondLst>
                            <p:childTnLst>
                              <p:par>
                                <p:cTn id="304" nodeType="clickEffect" fill="hold" presetClass="entr" presetID="10">
                                  <p:stCondLst>
                                    <p:cond delay="0"/>
                                  </p:stCondLst>
                                  <p:childTnLst>
                                    <p:set>
                                      <p:cBhvr>
                                        <p:cTn id="305" dur="1" fill="hold">
                                          <p:stCondLst>
                                            <p:cond delay="0"/>
                                          </p:stCondLst>
                                        </p:cTn>
                                        <p:tgtEl>
                                          <p:spTgt spid="188"/>
                                        </p:tgtEl>
                                        <p:attrNameLst>
                                          <p:attrName>style.visibility</p:attrName>
                                        </p:attrNameLst>
                                      </p:cBhvr>
                                      <p:to>
                                        <p:strVal val="visible"/>
                                      </p:to>
                                    </p:set>
                                    <p:animEffect filter="fade" transition="in">
                                      <p:cBhvr additive="repl">
                                        <p:cTn id="306" dur="1500"/>
                                        <p:tgtEl>
                                          <p:spTgt spid="1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9" name="PlaceHolder 1"/>
          <p:cNvSpPr>
            <a:spLocks noGrp="1"/>
          </p:cNvSpPr>
          <p:nvPr>
            <p:ph/>
          </p:nvPr>
        </p:nvSpPr>
        <p:spPr>
          <a:xfrm>
            <a:off x="345240" y="2997360"/>
            <a:ext cx="11205720" cy="3474360"/>
          </a:xfrm>
          <a:prstGeom prst="rect">
            <a:avLst/>
          </a:prstGeom>
          <a:noFill/>
          <a:ln w="0">
            <a:noFill/>
          </a:ln>
        </p:spPr>
        <p:txBody>
          <a:bodyPr lIns="101520" rIns="101520" tIns="50760" bIns="50760" anchor="t">
            <a:normAutofit fontScale="48000"/>
          </a:bodyPr>
          <a:p>
            <a:pPr algn="ctr">
              <a:lnSpc>
                <a:spcPts val="3779"/>
              </a:lnSpc>
              <a:spcBef>
                <a:spcPts val="666"/>
              </a:spcBef>
              <a:spcAft>
                <a:spcPts val="2001"/>
              </a:spcAft>
              <a:buNone/>
              <a:tabLst>
                <a:tab algn="l" pos="0"/>
              </a:tabLst>
            </a:pPr>
            <a:r>
              <a:rPr b="1" lang="es-ES" sz="16000" spc="-1" strike="noStrike">
                <a:solidFill>
                  <a:srgbClr val="ff0066"/>
                </a:solidFill>
                <a:latin typeface="Agency FB"/>
              </a:rPr>
              <a:t>CAUSAS MÁIS FRECUENTES DE ACOSO ESCOLAR</a:t>
            </a:r>
            <a:endParaRPr b="0" lang="es-ES" sz="16000" spc="-1" strike="noStrike">
              <a:solidFill>
                <a:srgbClr val="000000"/>
              </a:solidFill>
              <a:latin typeface="Calibri"/>
            </a:endParaRPr>
          </a:p>
          <a:p>
            <a:pPr algn="ctr">
              <a:lnSpc>
                <a:spcPts val="3779"/>
              </a:lnSpc>
              <a:spcBef>
                <a:spcPts val="666"/>
              </a:spcBef>
              <a:spcAft>
                <a:spcPts val="666"/>
              </a:spcAft>
              <a:buNone/>
              <a:tabLst>
                <a:tab algn="l" pos="0"/>
              </a:tabLst>
            </a:pPr>
            <a:r>
              <a:rPr b="1" lang="es-ES" sz="11200" spc="-1" strike="noStrike">
                <a:solidFill>
                  <a:srgbClr val="ff0066"/>
                </a:solidFill>
                <a:latin typeface="Arial Rounded MT Bold"/>
              </a:rPr>
              <a:t>Ser ou parecer </a:t>
            </a:r>
            <a:r>
              <a:rPr b="0" lang="es-ES" sz="11200" spc="-1" strike="noStrike">
                <a:solidFill>
                  <a:srgbClr val="222a35"/>
                </a:solidFill>
                <a:latin typeface="Arial Rounded MT Bold"/>
              </a:rPr>
              <a:t>lesbiana, gai, bisexual ou trans                                                                                     e sobretodo, </a:t>
            </a:r>
            <a:r>
              <a:rPr b="1" lang="es-ES" sz="11200" spc="-1" strike="noStrike">
                <a:solidFill>
                  <a:srgbClr val="ff0066"/>
                </a:solidFill>
                <a:latin typeface="Arial Rounded MT Bold"/>
              </a:rPr>
              <a:t>non cumprir coas normas de xénero</a:t>
            </a:r>
            <a:r>
              <a:rPr b="0" lang="es-ES" sz="11200" spc="-1" strike="noStrike">
                <a:solidFill>
                  <a:srgbClr val="222a35"/>
                </a:solidFill>
                <a:latin typeface="Arial Rounded MT Bold"/>
              </a:rPr>
              <a:t>.</a:t>
            </a:r>
            <a:endParaRPr b="0" lang="es-ES" sz="11200" spc="-1" strike="noStrike">
              <a:solidFill>
                <a:srgbClr val="000000"/>
              </a:solidFill>
              <a:latin typeface="Calibri"/>
            </a:endParaRPr>
          </a:p>
          <a:p>
            <a:pPr algn="ctr">
              <a:lnSpc>
                <a:spcPts val="4334"/>
              </a:lnSpc>
              <a:spcBef>
                <a:spcPts val="666"/>
              </a:spcBef>
              <a:spcAft>
                <a:spcPts val="666"/>
              </a:spcAft>
              <a:buNone/>
              <a:tabLst>
                <a:tab algn="l" pos="0"/>
              </a:tabLst>
            </a:pPr>
            <a:r>
              <a:rPr b="0" lang="es-ES" sz="11200" spc="-1" strike="noStrike">
                <a:solidFill>
                  <a:srgbClr val="222a35"/>
                </a:solidFill>
                <a:latin typeface="Arial Rounded MT Bold"/>
              </a:rPr>
              <a:t>Motivan dende o </a:t>
            </a:r>
            <a:r>
              <a:rPr b="1" lang="es-ES" sz="11200" spc="-1" strike="noStrike">
                <a:solidFill>
                  <a:srgbClr val="222a35"/>
                </a:solidFill>
                <a:latin typeface="Arial Rounded MT Bold"/>
              </a:rPr>
              <a:t>INSULTO </a:t>
            </a:r>
            <a:r>
              <a:rPr b="0" lang="es-ES" sz="11200" spc="-1" strike="noStrike">
                <a:solidFill>
                  <a:srgbClr val="222a35"/>
                </a:solidFill>
                <a:latin typeface="Arial Rounded MT Bold"/>
              </a:rPr>
              <a:t>ata a </a:t>
            </a:r>
            <a:r>
              <a:rPr b="1" lang="es-ES" sz="11200" spc="-1" strike="noStrike">
                <a:solidFill>
                  <a:srgbClr val="222a35"/>
                </a:solidFill>
                <a:latin typeface="Arial Rounded MT Bold"/>
              </a:rPr>
              <a:t>VEXACIÓN</a:t>
            </a:r>
            <a:r>
              <a:rPr b="0" lang="es-ES" sz="11200" spc="-1" strike="noStrike">
                <a:solidFill>
                  <a:srgbClr val="222a35"/>
                </a:solidFill>
                <a:latin typeface="Arial Rounded MT Bold"/>
              </a:rPr>
              <a:t> a </a:t>
            </a:r>
            <a:r>
              <a:rPr b="1" lang="es-ES" sz="11200" spc="-1" strike="noStrike">
                <a:solidFill>
                  <a:srgbClr val="222a35"/>
                </a:solidFill>
                <a:latin typeface="Arial Rounded MT Bold"/>
              </a:rPr>
              <a:t>VIOLENCIA FÍSICA </a:t>
            </a:r>
            <a:r>
              <a:rPr b="0" lang="es-ES" sz="11200" spc="-1" strike="noStrike">
                <a:solidFill>
                  <a:srgbClr val="222a35"/>
                </a:solidFill>
                <a:latin typeface="Arial Rounded MT Bold"/>
              </a:rPr>
              <a:t>e sobre todo a </a:t>
            </a:r>
            <a:r>
              <a:rPr b="1" lang="es-ES" sz="11200" spc="-1" strike="noStrike" u="sng">
                <a:solidFill>
                  <a:srgbClr val="222a35"/>
                </a:solidFill>
                <a:uFillTx/>
                <a:latin typeface="Arial Rounded MT Bold"/>
              </a:rPr>
              <a:t>EXCLUSIÓN</a:t>
            </a:r>
            <a:r>
              <a:rPr b="0" lang="es-ES" sz="12400" spc="-1" strike="noStrike">
                <a:solidFill>
                  <a:srgbClr val="222a35"/>
                </a:solidFill>
                <a:latin typeface="Arial Rounded MT Bold"/>
              </a:rPr>
              <a:t>. </a:t>
            </a:r>
            <a:endParaRPr b="0" lang="es-ES" sz="12400" spc="-1" strike="noStrike">
              <a:solidFill>
                <a:srgbClr val="000000"/>
              </a:solidFill>
              <a:latin typeface="Calibri"/>
            </a:endParaRPr>
          </a:p>
          <a:p>
            <a:pPr algn="ctr">
              <a:lnSpc>
                <a:spcPts val="2112"/>
              </a:lnSpc>
              <a:buNone/>
              <a:tabLst>
                <a:tab algn="l" pos="0"/>
              </a:tabLst>
            </a:pPr>
            <a:r>
              <a:rPr b="1" i="1" lang="es-ES" sz="5600" spc="-1" strike="noStrike">
                <a:solidFill>
                  <a:srgbClr val="222a35"/>
                </a:solidFill>
                <a:latin typeface="Calibri Light"/>
              </a:rPr>
              <a:t>Abraza la Diversidad, propuestas para una educación libre de acoso homofóbico y transfóbico</a:t>
            </a:r>
            <a:endParaRPr b="0" lang="es-ES" sz="5600" spc="-1" strike="noStrike">
              <a:solidFill>
                <a:srgbClr val="000000"/>
              </a:solidFill>
              <a:latin typeface="Calibri"/>
            </a:endParaRPr>
          </a:p>
          <a:p>
            <a:pPr algn="ctr">
              <a:lnSpc>
                <a:spcPts val="2112"/>
              </a:lnSpc>
              <a:buNone/>
              <a:tabLst>
                <a:tab algn="l" pos="0"/>
              </a:tabLst>
            </a:pPr>
            <a:r>
              <a:rPr b="1" i="1" lang="es-ES" sz="5600" spc="-1" strike="noStrike">
                <a:solidFill>
                  <a:srgbClr val="222a35"/>
                </a:solidFill>
                <a:latin typeface="Calibri Light"/>
              </a:rPr>
              <a:t> </a:t>
            </a:r>
            <a:r>
              <a:rPr b="0" lang="es-ES" sz="5600" spc="-1" strike="noStrike">
                <a:solidFill>
                  <a:srgbClr val="222a35"/>
                </a:solidFill>
                <a:latin typeface="Calibri Light"/>
              </a:rPr>
              <a:t>(J. I gnacio Pichardo  Antropólogo , profesor da UCM ,2014) </a:t>
            </a:r>
            <a:endParaRPr b="0" lang="es-ES" sz="5600" spc="-1" strike="noStrike">
              <a:solidFill>
                <a:srgbClr val="000000"/>
              </a:solidFill>
              <a:latin typeface="Calibri"/>
            </a:endParaRPr>
          </a:p>
          <a:p>
            <a:pPr algn="ctr">
              <a:lnSpc>
                <a:spcPts val="3779"/>
              </a:lnSpc>
              <a:spcBef>
                <a:spcPts val="666"/>
              </a:spcBef>
              <a:spcAft>
                <a:spcPts val="666"/>
              </a:spcAft>
              <a:buNone/>
              <a:tabLst>
                <a:tab algn="l" pos="0"/>
              </a:tabLst>
            </a:pPr>
            <a:endParaRPr b="0" lang="es-ES" sz="5600" spc="-1" strike="noStrike">
              <a:solidFill>
                <a:srgbClr val="000000"/>
              </a:solidFill>
              <a:latin typeface="Calibri"/>
            </a:endParaRPr>
          </a:p>
        </p:txBody>
      </p:sp>
      <p:pic>
        <p:nvPicPr>
          <p:cNvPr id="190" name="Picture 4" descr="C:\Users\CRISTINA PALACIOS.DESKTOP-UQQ274E\Desktop\CHARLAS\Diversidad sexual.jpg"/>
          <p:cNvPicPr/>
          <p:nvPr/>
        </p:nvPicPr>
        <p:blipFill>
          <a:blip r:embed="rId1">
            <a:extLst>
              <a:ext uri="{BEBA8EAE-BF5A-486C-A8C5-ECC9F3942E4B}">
                <a14:imgProps xmlns:a14="http://schemas.microsoft.com/office/drawing/2010/main">
                  <a14:imgLayer r:embed="rId2">
                    <a14:imgEffect>
                      <a14:brightnessContrast bright="-8000"/>
                    </a14:imgEffect>
                  </a14:imgLayer>
                </a14:imgProps>
              </a:ext>
            </a:extLst>
          </a:blip>
          <a:stretch/>
        </p:blipFill>
        <p:spPr>
          <a:xfrm>
            <a:off x="2567520" y="86760"/>
            <a:ext cx="7002720" cy="2819160"/>
          </a:xfrm>
          <a:prstGeom prst="rect">
            <a:avLst/>
          </a:prstGeom>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1" name="4 CuadroTexto"/>
          <p:cNvSpPr/>
          <p:nvPr/>
        </p:nvSpPr>
        <p:spPr>
          <a:xfrm>
            <a:off x="157320" y="487440"/>
            <a:ext cx="11448720" cy="1233000"/>
          </a:xfrm>
          <a:prstGeom prst="rect">
            <a:avLst/>
          </a:prstGeom>
          <a:noFill/>
          <a:ln w="0">
            <a:noFill/>
          </a:ln>
        </p:spPr>
        <p:style>
          <a:lnRef idx="0"/>
          <a:fillRef idx="0"/>
          <a:effectRef idx="0"/>
          <a:fontRef idx="minor"/>
        </p:style>
        <p:txBody>
          <a:bodyPr lIns="90000" rIns="90000" tIns="45000" bIns="45000" anchor="t">
            <a:spAutoFit/>
          </a:bodyPr>
          <a:p>
            <a:pPr algn="ctr">
              <a:lnSpc>
                <a:spcPts val="2999"/>
              </a:lnSpc>
              <a:buNone/>
            </a:pPr>
            <a:r>
              <a:rPr b="0" lang="es-ES" sz="2400" spc="-1" strike="noStrike">
                <a:solidFill>
                  <a:srgbClr val="000000"/>
                </a:solidFill>
                <a:latin typeface="Bahnschrift"/>
              </a:rPr>
              <a:t>O </a:t>
            </a:r>
            <a:r>
              <a:rPr b="1" lang="es-ES" sz="2400" spc="-1" strike="noStrike">
                <a:solidFill>
                  <a:srgbClr val="ff0066"/>
                </a:solidFill>
                <a:latin typeface="Bahnschrift"/>
              </a:rPr>
              <a:t>acoso escolar </a:t>
            </a:r>
            <a:r>
              <a:rPr b="0" lang="es-ES" sz="2400" spc="-1" strike="noStrike">
                <a:solidFill>
                  <a:srgbClr val="000000"/>
                </a:solidFill>
                <a:latin typeface="Bahnschrift"/>
              </a:rPr>
              <a:t>alcanza o seu maior impacto na secundaria (sobre todo 2º , 3º e 4º da ESO), o cal causa abandonos e fracasos escolares tempranos, con condutas de risco e autolesivas, cun peligro manifesto de  intento de suicidio.</a:t>
            </a:r>
            <a:r>
              <a:rPr b="1" lang="es-ES" sz="2400" spc="-1" strike="noStrike">
                <a:solidFill>
                  <a:srgbClr val="000000"/>
                </a:solidFill>
                <a:latin typeface="Bahnschrift"/>
              </a:rPr>
              <a:t> </a:t>
            </a:r>
            <a:endParaRPr b="0" lang="es-ES" sz="2400" spc="-1" strike="noStrike">
              <a:latin typeface="Arial"/>
            </a:endParaRPr>
          </a:p>
        </p:txBody>
      </p:sp>
      <p:pic>
        <p:nvPicPr>
          <p:cNvPr id="192" name="Picture 2" descr=""/>
          <p:cNvPicPr/>
          <p:nvPr/>
        </p:nvPicPr>
        <p:blipFill>
          <a:blip r:embed="rId1"/>
          <a:stretch/>
        </p:blipFill>
        <p:spPr>
          <a:xfrm>
            <a:off x="3630600" y="2421000"/>
            <a:ext cx="6103800" cy="3722400"/>
          </a:xfrm>
          <a:prstGeom prst="rect">
            <a:avLst/>
          </a:prstGeom>
          <a:ln w="0">
            <a:noFill/>
          </a:ln>
        </p:spPr>
      </p:pic>
    </p:spTree>
  </p:cSld>
  <mc:AlternateContent>
    <mc:Choice Requires="p14">
      <p:transition spd="slow" p14:dur="2000"/>
    </mc:Choice>
    <mc:Fallback>
      <p:transition spd="slow"/>
    </mc:Fallback>
  </mc:AlternateContent>
  <p:timing>
    <p:tnLst>
      <p:par>
        <p:cTn id="307" dur="indefinite" restart="never" nodeType="tmRoot">
          <p:childTnLst>
            <p:seq>
              <p:cTn id="308" dur="indefinite" nodeType="mainSeq">
                <p:childTnLst>
                  <p:par>
                    <p:cTn id="309" fill="hold">
                      <p:stCondLst>
                        <p:cond delay="indefinite"/>
                      </p:stCondLst>
                      <p:childTnLst>
                        <p:par>
                          <p:cTn id="310" fill="hold">
                            <p:stCondLst>
                              <p:cond delay="0"/>
                            </p:stCondLst>
                            <p:childTnLst>
                              <p:par>
                                <p:cTn id="311" nodeType="clickEffect" fill="hold" presetClass="entr" presetID="10">
                                  <p:stCondLst>
                                    <p:cond delay="0"/>
                                  </p:stCondLst>
                                  <p:childTnLst>
                                    <p:set>
                                      <p:cBhvr>
                                        <p:cTn id="312" dur="1" fill="hold">
                                          <p:stCondLst>
                                            <p:cond delay="0"/>
                                          </p:stCondLst>
                                        </p:cTn>
                                        <p:tgtEl>
                                          <p:spTgt spid="191"/>
                                        </p:tgtEl>
                                        <p:attrNameLst>
                                          <p:attrName>style.visibility</p:attrName>
                                        </p:attrNameLst>
                                      </p:cBhvr>
                                      <p:to>
                                        <p:strVal val="visible"/>
                                      </p:to>
                                    </p:set>
                                    <p:animEffect filter="fade" transition="in">
                                      <p:cBhvr additive="repl">
                                        <p:cTn id="313" dur="1000"/>
                                        <p:tgtEl>
                                          <p:spTgt spid="191"/>
                                        </p:tgtEl>
                                      </p:cBhvr>
                                    </p:animEffect>
                                  </p:childTnLst>
                                </p:cTn>
                              </p:par>
                              <p:par>
                                <p:cTn id="314" nodeType="withEffect" fill="hold" presetClass="entr" presetID="10">
                                  <p:stCondLst>
                                    <p:cond delay="1000"/>
                                  </p:stCondLst>
                                  <p:childTnLst>
                                    <p:set>
                                      <p:cBhvr>
                                        <p:cTn id="315" dur="1" fill="hold">
                                          <p:stCondLst>
                                            <p:cond delay="0"/>
                                          </p:stCondLst>
                                        </p:cTn>
                                        <p:tgtEl>
                                          <p:spTgt spid="192"/>
                                        </p:tgtEl>
                                        <p:attrNameLst>
                                          <p:attrName>style.visibility</p:attrName>
                                        </p:attrNameLst>
                                      </p:cBhvr>
                                      <p:to>
                                        <p:strVal val="visible"/>
                                      </p:to>
                                    </p:set>
                                    <p:animEffect filter="fade" transition="in">
                                      <p:cBhvr additive="repl">
                                        <p:cTn id="316" dur="1000"/>
                                        <p:tgtEl>
                                          <p:spTgt spid="1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3" name="PlaceHolder 1"/>
          <p:cNvSpPr>
            <a:spLocks noGrp="1"/>
          </p:cNvSpPr>
          <p:nvPr>
            <p:ph/>
          </p:nvPr>
        </p:nvSpPr>
        <p:spPr>
          <a:xfrm>
            <a:off x="149400" y="3757320"/>
            <a:ext cx="11522880" cy="3978720"/>
          </a:xfrm>
          <a:prstGeom prst="rect">
            <a:avLst/>
          </a:prstGeom>
          <a:noFill/>
          <a:ln w="0">
            <a:noFill/>
          </a:ln>
        </p:spPr>
        <p:txBody>
          <a:bodyPr anchor="t">
            <a:noAutofit/>
          </a:bodyPr>
          <a:p>
            <a:pPr algn="ctr">
              <a:lnSpc>
                <a:spcPct val="150000"/>
              </a:lnSpc>
              <a:spcBef>
                <a:spcPts val="1199"/>
              </a:spcBef>
              <a:spcAft>
                <a:spcPts val="601"/>
              </a:spcAft>
              <a:buNone/>
              <a:tabLst>
                <a:tab algn="l" pos="0"/>
              </a:tabLst>
            </a:pPr>
            <a:r>
              <a:rPr b="0" lang="es-ES" sz="2200" spc="-1" strike="noStrike">
                <a:solidFill>
                  <a:srgbClr val="000000"/>
                </a:solidFill>
                <a:latin typeface="Arial"/>
              </a:rPr>
              <a:t>É obriga da comunidade educativa ter unha visión ampla e diversa do seu alumnado e as familias, </a:t>
            </a:r>
            <a:r>
              <a:rPr b="0" lang="es-ES" sz="2200" spc="-1" strike="noStrike">
                <a:solidFill>
                  <a:srgbClr val="00b0f0"/>
                </a:solidFill>
                <a:latin typeface="Arial"/>
              </a:rPr>
              <a:t>visibilizando</a:t>
            </a:r>
            <a:r>
              <a:rPr b="0" lang="es-ES" sz="2200" spc="-1" strike="noStrike">
                <a:solidFill>
                  <a:srgbClr val="000000"/>
                </a:solidFill>
                <a:latin typeface="Arial"/>
              </a:rPr>
              <a:t> e </a:t>
            </a:r>
            <a:r>
              <a:rPr b="0" lang="es-ES" sz="2200" spc="-1" strike="noStrike">
                <a:solidFill>
                  <a:srgbClr val="00b0f0"/>
                </a:solidFill>
                <a:latin typeface="Arial"/>
              </a:rPr>
              <a:t>sensibilizando</a:t>
            </a:r>
            <a:r>
              <a:rPr b="0" lang="es-ES" sz="2200" spc="-1" strike="noStrike">
                <a:solidFill>
                  <a:srgbClr val="000000"/>
                </a:solidFill>
                <a:latin typeface="Arial"/>
              </a:rPr>
              <a:t> sobre as realidades LGTBI+ e contra a LGTBIFOBIA, sempre dende unha </a:t>
            </a:r>
            <a:r>
              <a:rPr b="1" lang="es-ES" sz="2200" spc="-1" strike="noStrike">
                <a:solidFill>
                  <a:srgbClr val="000000"/>
                </a:solidFill>
                <a:latin typeface="Arial"/>
              </a:rPr>
              <a:t>mirada </a:t>
            </a:r>
            <a:r>
              <a:rPr b="1" lang="es-ES" sz="2200" spc="-1" strike="noStrike">
                <a:solidFill>
                  <a:srgbClr val="ff0066"/>
                </a:solidFill>
                <a:latin typeface="Arial"/>
              </a:rPr>
              <a:t>positiva</a:t>
            </a:r>
            <a:r>
              <a:rPr b="1" lang="es-ES" sz="2200" spc="-1" strike="noStrike">
                <a:solidFill>
                  <a:srgbClr val="000000"/>
                </a:solidFill>
                <a:latin typeface="Arial"/>
              </a:rPr>
              <a:t>, non </a:t>
            </a:r>
            <a:r>
              <a:rPr b="1" lang="es-ES" sz="2200" spc="-1" strike="noStrike">
                <a:solidFill>
                  <a:srgbClr val="ff0066"/>
                </a:solidFill>
                <a:latin typeface="Arial"/>
              </a:rPr>
              <a:t>binarista</a:t>
            </a:r>
            <a:r>
              <a:rPr b="1" lang="es-ES" sz="2200" spc="-1" strike="noStrike">
                <a:solidFill>
                  <a:srgbClr val="000000"/>
                </a:solidFill>
                <a:latin typeface="Arial"/>
              </a:rPr>
              <a:t>, libre de </a:t>
            </a:r>
            <a:r>
              <a:rPr b="1" lang="es-ES" sz="2200" spc="-1" strike="noStrike">
                <a:solidFill>
                  <a:srgbClr val="ff0066"/>
                </a:solidFill>
                <a:latin typeface="Arial"/>
              </a:rPr>
              <a:t>prexuízos</a:t>
            </a:r>
            <a:r>
              <a:rPr b="1" lang="es-ES" sz="2200" spc="-1" strike="noStrike">
                <a:solidFill>
                  <a:srgbClr val="000000"/>
                </a:solidFill>
                <a:latin typeface="Arial"/>
              </a:rPr>
              <a:t> e </a:t>
            </a:r>
            <a:r>
              <a:rPr b="1" lang="es-ES" sz="2200" spc="-1" strike="noStrike">
                <a:solidFill>
                  <a:srgbClr val="ff0066"/>
                </a:solidFill>
                <a:latin typeface="Arial"/>
              </a:rPr>
              <a:t>estereotipos, </a:t>
            </a:r>
            <a:r>
              <a:rPr b="1" lang="es-ES" sz="2200" spc="-1" strike="noStrike">
                <a:solidFill>
                  <a:srgbClr val="000000"/>
                </a:solidFill>
                <a:latin typeface="Arial"/>
              </a:rPr>
              <a:t>amosando</a:t>
            </a:r>
            <a:r>
              <a:rPr b="1" lang="es-ES" sz="2200" spc="-1" strike="noStrike">
                <a:solidFill>
                  <a:srgbClr val="ff0066"/>
                </a:solidFill>
                <a:latin typeface="Arial"/>
              </a:rPr>
              <a:t> referentes + </a:t>
            </a:r>
            <a:r>
              <a:rPr b="1" lang="es-ES" sz="2200" spc="-1" strike="noStrike">
                <a:solidFill>
                  <a:srgbClr val="000000"/>
                </a:solidFill>
                <a:latin typeface="Arial"/>
              </a:rPr>
              <a:t>que axuden a </a:t>
            </a:r>
            <a:r>
              <a:rPr b="1" lang="es-ES" sz="2200" spc="-1" strike="noStrike">
                <a:solidFill>
                  <a:srgbClr val="ff0066"/>
                </a:solidFill>
                <a:latin typeface="Arial"/>
              </a:rPr>
              <a:t>construir </a:t>
            </a:r>
            <a:r>
              <a:rPr b="1" lang="es-ES" sz="2200" spc="-1" strike="noStrike" u="sng">
                <a:solidFill>
                  <a:srgbClr val="ff0066"/>
                </a:solidFill>
                <a:uFillTx/>
                <a:latin typeface="Arial"/>
              </a:rPr>
              <a:t>futuros vivibles</a:t>
            </a:r>
            <a:r>
              <a:rPr b="0" lang="es-ES" sz="2200" spc="-1" strike="noStrike">
                <a:solidFill>
                  <a:srgbClr val="000000"/>
                </a:solidFill>
                <a:latin typeface="Arial"/>
              </a:rPr>
              <a:t>.</a:t>
            </a:r>
            <a:endParaRPr b="0" lang="es-ES" sz="2200" spc="-1" strike="noStrike">
              <a:solidFill>
                <a:srgbClr val="000000"/>
              </a:solidFill>
              <a:latin typeface="Calibri"/>
            </a:endParaRPr>
          </a:p>
        </p:txBody>
      </p:sp>
      <p:sp>
        <p:nvSpPr>
          <p:cNvPr id="194" name="CuadroTexto 2"/>
          <p:cNvSpPr/>
          <p:nvPr/>
        </p:nvSpPr>
        <p:spPr>
          <a:xfrm>
            <a:off x="303120" y="1126080"/>
            <a:ext cx="11215080" cy="2122560"/>
          </a:xfrm>
          <a:prstGeom prst="rect">
            <a:avLst/>
          </a:prstGeom>
          <a:noFill/>
          <a:ln w="0">
            <a:noFill/>
          </a:ln>
        </p:spPr>
        <p:style>
          <a:lnRef idx="0"/>
          <a:fillRef idx="0"/>
          <a:effectRef idx="0"/>
          <a:fontRef idx="minor"/>
        </p:style>
        <p:txBody>
          <a:bodyPr lIns="90000" rIns="90000" tIns="45000" bIns="45000" anchor="t">
            <a:spAutoFit/>
          </a:bodyPr>
          <a:p>
            <a:pPr algn="ctr">
              <a:lnSpc>
                <a:spcPts val="3200"/>
              </a:lnSpc>
              <a:spcBef>
                <a:spcPts val="601"/>
              </a:spcBef>
              <a:buNone/>
              <a:tabLst>
                <a:tab algn="l" pos="0"/>
              </a:tabLst>
            </a:pPr>
            <a:r>
              <a:rPr b="0" lang="es-ES" sz="2200" spc="-1" strike="noStrike">
                <a:solidFill>
                  <a:srgbClr val="000000"/>
                </a:solidFill>
                <a:latin typeface="Arial"/>
              </a:rPr>
              <a:t>A </a:t>
            </a:r>
            <a:r>
              <a:rPr b="1" lang="es-ES" sz="2200" spc="-1" strike="noStrike">
                <a:solidFill>
                  <a:srgbClr val="000000"/>
                </a:solidFill>
                <a:latin typeface="Arial"/>
              </a:rPr>
              <a:t>DASF</a:t>
            </a:r>
            <a:r>
              <a:rPr b="0" lang="es-ES" sz="2200" spc="-1" strike="noStrike">
                <a:solidFill>
                  <a:srgbClr val="000000"/>
                </a:solidFill>
                <a:latin typeface="Arial"/>
              </a:rPr>
              <a:t> segue sendo </a:t>
            </a:r>
            <a:r>
              <a:rPr b="1" lang="es-ES" sz="2200" spc="-1" strike="sngStrike">
                <a:solidFill>
                  <a:srgbClr val="000000"/>
                </a:solidFill>
                <a:latin typeface="Arial"/>
              </a:rPr>
              <a:t>invisible</a:t>
            </a:r>
            <a:r>
              <a:rPr b="0" lang="es-ES" sz="2200" spc="-1" strike="noStrike">
                <a:solidFill>
                  <a:srgbClr val="000000"/>
                </a:solidFill>
                <a:latin typeface="Arial"/>
              </a:rPr>
              <a:t> en moitas aulas e centros, creándose diferentes xerarquías que levaron a discursos de “</a:t>
            </a:r>
            <a:r>
              <a:rPr b="0" lang="es-ES" sz="2200" spc="-1" strike="noStrike">
                <a:solidFill>
                  <a:srgbClr val="ff0000"/>
                </a:solidFill>
                <a:latin typeface="Arial"/>
              </a:rPr>
              <a:t>tolerancia</a:t>
            </a:r>
            <a:r>
              <a:rPr b="0" lang="es-ES" sz="2200" spc="-1" strike="noStrike">
                <a:solidFill>
                  <a:srgbClr val="000000"/>
                </a:solidFill>
                <a:latin typeface="Arial"/>
              </a:rPr>
              <a:t>” e “</a:t>
            </a:r>
            <a:r>
              <a:rPr b="0" lang="es-ES" sz="2200" spc="-1" strike="noStrike">
                <a:solidFill>
                  <a:srgbClr val="ff0000"/>
                </a:solidFill>
                <a:latin typeface="Arial"/>
              </a:rPr>
              <a:t>aceptación</a:t>
            </a:r>
            <a:r>
              <a:rPr b="0" lang="es-ES" sz="2200" spc="-1" strike="noStrike">
                <a:solidFill>
                  <a:srgbClr val="000000"/>
                </a:solidFill>
                <a:latin typeface="Arial"/>
              </a:rPr>
              <a:t>” no canto de </a:t>
            </a:r>
            <a:r>
              <a:rPr b="1" lang="es-ES" sz="2200" spc="-1" strike="noStrike">
                <a:solidFill>
                  <a:srgbClr val="00ff00"/>
                </a:solidFill>
                <a:latin typeface="Arial"/>
              </a:rPr>
              <a:t>respecto</a:t>
            </a:r>
            <a:r>
              <a:rPr b="0" lang="es-ES" sz="2200" spc="-1" strike="noStrike">
                <a:solidFill>
                  <a:srgbClr val="000000"/>
                </a:solidFill>
                <a:latin typeface="Arial"/>
              </a:rPr>
              <a:t>,</a:t>
            </a:r>
            <a:r>
              <a:rPr b="1" lang="es-ES" sz="2200" spc="-1" strike="noStrike">
                <a:solidFill>
                  <a:srgbClr val="00ff00"/>
                </a:solidFill>
                <a:latin typeface="Arial"/>
              </a:rPr>
              <a:t> celebración </a:t>
            </a:r>
            <a:r>
              <a:rPr b="0" lang="es-ES" sz="2200" spc="-1" strike="noStrike">
                <a:solidFill>
                  <a:srgbClr val="000000"/>
                </a:solidFill>
                <a:latin typeface="Arial"/>
              </a:rPr>
              <a:t>e </a:t>
            </a:r>
            <a:r>
              <a:rPr b="1" lang="es-ES" sz="2200" spc="-1" strike="noStrike">
                <a:solidFill>
                  <a:srgbClr val="00ff00"/>
                </a:solidFill>
                <a:latin typeface="Arial"/>
              </a:rPr>
              <a:t>acompañamento</a:t>
            </a:r>
            <a:r>
              <a:rPr b="0" lang="es-ES" sz="2200" spc="-1" strike="noStrike">
                <a:solidFill>
                  <a:srgbClr val="000000"/>
                </a:solidFill>
                <a:latin typeface="Arial"/>
              </a:rPr>
              <a:t>. Non podemos permitir que o alumnado LGTBIA+ siga a vivir en armarios pola imposibilidade de facer </a:t>
            </a:r>
            <a:r>
              <a:rPr b="1" lang="es-ES" sz="2200" spc="-1" strike="noStrike" u="sng">
                <a:solidFill>
                  <a:srgbClr val="000000"/>
                </a:solidFill>
                <a:uFillTx/>
                <a:latin typeface="Arial"/>
              </a:rPr>
              <a:t>un tratamento serio, profundo e transversal</a:t>
            </a:r>
            <a:r>
              <a:rPr b="0" lang="es-ES" sz="2200" spc="-1" strike="noStrike">
                <a:solidFill>
                  <a:srgbClr val="000000"/>
                </a:solidFill>
                <a:latin typeface="Arial"/>
              </a:rPr>
              <a:t> sobre estas realidades, que están presente en todas as aulas.</a:t>
            </a:r>
            <a:endParaRPr b="0" lang="es-ES" sz="2200" spc="-1" strike="noStrike">
              <a:latin typeface="Arial"/>
            </a:endParaRPr>
          </a:p>
        </p:txBody>
      </p:sp>
      <p:sp>
        <p:nvSpPr>
          <p:cNvPr id="195" name="CuadroTexto 1"/>
          <p:cNvSpPr/>
          <p:nvPr/>
        </p:nvSpPr>
        <p:spPr>
          <a:xfrm>
            <a:off x="429120" y="280080"/>
            <a:ext cx="11868120" cy="4561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s-ES" sz="2400" spc="-1" strike="noStrike">
                <a:solidFill>
                  <a:srgbClr val="ff0066"/>
                </a:solidFill>
                <a:latin typeface="Arial"/>
              </a:rPr>
              <a:t>Resposta preventiva, visibilizando a DASF e loitando contra a LGTBIfobia</a:t>
            </a:r>
            <a:endParaRPr b="0" lang="es-ES" sz="2400" spc="-1" strike="noStrike">
              <a:latin typeface="Arial"/>
            </a:endParaRPr>
          </a:p>
        </p:txBody>
      </p:sp>
    </p:spTree>
  </p:cSld>
  <mc:AlternateContent>
    <mc:Choice Requires="p14">
      <p:transition spd="slow" p14:dur="2000"/>
    </mc:Choice>
    <mc:Fallback>
      <p:transition spd="slow"/>
    </mc:Fallback>
  </mc:AlternateContent>
  <p:timing>
    <p:tnLst>
      <p:par>
        <p:cTn id="317" dur="indefinite" restart="never" nodeType="tmRoot">
          <p:childTnLst>
            <p:seq>
              <p:cTn id="318" dur="indefinite" nodeType="mainSeq">
                <p:childTnLst>
                  <p:par>
                    <p:cTn id="319" fill="hold">
                      <p:stCondLst>
                        <p:cond delay="indefinite"/>
                      </p:stCondLst>
                      <p:childTnLst>
                        <p:par>
                          <p:cTn id="320" fill="hold">
                            <p:stCondLst>
                              <p:cond delay="0"/>
                            </p:stCondLst>
                            <p:childTnLst>
                              <p:par>
                                <p:cTn id="321" nodeType="clickEffect" fill="hold" presetClass="entr" presetID="10">
                                  <p:stCondLst>
                                    <p:cond delay="0"/>
                                  </p:stCondLst>
                                  <p:childTnLst>
                                    <p:set>
                                      <p:cBhvr>
                                        <p:cTn id="322" dur="1" fill="hold">
                                          <p:stCondLst>
                                            <p:cond delay="0"/>
                                          </p:stCondLst>
                                        </p:cTn>
                                        <p:tgtEl>
                                          <p:spTgt spid="194"/>
                                        </p:tgtEl>
                                        <p:attrNameLst>
                                          <p:attrName>style.visibility</p:attrName>
                                        </p:attrNameLst>
                                      </p:cBhvr>
                                      <p:to>
                                        <p:strVal val="visible"/>
                                      </p:to>
                                    </p:set>
                                    <p:animEffect filter="fade" transition="in">
                                      <p:cBhvr additive="repl">
                                        <p:cTn id="323" dur="500"/>
                                        <p:tgtEl>
                                          <p:spTgt spid="194"/>
                                        </p:tgtEl>
                                      </p:cBhvr>
                                    </p:animEffect>
                                  </p:childTnLst>
                                </p:cTn>
                              </p:par>
                            </p:childTnLst>
                          </p:cTn>
                        </p:par>
                      </p:childTnLst>
                    </p:cTn>
                  </p:par>
                  <p:par>
                    <p:cTn id="324" fill="hold">
                      <p:stCondLst>
                        <p:cond delay="indefinite"/>
                      </p:stCondLst>
                      <p:childTnLst>
                        <p:par>
                          <p:cTn id="325" fill="hold">
                            <p:stCondLst>
                              <p:cond delay="0"/>
                            </p:stCondLst>
                            <p:childTnLst>
                              <p:par>
                                <p:cTn id="326" nodeType="clickEffect" fill="hold" presetClass="entr" presetID="1">
                                  <p:stCondLst>
                                    <p:cond delay="0"/>
                                  </p:stCondLst>
                                  <p:childTnLst>
                                    <p:set>
                                      <p:cBhvr>
                                        <p:cTn id="327" dur="1" fill="hold">
                                          <p:stCondLst>
                                            <p:cond delay="0"/>
                                          </p:stCondLst>
                                        </p:cTn>
                                        <p:tgtEl>
                                          <p:spTgt spid="19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6" name="Picture 2" descr=""/>
          <p:cNvPicPr/>
          <p:nvPr/>
        </p:nvPicPr>
        <p:blipFill>
          <a:blip r:embed="rId1"/>
          <a:srcRect l="0" t="-2923" r="0" b="13455"/>
          <a:stretch/>
        </p:blipFill>
        <p:spPr>
          <a:xfrm>
            <a:off x="1919520" y="-1332000"/>
            <a:ext cx="7992360" cy="2664000"/>
          </a:xfrm>
          <a:prstGeom prst="rect">
            <a:avLst/>
          </a:prstGeom>
          <a:ln w="0">
            <a:noFill/>
          </a:ln>
        </p:spPr>
      </p:pic>
      <p:pic>
        <p:nvPicPr>
          <p:cNvPr id="197" name="Picture 3" descr=""/>
          <p:cNvPicPr/>
          <p:nvPr/>
        </p:nvPicPr>
        <p:blipFill>
          <a:blip r:embed="rId2">
            <a:extLst>
              <a:ext uri="{BEBA8EAE-BF5A-486C-A8C5-ECC9F3942E4B}">
                <a14:imgProps xmlns:a14="http://schemas.microsoft.com/office/drawing/2010/main">
                  <a14:imgLayer r:embed="rId3">
                    <a14:imgEffect>
                      <a14:brightnessContrast contrast="4000"/>
                    </a14:imgEffect>
                  </a14:imgLayer>
                </a14:imgProps>
              </a:ext>
            </a:extLst>
          </a:blip>
          <a:srcRect l="-365" t="13389" r="1585" b="-8887"/>
          <a:stretch/>
        </p:blipFill>
        <p:spPr>
          <a:xfrm>
            <a:off x="-312840" y="1196640"/>
            <a:ext cx="12685680" cy="6624360"/>
          </a:xfrm>
          <a:prstGeom prst="rect">
            <a:avLst/>
          </a:prstGeom>
          <a:ln w="0">
            <a:noFill/>
          </a:ln>
        </p:spPr>
      </p:pic>
      <p:sp>
        <p:nvSpPr>
          <p:cNvPr id="198" name="2 Conector recto"/>
          <p:cNvSpPr/>
          <p:nvPr/>
        </p:nvSpPr>
        <p:spPr>
          <a:xfrm>
            <a:off x="2279520" y="1988640"/>
            <a:ext cx="2952360" cy="360"/>
          </a:xfrm>
          <a:prstGeom prst="line">
            <a:avLst/>
          </a:prstGeom>
          <a:ln w="31750">
            <a:solidFill>
              <a:srgbClr val="5b9bd5"/>
            </a:solidFill>
          </a:ln>
        </p:spPr>
        <p:style>
          <a:lnRef idx="1">
            <a:schemeClr val="accent1"/>
          </a:lnRef>
          <a:fillRef idx="0">
            <a:schemeClr val="accent1"/>
          </a:fillRef>
          <a:effectRef idx="0">
            <a:schemeClr val="accent1"/>
          </a:effectRef>
          <a:fontRef idx="minor"/>
        </p:style>
      </p:sp>
      <p:sp>
        <p:nvSpPr>
          <p:cNvPr id="199" name="7 Conector recto"/>
          <p:cNvSpPr/>
          <p:nvPr/>
        </p:nvSpPr>
        <p:spPr>
          <a:xfrm>
            <a:off x="2135520" y="4068720"/>
            <a:ext cx="1800000" cy="360"/>
          </a:xfrm>
          <a:prstGeom prst="line">
            <a:avLst/>
          </a:prstGeom>
          <a:ln w="31750">
            <a:solidFill>
              <a:srgbClr val="5b9bd5"/>
            </a:solidFill>
          </a:ln>
        </p:spPr>
        <p:style>
          <a:lnRef idx="1">
            <a:schemeClr val="accent1"/>
          </a:lnRef>
          <a:fillRef idx="0">
            <a:schemeClr val="accent1"/>
          </a:fillRef>
          <a:effectRef idx="0">
            <a:schemeClr val="accent1"/>
          </a:effectRef>
          <a:fontRef idx="minor"/>
        </p:style>
      </p:sp>
      <p:sp>
        <p:nvSpPr>
          <p:cNvPr id="200" name="9 Conector recto"/>
          <p:cNvSpPr/>
          <p:nvPr/>
        </p:nvSpPr>
        <p:spPr>
          <a:xfrm>
            <a:off x="2279520" y="5589000"/>
            <a:ext cx="2304000" cy="360"/>
          </a:xfrm>
          <a:prstGeom prst="line">
            <a:avLst/>
          </a:prstGeom>
          <a:ln w="31750">
            <a:solidFill>
              <a:srgbClr val="5b9bd5"/>
            </a:solidFill>
          </a:ln>
        </p:spPr>
        <p:style>
          <a:lnRef idx="1">
            <a:schemeClr val="accent1"/>
          </a:lnRef>
          <a:fillRef idx="0">
            <a:schemeClr val="accent1"/>
          </a:fillRef>
          <a:effectRef idx="0">
            <a:schemeClr val="accent1"/>
          </a:effectRef>
          <a:fontRef idx="minor"/>
        </p:style>
      </p:sp>
      <p:sp>
        <p:nvSpPr>
          <p:cNvPr id="201" name="12 Conector recto"/>
          <p:cNvSpPr/>
          <p:nvPr/>
        </p:nvSpPr>
        <p:spPr>
          <a:xfrm>
            <a:off x="1844280" y="5877000"/>
            <a:ext cx="8355960" cy="360"/>
          </a:xfrm>
          <a:prstGeom prst="line">
            <a:avLst/>
          </a:prstGeom>
          <a:ln w="31750">
            <a:solidFill>
              <a:srgbClr val="5b9bd5"/>
            </a:solidFill>
          </a:ln>
        </p:spPr>
        <p:style>
          <a:lnRef idx="1">
            <a:schemeClr val="accent1"/>
          </a:lnRef>
          <a:fillRef idx="0">
            <a:schemeClr val="accent1"/>
          </a:fillRef>
          <a:effectRef idx="0">
            <a:schemeClr val="accent1"/>
          </a:effectRef>
          <a:fontRef idx="minor"/>
        </p:style>
      </p:sp>
      <p:sp>
        <p:nvSpPr>
          <p:cNvPr id="202" name="14 Conector recto"/>
          <p:cNvSpPr/>
          <p:nvPr/>
        </p:nvSpPr>
        <p:spPr>
          <a:xfrm>
            <a:off x="1737720" y="6381000"/>
            <a:ext cx="8966520" cy="360"/>
          </a:xfrm>
          <a:prstGeom prst="line">
            <a:avLst/>
          </a:prstGeom>
          <a:ln w="31750">
            <a:solidFill>
              <a:srgbClr val="5b9bd5"/>
            </a:solidFill>
          </a:ln>
        </p:spPr>
        <p:style>
          <a:lnRef idx="1">
            <a:schemeClr val="accent1"/>
          </a:lnRef>
          <a:fillRef idx="0">
            <a:schemeClr val="accent1"/>
          </a:fillRef>
          <a:effectRef idx="0">
            <a:schemeClr val="accent1"/>
          </a:effectRef>
          <a:fontRef idx="minor"/>
        </p:style>
      </p:sp>
      <p:sp>
        <p:nvSpPr>
          <p:cNvPr id="203" name="16 Conector recto"/>
          <p:cNvSpPr/>
          <p:nvPr/>
        </p:nvSpPr>
        <p:spPr>
          <a:xfrm>
            <a:off x="1432440" y="6563520"/>
            <a:ext cx="9271800" cy="360"/>
          </a:xfrm>
          <a:prstGeom prst="line">
            <a:avLst/>
          </a:prstGeom>
          <a:ln w="31750">
            <a:solidFill>
              <a:srgbClr val="5b9bd5"/>
            </a:solidFill>
          </a:ln>
        </p:spPr>
        <p:style>
          <a:lnRef idx="1">
            <a:schemeClr val="accent1"/>
          </a:lnRef>
          <a:fillRef idx="0">
            <a:schemeClr val="accent1"/>
          </a:fillRef>
          <a:effectRef idx="0">
            <a:schemeClr val="accent1"/>
          </a:effectRef>
          <a:fontRef idx="minor"/>
        </p:style>
      </p:sp>
      <p:sp>
        <p:nvSpPr>
          <p:cNvPr id="204" name="18 Conector recto"/>
          <p:cNvSpPr/>
          <p:nvPr/>
        </p:nvSpPr>
        <p:spPr>
          <a:xfrm>
            <a:off x="1341720" y="6741360"/>
            <a:ext cx="5474160" cy="360"/>
          </a:xfrm>
          <a:prstGeom prst="line">
            <a:avLst/>
          </a:prstGeom>
          <a:ln w="31750">
            <a:solidFill>
              <a:srgbClr val="5b9bd5"/>
            </a:solidFill>
          </a:ln>
        </p:spPr>
        <p:style>
          <a:lnRef idx="1">
            <a:schemeClr val="accent1"/>
          </a:lnRef>
          <a:fillRef idx="0">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05" name="Shape 59" descr=""/>
          <p:cNvPicPr/>
          <p:nvPr/>
        </p:nvPicPr>
        <p:blipFill>
          <a:blip r:embed="rId1"/>
          <a:stretch/>
        </p:blipFill>
        <p:spPr>
          <a:xfrm>
            <a:off x="2546280" y="843120"/>
            <a:ext cx="6819840" cy="6014520"/>
          </a:xfrm>
          <a:prstGeom prst="rect">
            <a:avLst/>
          </a:prstGeom>
          <a:ln w="0">
            <a:noFill/>
          </a:ln>
        </p:spPr>
      </p:pic>
      <p:pic>
        <p:nvPicPr>
          <p:cNvPr id="206" name="Shape 54" descr=""/>
          <p:cNvPicPr/>
          <p:nvPr/>
        </p:nvPicPr>
        <p:blipFill>
          <a:blip r:embed="rId2">
            <a:extLst>
              <a:ext uri="{BEBA8EAE-BF5A-486C-A8C5-ECC9F3942E4B}">
                <a14:imgProps xmlns:a14="http://schemas.microsoft.com/office/drawing/2010/main">
                  <a14:imgLayer r:embed="rId3">
                    <a14:imgEffect>
                      <a14:sharpenSoften amount="9000"/>
                    </a14:imgEffect>
                  </a14:imgLayer>
                </a14:imgProps>
              </a:ext>
            </a:extLst>
          </a:blip>
          <a:stretch/>
        </p:blipFill>
        <p:spPr>
          <a:xfrm>
            <a:off x="2546280" y="-1827720"/>
            <a:ext cx="6819840" cy="267048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PlaceHolder 1"/>
          <p:cNvSpPr>
            <a:spLocks noGrp="1"/>
          </p:cNvSpPr>
          <p:nvPr>
            <p:ph type="title"/>
          </p:nvPr>
        </p:nvSpPr>
        <p:spPr>
          <a:xfrm>
            <a:off x="186480" y="411480"/>
            <a:ext cx="11822760" cy="1325160"/>
          </a:xfrm>
          <a:prstGeom prst="rect">
            <a:avLst/>
          </a:prstGeom>
          <a:noFill/>
          <a:ln w="0">
            <a:noFill/>
          </a:ln>
        </p:spPr>
        <p:txBody>
          <a:bodyPr anchor="ctr">
            <a:normAutofit fontScale="92000"/>
          </a:bodyPr>
          <a:p>
            <a:pPr>
              <a:lnSpc>
                <a:spcPct val="90000"/>
              </a:lnSpc>
              <a:buNone/>
            </a:pPr>
            <a:r>
              <a:rPr b="0" lang="es-ES" sz="4400" spc="-1" strike="noStrike">
                <a:solidFill>
                  <a:srgbClr val="000000"/>
                </a:solidFill>
                <a:latin typeface="Calibri Light"/>
              </a:rPr>
              <a:t>Qué é iso da </a:t>
            </a:r>
            <a:r>
              <a:rPr b="1" lang="es-ES" sz="4400" spc="-1" strike="noStrike">
                <a:solidFill>
                  <a:srgbClr val="ff0066"/>
                </a:solidFill>
                <a:latin typeface="Calibri Light"/>
              </a:rPr>
              <a:t>identidade</a:t>
            </a:r>
            <a:r>
              <a:rPr b="0" lang="es-ES" sz="4400" spc="-1" strike="noStrike">
                <a:solidFill>
                  <a:srgbClr val="000000"/>
                </a:solidFill>
                <a:latin typeface="Calibri Light"/>
              </a:rPr>
              <a:t>? </a:t>
            </a:r>
            <a:r>
              <a:rPr b="0" lang="es-ES" sz="4900" spc="-1" strike="noStrike">
                <a:solidFill>
                  <a:srgbClr val="000000"/>
                </a:solidFill>
                <a:latin typeface="Calibri Light"/>
              </a:rPr>
              <a:t>(sexo sentido ou psicosocial)</a:t>
            </a:r>
            <a:endParaRPr b="0" lang="es-ES" sz="4900" spc="-1" strike="noStrike">
              <a:solidFill>
                <a:srgbClr val="000000"/>
              </a:solidFill>
              <a:latin typeface="Calibri"/>
            </a:endParaRPr>
          </a:p>
        </p:txBody>
      </p:sp>
      <p:sp>
        <p:nvSpPr>
          <p:cNvPr id="133" name="PlaceHolder 2"/>
          <p:cNvSpPr>
            <a:spLocks noGrp="1"/>
          </p:cNvSpPr>
          <p:nvPr>
            <p:ph/>
          </p:nvPr>
        </p:nvSpPr>
        <p:spPr>
          <a:xfrm>
            <a:off x="110880" y="1737000"/>
            <a:ext cx="11729880" cy="1468440"/>
          </a:xfrm>
          <a:prstGeom prst="rect">
            <a:avLst/>
          </a:prstGeom>
          <a:noFill/>
          <a:ln w="0">
            <a:noFill/>
          </a:ln>
        </p:spPr>
        <p:txBody>
          <a:bodyPr anchor="t">
            <a:noAutofit/>
          </a:bodyPr>
          <a:p>
            <a:pPr algn="ctr">
              <a:lnSpc>
                <a:spcPts val="4099"/>
              </a:lnSpc>
              <a:spcBef>
                <a:spcPts val="1001"/>
              </a:spcBef>
              <a:buNone/>
              <a:tabLst>
                <a:tab algn="l" pos="0"/>
              </a:tabLst>
            </a:pPr>
            <a:r>
              <a:rPr b="0" lang="es-ES" sz="2800" spc="-1" strike="noStrike">
                <a:solidFill>
                  <a:srgbClr val="000000"/>
                </a:solidFill>
                <a:latin typeface="Calibri"/>
              </a:rPr>
              <a:t>Cando falamos de identidade falamos dunha </a:t>
            </a:r>
            <a:r>
              <a:rPr b="1" lang="es-ES" sz="2800" spc="-1" strike="noStrike">
                <a:solidFill>
                  <a:srgbClr val="000000"/>
                </a:solidFill>
                <a:latin typeface="Calibri"/>
              </a:rPr>
              <a:t>conciencia de ser</a:t>
            </a:r>
            <a:r>
              <a:rPr b="0" lang="es-ES" sz="2800" spc="-1" strike="noStrike">
                <a:solidFill>
                  <a:srgbClr val="000000"/>
                </a:solidFill>
                <a:latin typeface="Calibri"/>
              </a:rPr>
              <a:t>, dun saberme home/muller/ PNB. Responde a </a:t>
            </a:r>
            <a:r>
              <a:rPr b="1" lang="es-ES" sz="2800" spc="-1" strike="noStrike">
                <a:solidFill>
                  <a:srgbClr val="000000"/>
                </a:solidFill>
                <a:latin typeface="Calibri"/>
              </a:rPr>
              <a:t>quen son</a:t>
            </a:r>
            <a:r>
              <a:rPr b="0" lang="es-ES" sz="2800" spc="-1" strike="noStrike">
                <a:solidFill>
                  <a:srgbClr val="000000"/>
                </a:solidFill>
                <a:latin typeface="Calibri"/>
              </a:rPr>
              <a:t>, independientemente do corpo e xenital que teña.</a:t>
            </a:r>
            <a:endParaRPr b="0" lang="es-ES" sz="2800" spc="-1" strike="noStrike">
              <a:solidFill>
                <a:srgbClr val="000000"/>
              </a:solidFill>
              <a:latin typeface="Calibri"/>
            </a:endParaRPr>
          </a:p>
        </p:txBody>
      </p:sp>
      <p:sp>
        <p:nvSpPr>
          <p:cNvPr id="134" name="CuadroTexto 3"/>
          <p:cNvSpPr/>
          <p:nvPr/>
        </p:nvSpPr>
        <p:spPr>
          <a:xfrm>
            <a:off x="2720880" y="3728160"/>
            <a:ext cx="8479080" cy="8215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s-ES" sz="4800" spc="-1" strike="noStrike">
                <a:solidFill>
                  <a:srgbClr val="ff0066"/>
                </a:solidFill>
                <a:latin typeface="Calibri"/>
              </a:rPr>
              <a:t>Identidade</a:t>
            </a:r>
            <a:r>
              <a:rPr b="0" lang="es-ES" sz="4800" spc="-1" strike="noStrike">
                <a:solidFill>
                  <a:srgbClr val="000000"/>
                </a:solidFill>
                <a:latin typeface="Calibri"/>
              </a:rPr>
              <a:t> = </a:t>
            </a:r>
            <a:r>
              <a:rPr b="0" lang="es-ES" sz="4800" spc="-1" strike="noStrike">
                <a:solidFill>
                  <a:srgbClr val="7030a0"/>
                </a:solidFill>
                <a:latin typeface="Calibri"/>
              </a:rPr>
              <a:t>Xénero</a:t>
            </a:r>
            <a:endParaRPr b="0" lang="es-ES" sz="4800" spc="-1" strike="noStrike">
              <a:latin typeface="Arial"/>
            </a:endParaRPr>
          </a:p>
        </p:txBody>
      </p:sp>
      <p:sp>
        <p:nvSpPr>
          <p:cNvPr id="135" name="Conector recto 5"/>
          <p:cNvSpPr/>
          <p:nvPr/>
        </p:nvSpPr>
        <p:spPr>
          <a:xfrm flipH="1">
            <a:off x="5703120" y="3966480"/>
            <a:ext cx="87840" cy="353880"/>
          </a:xfrm>
          <a:prstGeom prst="line">
            <a:avLst/>
          </a:prstGeom>
          <a:ln w="57150">
            <a:solidFill>
              <a:srgbClr val="000000"/>
            </a:solidFill>
          </a:ln>
        </p:spPr>
        <p:style>
          <a:lnRef idx="1">
            <a:schemeClr val="dk1"/>
          </a:lnRef>
          <a:fillRef idx="0">
            <a:schemeClr val="dk1"/>
          </a:fillRef>
          <a:effectRef idx="0">
            <a:schemeClr val="dk1"/>
          </a:effectRef>
          <a:fontRef idx="minor"/>
        </p:style>
      </p:sp>
      <p:sp>
        <p:nvSpPr>
          <p:cNvPr id="136" name="CuadroTexto 6"/>
          <p:cNvSpPr/>
          <p:nvPr/>
        </p:nvSpPr>
        <p:spPr>
          <a:xfrm>
            <a:off x="341640" y="4809960"/>
            <a:ext cx="10722960" cy="1212840"/>
          </a:xfrm>
          <a:prstGeom prst="rect">
            <a:avLst/>
          </a:prstGeom>
          <a:noFill/>
          <a:ln w="0">
            <a:noFill/>
          </a:ln>
        </p:spPr>
        <p:style>
          <a:lnRef idx="0"/>
          <a:fillRef idx="0"/>
          <a:effectRef idx="0"/>
          <a:fontRef idx="minor"/>
        </p:style>
        <p:txBody>
          <a:bodyPr lIns="90000" rIns="90000" tIns="45000" bIns="45000" anchor="t">
            <a:spAutoFit/>
          </a:bodyPr>
          <a:p>
            <a:pPr algn="ctr">
              <a:lnSpc>
                <a:spcPts val="4099"/>
              </a:lnSpc>
              <a:spcBef>
                <a:spcPts val="641"/>
              </a:spcBef>
              <a:buNone/>
            </a:pPr>
            <a:r>
              <a:rPr b="0" lang="es-ES" sz="3200" spc="-1" strike="noStrike">
                <a:solidFill>
                  <a:srgbClr val="000000"/>
                </a:solidFill>
                <a:latin typeface="Calibri"/>
              </a:rPr>
              <a:t>Unha cousa é </a:t>
            </a:r>
            <a:r>
              <a:rPr b="1" lang="es-ES" sz="3200" spc="-1" strike="noStrike">
                <a:solidFill>
                  <a:srgbClr val="000000"/>
                </a:solidFill>
                <a:latin typeface="Calibri"/>
              </a:rPr>
              <a:t>saberme o que son</a:t>
            </a:r>
            <a:r>
              <a:rPr b="0" lang="es-ES" sz="3200" spc="-1" strike="noStrike">
                <a:solidFill>
                  <a:srgbClr val="000000"/>
                </a:solidFill>
                <a:latin typeface="Calibri"/>
              </a:rPr>
              <a:t> e outra moi distinta</a:t>
            </a:r>
            <a:endParaRPr b="0" lang="es-ES" sz="3200" spc="-1" strike="noStrike">
              <a:latin typeface="Arial"/>
            </a:endParaRPr>
          </a:p>
          <a:p>
            <a:pPr algn="ctr">
              <a:lnSpc>
                <a:spcPts val="4099"/>
              </a:lnSpc>
              <a:spcBef>
                <a:spcPts val="641"/>
              </a:spcBef>
              <a:buNone/>
            </a:pPr>
            <a:r>
              <a:rPr b="0" lang="es-ES" sz="3200" spc="-1" strike="noStrike">
                <a:solidFill>
                  <a:srgbClr val="000000"/>
                </a:solidFill>
                <a:latin typeface="Calibri"/>
              </a:rPr>
              <a:t> </a:t>
            </a:r>
            <a:r>
              <a:rPr b="0" lang="es-ES" sz="3200" spc="-1" strike="noStrike">
                <a:solidFill>
                  <a:srgbClr val="000000"/>
                </a:solidFill>
                <a:latin typeface="Calibri"/>
              </a:rPr>
              <a:t>o </a:t>
            </a:r>
            <a:r>
              <a:rPr b="1" lang="es-ES" sz="3200" spc="-1" strike="noStrike">
                <a:solidFill>
                  <a:srgbClr val="000000"/>
                </a:solidFill>
                <a:latin typeface="Calibri"/>
              </a:rPr>
              <a:t>que se espera de min </a:t>
            </a:r>
            <a:r>
              <a:rPr b="0" lang="es-ES" sz="3200" spc="-1" strike="noStrike">
                <a:solidFill>
                  <a:srgbClr val="000000"/>
                </a:solidFill>
                <a:latin typeface="Calibri"/>
              </a:rPr>
              <a:t>(roles e comportamentos).</a:t>
            </a:r>
            <a:endParaRPr b="0" lang="es-ES" sz="32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7" name="PlaceHolder 1"/>
          <p:cNvSpPr>
            <a:spLocks noGrp="1"/>
          </p:cNvSpPr>
          <p:nvPr>
            <p:ph type="title"/>
          </p:nvPr>
        </p:nvSpPr>
        <p:spPr>
          <a:xfrm>
            <a:off x="195840" y="316800"/>
            <a:ext cx="12256920" cy="580680"/>
          </a:xfrm>
          <a:prstGeom prst="rect">
            <a:avLst/>
          </a:prstGeom>
          <a:noFill/>
          <a:ln w="0">
            <a:noFill/>
          </a:ln>
        </p:spPr>
        <p:txBody>
          <a:bodyPr anchor="ctr">
            <a:normAutofit fontScale="81000"/>
          </a:bodyPr>
          <a:p>
            <a:pPr>
              <a:lnSpc>
                <a:spcPct val="90000"/>
              </a:lnSpc>
              <a:buNone/>
            </a:pPr>
            <a:r>
              <a:rPr b="1" lang="es-ES" sz="2700" spc="-1" strike="noStrike">
                <a:solidFill>
                  <a:srgbClr val="000000"/>
                </a:solidFill>
                <a:latin typeface="Calibri Light"/>
              </a:rPr>
              <a:t>Referencias lexislativas en materia de igualdade , DASF e contra a LGTBIfobia no ámbito educativo</a:t>
            </a:r>
            <a:endParaRPr b="0" lang="es-ES" sz="2700" spc="-1" strike="noStrike">
              <a:solidFill>
                <a:srgbClr val="000000"/>
              </a:solidFill>
              <a:latin typeface="Calibri"/>
            </a:endParaRPr>
          </a:p>
        </p:txBody>
      </p:sp>
      <p:sp>
        <p:nvSpPr>
          <p:cNvPr id="208" name="PlaceHolder 2"/>
          <p:cNvSpPr>
            <a:spLocks noGrp="1"/>
          </p:cNvSpPr>
          <p:nvPr>
            <p:ph/>
          </p:nvPr>
        </p:nvSpPr>
        <p:spPr>
          <a:xfrm>
            <a:off x="504000" y="1196640"/>
            <a:ext cx="11121840" cy="5400360"/>
          </a:xfrm>
          <a:prstGeom prst="rect">
            <a:avLst/>
          </a:prstGeom>
          <a:noFill/>
          <a:ln w="0">
            <a:noFill/>
          </a:ln>
        </p:spPr>
        <p:txBody>
          <a:bodyPr anchor="t">
            <a:normAutofit/>
          </a:bodyPr>
          <a:p>
            <a:pPr algn="just">
              <a:lnSpc>
                <a:spcPts val="3200"/>
              </a:lnSpc>
              <a:spcBef>
                <a:spcPts val="1199"/>
              </a:spcBef>
              <a:buNone/>
              <a:tabLst>
                <a:tab algn="l" pos="0"/>
              </a:tabLst>
            </a:pPr>
            <a:r>
              <a:rPr b="0" lang="pt-BR" sz="2600" spc="-1" strike="noStrike">
                <a:solidFill>
                  <a:srgbClr val="000000"/>
                </a:solidFill>
                <a:latin typeface="Calibri"/>
              </a:rPr>
              <a:t>¬ Decreto 229/2011, do 7 de decembro, polo que se regula a </a:t>
            </a:r>
            <a:r>
              <a:rPr b="1" lang="pt-BR" sz="2600" spc="-1" strike="noStrike">
                <a:solidFill>
                  <a:srgbClr val="000000"/>
                </a:solidFill>
                <a:latin typeface="Calibri"/>
              </a:rPr>
              <a:t>atención á diversidade do alumnado</a:t>
            </a:r>
            <a:r>
              <a:rPr b="0" lang="pt-BR" sz="2600" spc="-1" strike="noStrike">
                <a:solidFill>
                  <a:srgbClr val="000000"/>
                </a:solidFill>
                <a:latin typeface="Calibri"/>
              </a:rPr>
              <a:t> dos centros docentes da Comunidade Autónoma de Galicia nos que se imparten os ensinos establecidos na Lei orgánica 2/2006, do 3 de maio, de educación.</a:t>
            </a:r>
            <a:endParaRPr b="0" lang="es-ES" sz="2600" spc="-1" strike="noStrike">
              <a:solidFill>
                <a:srgbClr val="000000"/>
              </a:solidFill>
              <a:latin typeface="Calibri"/>
            </a:endParaRPr>
          </a:p>
          <a:p>
            <a:pPr algn="just">
              <a:lnSpc>
                <a:spcPts val="3200"/>
              </a:lnSpc>
              <a:spcBef>
                <a:spcPts val="1199"/>
              </a:spcBef>
              <a:buNone/>
              <a:tabLst>
                <a:tab algn="l" pos="0"/>
              </a:tabLst>
            </a:pPr>
            <a:r>
              <a:rPr b="0" lang="pt-BR" sz="2600" spc="-1" strike="noStrike">
                <a:solidFill>
                  <a:srgbClr val="000000"/>
                </a:solidFill>
                <a:latin typeface="Calibri"/>
              </a:rPr>
              <a:t>¬ Lei Orgánica 8/2013, de 9 de decembro, para a </a:t>
            </a:r>
            <a:r>
              <a:rPr b="1" lang="pt-BR" sz="2600" spc="-1" strike="noStrike">
                <a:solidFill>
                  <a:srgbClr val="000000"/>
                </a:solidFill>
                <a:latin typeface="Calibri"/>
              </a:rPr>
              <a:t>mellora da calidade educativa</a:t>
            </a:r>
            <a:r>
              <a:rPr b="0" lang="pt-BR" sz="2600" spc="-1" strike="noStrike">
                <a:solidFill>
                  <a:srgbClr val="000000"/>
                </a:solidFill>
                <a:latin typeface="Calibri"/>
              </a:rPr>
              <a:t>.</a:t>
            </a:r>
            <a:endParaRPr b="0" lang="es-ES" sz="2600" spc="-1" strike="noStrike">
              <a:solidFill>
                <a:srgbClr val="000000"/>
              </a:solidFill>
              <a:latin typeface="Calibri"/>
            </a:endParaRPr>
          </a:p>
          <a:p>
            <a:pPr algn="just">
              <a:lnSpc>
                <a:spcPts val="3200"/>
              </a:lnSpc>
              <a:spcBef>
                <a:spcPts val="1199"/>
              </a:spcBef>
              <a:buNone/>
              <a:tabLst>
                <a:tab algn="l" pos="0"/>
              </a:tabLst>
            </a:pPr>
            <a:r>
              <a:rPr b="0" lang="pt-BR" sz="2600" spc="-1" strike="noStrike">
                <a:solidFill>
                  <a:srgbClr val="000000"/>
                </a:solidFill>
                <a:latin typeface="Calibri"/>
              </a:rPr>
              <a:t>¬ Decreto 8/2015, do 8 de xaneiro, polo que se desenvolve a Lei 4/2011, do 30 de xuño, de </a:t>
            </a:r>
            <a:r>
              <a:rPr b="1" lang="pt-BR" sz="2600" spc="-1" strike="noStrike">
                <a:solidFill>
                  <a:srgbClr val="000000"/>
                </a:solidFill>
                <a:latin typeface="Calibri"/>
              </a:rPr>
              <a:t>convivencia e participación da comunidade educativa en materia de convivencia escolar</a:t>
            </a:r>
            <a:endParaRPr b="0" lang="es-ES" sz="2600" spc="-1" strike="noStrike">
              <a:solidFill>
                <a:srgbClr val="000000"/>
              </a:solidFill>
              <a:latin typeface="Calibri"/>
            </a:endParaRPr>
          </a:p>
          <a:p>
            <a:pPr algn="just">
              <a:lnSpc>
                <a:spcPts val="3200"/>
              </a:lnSpc>
              <a:spcBef>
                <a:spcPts val="1199"/>
              </a:spcBef>
              <a:buNone/>
              <a:tabLst>
                <a:tab algn="l" pos="0"/>
              </a:tabLst>
            </a:pPr>
            <a:r>
              <a:rPr b="0" lang="pt-BR" sz="2600" spc="-1" strike="noStrike">
                <a:solidFill>
                  <a:srgbClr val="000000"/>
                </a:solidFill>
                <a:latin typeface="Calibri"/>
              </a:rPr>
              <a:t>¬ Decreto lexislativo 2/2015, do 12 de febreiro, polo que se aproba o texto refundido das disposicións legais da Comunidade Autónoma de Galicia en </a:t>
            </a:r>
            <a:r>
              <a:rPr b="1" lang="pt-BR" sz="2600" spc="-1" strike="noStrike">
                <a:solidFill>
                  <a:srgbClr val="000000"/>
                </a:solidFill>
                <a:latin typeface="Calibri"/>
              </a:rPr>
              <a:t>materia de igualdade</a:t>
            </a:r>
            <a:endParaRPr b="0" lang="es-ES" sz="2600" spc="-1" strike="noStrike">
              <a:solidFill>
                <a:srgbClr val="000000"/>
              </a:solidFill>
              <a:latin typeface="Calibri"/>
            </a:endParaRPr>
          </a:p>
          <a:p>
            <a:pPr>
              <a:lnSpc>
                <a:spcPct val="90000"/>
              </a:lnSpc>
              <a:spcBef>
                <a:spcPts val="1001"/>
              </a:spcBef>
              <a:buNone/>
              <a:tabLst>
                <a:tab algn="l" pos="0"/>
              </a:tabLst>
            </a:pPr>
            <a:endParaRPr b="0" lang="es-ES" sz="26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9" name="PlaceHolder 1"/>
          <p:cNvSpPr>
            <a:spLocks noGrp="1"/>
          </p:cNvSpPr>
          <p:nvPr>
            <p:ph/>
          </p:nvPr>
        </p:nvSpPr>
        <p:spPr>
          <a:xfrm>
            <a:off x="382680" y="776520"/>
            <a:ext cx="11410920" cy="5544360"/>
          </a:xfrm>
          <a:prstGeom prst="rect">
            <a:avLst/>
          </a:prstGeom>
          <a:noFill/>
          <a:ln w="0">
            <a:noFill/>
          </a:ln>
        </p:spPr>
        <p:txBody>
          <a:bodyPr anchor="t">
            <a:normAutofit fontScale="95000"/>
          </a:bodyPr>
          <a:p>
            <a:pPr algn="just">
              <a:lnSpc>
                <a:spcPts val="3200"/>
              </a:lnSpc>
              <a:spcBef>
                <a:spcPts val="1199"/>
              </a:spcBef>
              <a:buNone/>
              <a:tabLst>
                <a:tab algn="l" pos="0"/>
              </a:tabLst>
            </a:pPr>
            <a:r>
              <a:rPr b="0" lang="es-ES" sz="3100" spc="-1" strike="noStrike">
                <a:solidFill>
                  <a:srgbClr val="000000"/>
                </a:solidFill>
                <a:latin typeface="Calibri"/>
              </a:rPr>
              <a:t>¬ Decreto 86/2015, do 25 de xuño, polo que se establece o </a:t>
            </a:r>
            <a:r>
              <a:rPr b="1" lang="es-ES" sz="3100" spc="-1" strike="noStrike">
                <a:solidFill>
                  <a:srgbClr val="000000"/>
                </a:solidFill>
                <a:latin typeface="Calibri"/>
              </a:rPr>
              <a:t>currículo da educación secundaria obrigatoria e do bacharelato</a:t>
            </a:r>
            <a:r>
              <a:rPr b="0" lang="es-ES" sz="3100" spc="-1" strike="noStrike">
                <a:solidFill>
                  <a:srgbClr val="000000"/>
                </a:solidFill>
                <a:latin typeface="Calibri"/>
              </a:rPr>
              <a:t> na Comunidade Autónoma de Galicia </a:t>
            </a:r>
            <a:endParaRPr b="0" lang="es-ES" sz="3100" spc="-1" strike="noStrike">
              <a:solidFill>
                <a:srgbClr val="000000"/>
              </a:solidFill>
              <a:latin typeface="Calibri"/>
            </a:endParaRPr>
          </a:p>
          <a:p>
            <a:pPr algn="just">
              <a:lnSpc>
                <a:spcPts val="3200"/>
              </a:lnSpc>
              <a:spcBef>
                <a:spcPts val="1199"/>
              </a:spcBef>
              <a:buNone/>
              <a:tabLst>
                <a:tab algn="l" pos="0"/>
              </a:tabLst>
            </a:pPr>
            <a:r>
              <a:rPr b="0" lang="es-ES" sz="3100" spc="-1" strike="noStrike">
                <a:solidFill>
                  <a:srgbClr val="000000"/>
                </a:solidFill>
                <a:latin typeface="Calibri"/>
              </a:rPr>
              <a:t>¬ </a:t>
            </a:r>
            <a:r>
              <a:rPr b="1" lang="es-ES" sz="3100" spc="-1" strike="noStrike">
                <a:solidFill>
                  <a:srgbClr val="000000"/>
                </a:solidFill>
                <a:latin typeface="Calibri"/>
              </a:rPr>
              <a:t>Protocolo educativo para garantir a igualdade, a non discriminación e a liberdade da identidade de xéne</a:t>
            </a:r>
            <a:r>
              <a:rPr b="0" lang="es-ES" sz="3100" spc="-1" strike="noStrike">
                <a:solidFill>
                  <a:srgbClr val="000000"/>
                </a:solidFill>
                <a:latin typeface="Calibri"/>
              </a:rPr>
              <a:t>ro.</a:t>
            </a:r>
            <a:endParaRPr b="0" lang="es-ES" sz="3100" spc="-1" strike="noStrike">
              <a:solidFill>
                <a:srgbClr val="000000"/>
              </a:solidFill>
              <a:latin typeface="Calibri"/>
            </a:endParaRPr>
          </a:p>
          <a:p>
            <a:pPr algn="just">
              <a:lnSpc>
                <a:spcPts val="3200"/>
              </a:lnSpc>
              <a:spcBef>
                <a:spcPts val="1199"/>
              </a:spcBef>
              <a:buNone/>
              <a:tabLst>
                <a:tab algn="l" pos="0"/>
              </a:tabLst>
            </a:pPr>
            <a:r>
              <a:rPr b="0" lang="es-ES" sz="3100" spc="-1" strike="noStrike">
                <a:solidFill>
                  <a:srgbClr val="000000"/>
                </a:solidFill>
                <a:latin typeface="Calibri"/>
              </a:rPr>
              <a:t>¬ </a:t>
            </a:r>
            <a:r>
              <a:rPr b="1" lang="es-ES" sz="3100" spc="-1" strike="noStrike">
                <a:solidFill>
                  <a:srgbClr val="000000"/>
                </a:solidFill>
                <a:latin typeface="Calibri"/>
              </a:rPr>
              <a:t>I Plan de actuacións para a Igualdade dos centros educativos de Galicia 2016-2020</a:t>
            </a:r>
            <a:r>
              <a:rPr b="0" lang="es-ES" sz="3100" spc="-1" strike="noStrike">
                <a:solidFill>
                  <a:srgbClr val="000000"/>
                </a:solidFill>
                <a:latin typeface="Calibri"/>
              </a:rPr>
              <a:t>. Instrución do 6 de setembro de 2019, da Dirección Xeral de Educación, Formación Profesional e Innovación Educativa, para a elaboración de Plans de Igualdade no curso 2019/2020, nos centros docentes sostidos con fondos públicos de niveis non universitarios da consellería de educación.</a:t>
            </a:r>
            <a:endParaRPr b="0" lang="es-ES" sz="3100" spc="-1" strike="noStrike">
              <a:solidFill>
                <a:srgbClr val="000000"/>
              </a:solidFill>
              <a:latin typeface="Calibri"/>
            </a:endParaRPr>
          </a:p>
          <a:p>
            <a:pPr algn="just">
              <a:lnSpc>
                <a:spcPts val="3200"/>
              </a:lnSpc>
              <a:spcBef>
                <a:spcPts val="1199"/>
              </a:spcBef>
              <a:buNone/>
              <a:tabLst>
                <a:tab algn="l" pos="0"/>
              </a:tabLst>
            </a:pPr>
            <a:r>
              <a:rPr b="0" lang="es-ES" sz="3100" spc="-1" strike="noStrike">
                <a:solidFill>
                  <a:srgbClr val="000000"/>
                </a:solidFill>
                <a:latin typeface="Calibri"/>
              </a:rPr>
              <a:t>¬ Lei Orgánica 3/2020, 29 decembro, pola que se modifica a </a:t>
            </a:r>
            <a:r>
              <a:rPr b="1" lang="es-ES" sz="3100" spc="-1" strike="noStrike">
                <a:solidFill>
                  <a:srgbClr val="000000"/>
                </a:solidFill>
                <a:latin typeface="Calibri"/>
              </a:rPr>
              <a:t>Lei Orgánica 2/2006, 3 de maio de Educación</a:t>
            </a:r>
            <a:r>
              <a:rPr b="0" lang="es-ES" sz="3100" spc="-1" strike="noStrike">
                <a:solidFill>
                  <a:srgbClr val="000000"/>
                </a:solidFill>
                <a:latin typeface="Calibri"/>
              </a:rPr>
              <a:t>.</a:t>
            </a:r>
            <a:endParaRPr b="0" lang="es-ES" sz="3100" spc="-1" strike="noStrike">
              <a:solidFill>
                <a:srgbClr val="000000"/>
              </a:solidFill>
              <a:latin typeface="Calibri"/>
            </a:endParaRPr>
          </a:p>
          <a:p>
            <a:pPr>
              <a:lnSpc>
                <a:spcPct val="90000"/>
              </a:lnSpc>
              <a:spcBef>
                <a:spcPts val="1001"/>
              </a:spcBef>
              <a:buNone/>
              <a:tabLst>
                <a:tab algn="l" pos="0"/>
              </a:tabLst>
            </a:pPr>
            <a:endParaRPr b="0" lang="es-ES" sz="31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10" name="Picture 2" descr="C:\Users\CRISTINA PALACIOS.DESKTOP-UQQ274E\Desktop\ARELAS\EDUCACION\PROTOCOLOEDUCATIVOIMAGENES\0001.jpg"/>
          <p:cNvPicPr/>
          <p:nvPr/>
        </p:nvPicPr>
        <p:blipFill>
          <a:blip r:embed="rId1"/>
          <a:stretch/>
        </p:blipFill>
        <p:spPr>
          <a:xfrm>
            <a:off x="1467720" y="323280"/>
            <a:ext cx="4511160" cy="5688360"/>
          </a:xfrm>
          <a:prstGeom prst="rect">
            <a:avLst/>
          </a:prstGeom>
          <a:ln w="0">
            <a:noFill/>
          </a:ln>
        </p:spPr>
      </p:pic>
      <p:sp>
        <p:nvSpPr>
          <p:cNvPr id="211" name="1 Rectángulo"/>
          <p:cNvSpPr/>
          <p:nvPr/>
        </p:nvSpPr>
        <p:spPr>
          <a:xfrm>
            <a:off x="1950480" y="6199200"/>
            <a:ext cx="8424720" cy="3646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s-ES" sz="1800" spc="-1" strike="noStrike" u="sng">
                <a:solidFill>
                  <a:srgbClr val="0563c1"/>
                </a:solidFill>
                <a:uFillTx/>
                <a:latin typeface="Calibri"/>
                <a:hlinkClick r:id="rId2"/>
              </a:rPr>
              <a:t>http://www.edu.xunta.gal/portal/sites/web/files/identidade_de_xenero_caderno.pdf</a:t>
            </a:r>
            <a:endParaRPr b="0" lang="es-ES" sz="1800" spc="-1" strike="noStrike">
              <a:latin typeface="Arial"/>
            </a:endParaRPr>
          </a:p>
        </p:txBody>
      </p:sp>
      <p:sp>
        <p:nvSpPr>
          <p:cNvPr id="212" name="CuadroTexto 2"/>
          <p:cNvSpPr/>
          <p:nvPr/>
        </p:nvSpPr>
        <p:spPr>
          <a:xfrm>
            <a:off x="8258400" y="1424880"/>
            <a:ext cx="2520000" cy="395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s-ES" sz="2000" spc="-1" strike="noStrike">
                <a:solidFill>
                  <a:srgbClr val="000000"/>
                </a:solidFill>
                <a:latin typeface="Calibri"/>
              </a:rPr>
              <a:t>Abril 2016</a:t>
            </a:r>
            <a:endParaRPr b="0" lang="es-ES" sz="2000" spc="-1" strike="noStrike">
              <a:latin typeface="Arial"/>
            </a:endParaRPr>
          </a:p>
        </p:txBody>
      </p:sp>
      <p:sp>
        <p:nvSpPr>
          <p:cNvPr id="213" name="CuadroTexto 5"/>
          <p:cNvSpPr/>
          <p:nvPr/>
        </p:nvSpPr>
        <p:spPr>
          <a:xfrm>
            <a:off x="6599880" y="2565000"/>
            <a:ext cx="5202720" cy="1736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s-ES_tradnl" sz="1800" spc="-1" strike="noStrike">
                <a:solidFill>
                  <a:srgbClr val="ff6600"/>
                </a:solidFill>
                <a:latin typeface="Calibri"/>
              </a:rPr>
              <a:t>Insuficiente en sí mesmo, só é unha ferramenta de acompañamento</a:t>
            </a:r>
            <a:endParaRPr b="0" lang="es-ES" sz="1800" spc="-1" strike="noStrike">
              <a:latin typeface="Arial"/>
            </a:endParaRPr>
          </a:p>
          <a:p>
            <a:pPr>
              <a:lnSpc>
                <a:spcPct val="100000"/>
              </a:lnSpc>
              <a:buNone/>
            </a:pPr>
            <a:endParaRPr b="0" lang="es-ES" sz="1800" spc="-1" strike="noStrike">
              <a:latin typeface="Arial"/>
            </a:endParaRPr>
          </a:p>
          <a:p>
            <a:pPr algn="just">
              <a:lnSpc>
                <a:spcPct val="100000"/>
              </a:lnSpc>
              <a:buNone/>
            </a:pPr>
            <a:r>
              <a:rPr b="1" lang="es-ES_tradnl" sz="1800" spc="-1" strike="noStrike">
                <a:solidFill>
                  <a:srgbClr val="000000"/>
                </a:solidFill>
                <a:latin typeface="Calibri"/>
              </a:rPr>
              <a:t>Require a posta en marcha de accións que garantan o respeto a identidade dx menxr, formación, sensibilización, procedementos administrativos</a:t>
            </a:r>
            <a:r>
              <a:rPr b="1" lang="es-ES_tradnl" sz="1800" spc="-1" strike="noStrike">
                <a:solidFill>
                  <a:srgbClr val="000000"/>
                </a:solidFill>
                <a:latin typeface="Calibri"/>
              </a:rPr>
              <a:t>…</a:t>
            </a:r>
            <a:endParaRPr b="0" lang="es-ES" sz="1800" spc="-1" strike="noStrike">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4" name="PlaceHolder 1"/>
          <p:cNvSpPr>
            <a:spLocks noGrp="1"/>
          </p:cNvSpPr>
          <p:nvPr>
            <p:ph type="title"/>
          </p:nvPr>
        </p:nvSpPr>
        <p:spPr>
          <a:xfrm>
            <a:off x="1528560" y="255600"/>
            <a:ext cx="10515240" cy="1325160"/>
          </a:xfrm>
          <a:prstGeom prst="rect">
            <a:avLst/>
          </a:prstGeom>
          <a:noFill/>
          <a:ln w="0">
            <a:noFill/>
          </a:ln>
        </p:spPr>
        <p:txBody>
          <a:bodyPr anchor="ctr">
            <a:normAutofit/>
          </a:bodyPr>
          <a:p>
            <a:pPr>
              <a:lnSpc>
                <a:spcPct val="90000"/>
              </a:lnSpc>
              <a:buNone/>
            </a:pPr>
            <a:r>
              <a:rPr b="1" lang="es-ES" sz="2800" spc="-1" strike="noStrike" u="sng">
                <a:solidFill>
                  <a:srgbClr val="ff0066"/>
                </a:solidFill>
                <a:uFillTx/>
                <a:latin typeface="Comfortaa"/>
              </a:rPr>
              <a:t>As familias. Necesidade de acompañar sen xulgar </a:t>
            </a:r>
            <a:br/>
            <a:endParaRPr b="0" lang="es-ES" sz="2800" spc="-1" strike="noStrike">
              <a:solidFill>
                <a:srgbClr val="000000"/>
              </a:solidFill>
              <a:latin typeface="Calibri"/>
            </a:endParaRPr>
          </a:p>
        </p:txBody>
      </p:sp>
      <p:sp>
        <p:nvSpPr>
          <p:cNvPr id="215" name="4 CuadroTexto"/>
          <p:cNvSpPr/>
          <p:nvPr/>
        </p:nvSpPr>
        <p:spPr>
          <a:xfrm>
            <a:off x="0" y="1324080"/>
            <a:ext cx="11829240" cy="826200"/>
          </a:xfrm>
          <a:prstGeom prst="rect">
            <a:avLst/>
          </a:prstGeom>
          <a:noFill/>
          <a:ln w="0">
            <a:noFill/>
          </a:ln>
        </p:spPr>
        <p:style>
          <a:lnRef idx="0"/>
          <a:fillRef idx="0"/>
          <a:effectRef idx="0"/>
          <a:fontRef idx="minor"/>
        </p:style>
        <p:txBody>
          <a:bodyPr lIns="90000" rIns="90000" tIns="45000" bIns="45000" anchor="t">
            <a:spAutoFit/>
          </a:bodyPr>
          <a:p>
            <a:pPr algn="ctr">
              <a:lnSpc>
                <a:spcPts val="2900"/>
              </a:lnSpc>
              <a:buNone/>
            </a:pPr>
            <a:r>
              <a:rPr b="0" lang="es-ES" sz="2000" spc="-1" strike="noStrike">
                <a:solidFill>
                  <a:srgbClr val="000000"/>
                </a:solidFill>
                <a:latin typeface="Comfortaa"/>
              </a:rPr>
              <a:t>Ter un/unha fillx</a:t>
            </a:r>
            <a:r>
              <a:rPr b="0" lang="es-ES" sz="2000" spc="-1" strike="noStrike">
                <a:solidFill>
                  <a:srgbClr val="ff0000"/>
                </a:solidFill>
                <a:latin typeface="Comfortaa"/>
              </a:rPr>
              <a:t> </a:t>
            </a:r>
            <a:r>
              <a:rPr b="1" lang="es-ES" sz="2000" spc="-1" strike="noStrike">
                <a:solidFill>
                  <a:srgbClr val="ff0000"/>
                </a:solidFill>
                <a:latin typeface="Comfortaa"/>
              </a:rPr>
              <a:t>L</a:t>
            </a:r>
            <a:r>
              <a:rPr b="1" lang="es-ES" sz="2000" spc="-1" strike="noStrike">
                <a:solidFill>
                  <a:srgbClr val="ffc000"/>
                </a:solidFill>
                <a:latin typeface="Comfortaa"/>
              </a:rPr>
              <a:t>G</a:t>
            </a:r>
            <a:r>
              <a:rPr b="1" lang="es-ES" sz="2000" spc="-1" strike="noStrike">
                <a:solidFill>
                  <a:srgbClr val="ffff00"/>
                </a:solidFill>
                <a:latin typeface="Comfortaa"/>
              </a:rPr>
              <a:t>T</a:t>
            </a:r>
            <a:r>
              <a:rPr b="1" lang="es-ES" sz="2000" spc="-1" strike="noStrike">
                <a:solidFill>
                  <a:srgbClr val="00b050"/>
                </a:solidFill>
                <a:latin typeface="Comfortaa"/>
              </a:rPr>
              <a:t>B</a:t>
            </a:r>
            <a:r>
              <a:rPr b="1" lang="es-ES" sz="2000" spc="-1" strike="noStrike">
                <a:solidFill>
                  <a:srgbClr val="0070c0"/>
                </a:solidFill>
                <a:latin typeface="Comfortaa"/>
              </a:rPr>
              <a:t>I</a:t>
            </a:r>
            <a:r>
              <a:rPr b="1" lang="es-ES" sz="2000" spc="-1" strike="noStrike">
                <a:solidFill>
                  <a:srgbClr val="bf9000"/>
                </a:solidFill>
                <a:latin typeface="Comfortaa"/>
              </a:rPr>
              <a:t>+</a:t>
            </a:r>
            <a:r>
              <a:rPr b="1" lang="es-ES" sz="2000" spc="-1" strike="noStrike">
                <a:solidFill>
                  <a:srgbClr val="ff0000"/>
                </a:solidFill>
                <a:latin typeface="Comfortaa"/>
              </a:rPr>
              <a:t> </a:t>
            </a:r>
            <a:r>
              <a:rPr b="0" lang="es-ES" sz="2000" spc="-1" strike="noStrike">
                <a:solidFill>
                  <a:srgbClr val="000000"/>
                </a:solidFill>
                <a:latin typeface="Comfortaa"/>
              </a:rPr>
              <a:t>(sobretodo trans) pode xerar unha gran cantidade de incertezas, ansiedades e medos con respecto ao seu porvir</a:t>
            </a:r>
            <a:endParaRPr b="0" lang="es-ES" sz="2000" spc="-1" strike="noStrike">
              <a:latin typeface="Arial"/>
            </a:endParaRPr>
          </a:p>
        </p:txBody>
      </p:sp>
      <p:pic>
        <p:nvPicPr>
          <p:cNvPr id="216" name="Picture 2" descr=""/>
          <p:cNvPicPr/>
          <p:nvPr/>
        </p:nvPicPr>
        <p:blipFill>
          <a:blip r:embed="rId1"/>
          <a:stretch/>
        </p:blipFill>
        <p:spPr>
          <a:xfrm>
            <a:off x="2882520" y="2304720"/>
            <a:ext cx="6064560" cy="4100400"/>
          </a:xfrm>
          <a:prstGeom prst="rect">
            <a:avLst/>
          </a:prstGeom>
          <a:ln w="0">
            <a:noFill/>
          </a:ln>
        </p:spPr>
      </p:pic>
    </p:spTree>
  </p:cSld>
  <mc:AlternateContent>
    <mc:Choice Requires="p14">
      <p:transition spd="slow" p14:dur="2000"/>
    </mc:Choice>
    <mc:Fallback>
      <p:transition spd="slow"/>
    </mc:Fallback>
  </mc:AlternateContent>
  <p:timing>
    <p:tnLst>
      <p:par>
        <p:cTn id="328" dur="indefinite" restart="never" nodeType="tmRoot">
          <p:childTnLst>
            <p:seq>
              <p:cTn id="329" dur="indefinite" nodeType="mainSeq">
                <p:childTnLst>
                  <p:par>
                    <p:cTn id="330" nodeType="clickEffect" fill="hold">
                      <p:stCondLst>
                        <p:cond delay="indefinite"/>
                      </p:stCondLst>
                      <p:childTnLst>
                        <p:par>
                          <p:cTn id="331" nodeType="withEffect" fill="hold">
                            <p:stCondLst>
                              <p:cond delay="0"/>
                            </p:stCondLst>
                            <p:childTnLst>
                              <p:par>
                                <p:cTn id="332" nodeType="clickEffect" fill="hold" presetClass="entr" presetID="1">
                                  <p:stCondLst>
                                    <p:cond delay="0"/>
                                  </p:stCondLst>
                                  <p:childTnLst>
                                    <p:set>
                                      <p:cBhvr>
                                        <p:cTn id="333" dur="1" fill="hold">
                                          <p:stCondLst>
                                            <p:cond delay="999"/>
                                          </p:stCondLst>
                                        </p:cTn>
                                        <p:tgtEl>
                                          <p:spTgt spid="214"/>
                                        </p:tgtEl>
                                        <p:attrNameLst>
                                          <p:attrName>style.visibility</p:attrName>
                                        </p:attrNameLst>
                                      </p:cBhvr>
                                      <p:to>
                                        <p:strVal val="visible"/>
                                      </p:to>
                                    </p:set>
                                  </p:childTnLst>
                                </p:cTn>
                              </p:par>
                            </p:childTnLst>
                          </p:cTn>
                        </p:par>
                      </p:childTnLst>
                    </p:cTn>
                  </p:par>
                  <p:par>
                    <p:cTn id="334" nodeType="clickEffect" fill="hold">
                      <p:stCondLst>
                        <p:cond delay="indefinite"/>
                      </p:stCondLst>
                      <p:childTnLst>
                        <p:par>
                          <p:cTn id="335" nodeType="withEffect" fill="hold">
                            <p:stCondLst>
                              <p:cond delay="0"/>
                            </p:stCondLst>
                            <p:childTnLst>
                              <p:par>
                                <p:cTn id="336" nodeType="clickEffect" fill="hold" presetClass="entr" presetID="10">
                                  <p:stCondLst>
                                    <p:cond delay="0"/>
                                  </p:stCondLst>
                                  <p:childTnLst>
                                    <p:set>
                                      <p:cBhvr>
                                        <p:cTn id="337" dur="1" fill="hold">
                                          <p:stCondLst>
                                            <p:cond delay="0"/>
                                          </p:stCondLst>
                                        </p:cTn>
                                        <p:tgtEl>
                                          <p:spTgt spid="215"/>
                                        </p:tgtEl>
                                        <p:attrNameLst>
                                          <p:attrName>style.visibility</p:attrName>
                                        </p:attrNameLst>
                                      </p:cBhvr>
                                      <p:to>
                                        <p:strVal val="visible"/>
                                      </p:to>
                                    </p:set>
                                    <p:animEffect filter="fade" transition="in">
                                      <p:cBhvr additive="repl">
                                        <p:cTn id="338" dur="2000"/>
                                        <p:tgtEl>
                                          <p:spTgt spid="215"/>
                                        </p:tgtEl>
                                      </p:cBhvr>
                                    </p:animEffect>
                                  </p:childTnLst>
                                </p:cTn>
                              </p:par>
                              <p:par>
                                <p:cTn id="339" nodeType="withEffect" fill="hold" presetClass="entr" presetID="1">
                                  <p:stCondLst>
                                    <p:cond delay="3000"/>
                                  </p:stCondLst>
                                  <p:childTnLst>
                                    <p:set>
                                      <p:cBhvr>
                                        <p:cTn id="340" dur="1" fill="hold">
                                          <p:stCondLst>
                                            <p:cond delay="1999"/>
                                          </p:stCondLst>
                                        </p:cTn>
                                        <p:tgtEl>
                                          <p:spTgt spid="21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17" name="Picture 2" descr=""/>
          <p:cNvPicPr/>
          <p:nvPr/>
        </p:nvPicPr>
        <p:blipFill>
          <a:blip r:embed="rId1"/>
          <a:stretch/>
        </p:blipFill>
        <p:spPr>
          <a:xfrm>
            <a:off x="3473280" y="2546280"/>
            <a:ext cx="5158800" cy="2937600"/>
          </a:xfrm>
          <a:prstGeom prst="rect">
            <a:avLst/>
          </a:prstGeom>
          <a:ln w="0">
            <a:noFill/>
          </a:ln>
        </p:spPr>
      </p:pic>
      <p:sp>
        <p:nvSpPr>
          <p:cNvPr id="218" name="TextShape 1"/>
          <p:cNvSpPr/>
          <p:nvPr/>
        </p:nvSpPr>
        <p:spPr>
          <a:xfrm>
            <a:off x="147960" y="1116000"/>
            <a:ext cx="11951640" cy="1142280"/>
          </a:xfrm>
          <a:prstGeom prst="rect">
            <a:avLst/>
          </a:prstGeom>
          <a:noFill/>
          <a:ln w="0">
            <a:noFill/>
          </a:ln>
        </p:spPr>
        <p:style>
          <a:lnRef idx="0"/>
          <a:fillRef idx="0"/>
          <a:effectRef idx="0"/>
          <a:fontRef idx="minor"/>
        </p:style>
        <p:txBody>
          <a:bodyPr lIns="90000" rIns="90000" tIns="45000" bIns="45000" anchor="ctr">
            <a:noAutofit/>
          </a:bodyPr>
          <a:p>
            <a:pPr algn="ctr">
              <a:lnSpc>
                <a:spcPts val="2999"/>
              </a:lnSpc>
              <a:spcBef>
                <a:spcPts val="601"/>
              </a:spcBef>
              <a:spcAft>
                <a:spcPts val="601"/>
              </a:spcAft>
              <a:buNone/>
            </a:pPr>
            <a:r>
              <a:rPr b="1" lang="es-ES" sz="2000" spc="-1" strike="noStrike">
                <a:solidFill>
                  <a:srgbClr val="262626"/>
                </a:solidFill>
                <a:latin typeface="Comfortaa"/>
              </a:rPr>
              <a:t>Cada vez máis, é visible o que senten estas crianzas trans desde </a:t>
            </a:r>
            <a:r>
              <a:rPr b="1" lang="es-ES" sz="2000" spc="-1" strike="noStrike" u="sng">
                <a:solidFill>
                  <a:srgbClr val="262626"/>
                </a:solidFill>
                <a:uFillTx/>
                <a:latin typeface="Comfortaa"/>
              </a:rPr>
              <a:t>idades moi temperás</a:t>
            </a:r>
            <a:r>
              <a:rPr b="1" lang="es-ES" sz="2000" spc="-1" strike="noStrike">
                <a:solidFill>
                  <a:srgbClr val="262626"/>
                </a:solidFill>
                <a:latin typeface="Comfortaa"/>
              </a:rPr>
              <a:t>. </a:t>
            </a:r>
            <a:r>
              <a:rPr b="1" lang="pt-BR" sz="2000" spc="-1" strike="noStrike">
                <a:solidFill>
                  <a:srgbClr val="262626"/>
                </a:solidFill>
                <a:latin typeface="Comfortaa"/>
              </a:rPr>
              <a:t>Algunhas son conscientes de non ser o que se lles asignou desde que teñen memoria, outra cousa é cando se </a:t>
            </a:r>
            <a:r>
              <a:rPr b="1" lang="pt-BR" sz="2000" spc="-1" strike="noStrike" u="sng">
                <a:solidFill>
                  <a:srgbClr val="262626"/>
                </a:solidFill>
                <a:uFillTx/>
                <a:latin typeface="Comfortaa"/>
              </a:rPr>
              <a:t>ven capaces</a:t>
            </a:r>
            <a:r>
              <a:rPr b="1" lang="pt-BR" sz="2000" spc="-1" strike="noStrike">
                <a:solidFill>
                  <a:srgbClr val="262626"/>
                </a:solidFill>
                <a:latin typeface="Comfortaa"/>
              </a:rPr>
              <a:t> ou </a:t>
            </a:r>
            <a:r>
              <a:rPr b="1" lang="pt-BR" sz="2000" spc="-1" strike="noStrike" u="sng">
                <a:solidFill>
                  <a:srgbClr val="262626"/>
                </a:solidFill>
                <a:uFillTx/>
                <a:latin typeface="Comfortaa"/>
              </a:rPr>
              <a:t>poden expresalo</a:t>
            </a:r>
            <a:r>
              <a:rPr b="1" lang="pt-BR" sz="2000" spc="-1" strike="noStrike">
                <a:solidFill>
                  <a:srgbClr val="262626"/>
                </a:solidFill>
                <a:latin typeface="Comfortaa"/>
              </a:rPr>
              <a:t>. </a:t>
            </a:r>
            <a:r>
              <a:rPr b="1" lang="es-ES" sz="2000" spc="-1" strike="noStrike">
                <a:solidFill>
                  <a:srgbClr val="262626"/>
                </a:solidFill>
                <a:latin typeface="Comfortaa"/>
              </a:rPr>
              <a:t>Serán as </a:t>
            </a:r>
            <a:r>
              <a:rPr b="1" lang="es-ES" sz="2000" spc="-1" strike="noStrike" u="sng">
                <a:solidFill>
                  <a:srgbClr val="262626"/>
                </a:solidFill>
                <a:uFillTx/>
                <a:latin typeface="Comfortaa"/>
              </a:rPr>
              <a:t>diferentes respostas da súa familia  e contorna</a:t>
            </a:r>
            <a:r>
              <a:rPr b="1" lang="es-ES" sz="2000" spc="-1" strike="noStrike">
                <a:solidFill>
                  <a:srgbClr val="262626"/>
                </a:solidFill>
                <a:latin typeface="Comfortaa"/>
              </a:rPr>
              <a:t> o que determine si seguirán visibilizando o que senten ou non, agochando a súa verdadeira identidade, </a:t>
            </a:r>
            <a:r>
              <a:rPr b="1" lang="es-ES" sz="2000" spc="-1" strike="noStrike" u="sng">
                <a:solidFill>
                  <a:srgbClr val="262626"/>
                </a:solidFill>
                <a:uFillTx/>
                <a:latin typeface="Comfortaa"/>
              </a:rPr>
              <a:t>as veces durante anos</a:t>
            </a:r>
            <a:r>
              <a:rPr b="1" lang="es-ES" sz="2000" spc="-1" strike="noStrike">
                <a:solidFill>
                  <a:srgbClr val="262626"/>
                </a:solidFill>
                <a:latin typeface="Comfortaa"/>
              </a:rPr>
              <a:t>.</a:t>
            </a:r>
            <a:br/>
            <a:r>
              <a:rPr b="0" lang="es-ES" sz="2000" spc="-1" strike="noStrike">
                <a:solidFill>
                  <a:srgbClr val="262626"/>
                </a:solidFill>
                <a:latin typeface="Comfortaa"/>
              </a:rPr>
              <a:t>.</a:t>
            </a:r>
            <a:endParaRPr b="0" lang="es-ES" sz="2000" spc="-1" strike="noStrike">
              <a:latin typeface="Arial"/>
            </a:endParaRPr>
          </a:p>
        </p:txBody>
      </p:sp>
      <p:sp>
        <p:nvSpPr>
          <p:cNvPr id="219" name="TextShape 2"/>
          <p:cNvSpPr/>
          <p:nvPr/>
        </p:nvSpPr>
        <p:spPr>
          <a:xfrm>
            <a:off x="223920" y="5654520"/>
            <a:ext cx="11967840" cy="1900080"/>
          </a:xfrm>
          <a:prstGeom prst="rect">
            <a:avLst/>
          </a:prstGeom>
          <a:noFill/>
          <a:ln w="0">
            <a:noFill/>
          </a:ln>
        </p:spPr>
        <p:style>
          <a:lnRef idx="0"/>
          <a:fillRef idx="0"/>
          <a:effectRef idx="0"/>
          <a:fontRef idx="minor"/>
        </p:style>
        <p:txBody>
          <a:bodyPr lIns="90000" rIns="90000" tIns="45000" bIns="45000" anchor="t">
            <a:normAutofit/>
          </a:bodyPr>
          <a:p>
            <a:pPr algn="ctr">
              <a:lnSpc>
                <a:spcPts val="2999"/>
              </a:lnSpc>
              <a:spcBef>
                <a:spcPts val="479"/>
              </a:spcBef>
              <a:buNone/>
            </a:pPr>
            <a:r>
              <a:rPr b="1" lang="es-ES" sz="2200" spc="-1" strike="noStrike">
                <a:solidFill>
                  <a:srgbClr val="262626"/>
                </a:solidFill>
                <a:latin typeface="Comfortaa"/>
              </a:rPr>
              <a:t>Esa</a:t>
            </a:r>
            <a:r>
              <a:rPr b="1" lang="es-ES" sz="2200" spc="-1" strike="noStrike">
                <a:solidFill>
                  <a:srgbClr val="000000"/>
                </a:solidFill>
                <a:latin typeface="Comfortaa"/>
              </a:rPr>
              <a:t> </a:t>
            </a:r>
            <a:r>
              <a:rPr b="1" lang="es-ES" sz="2200" spc="-1" strike="noStrike">
                <a:solidFill>
                  <a:srgbClr val="ff0000"/>
                </a:solidFill>
                <a:latin typeface="Comfortaa"/>
              </a:rPr>
              <a:t>mirada adulta sancionadora </a:t>
            </a:r>
            <a:r>
              <a:rPr b="1" lang="es-ES" sz="2200" spc="-1" strike="noStrike">
                <a:solidFill>
                  <a:srgbClr val="262626"/>
                </a:solidFill>
                <a:latin typeface="Comfortaa"/>
              </a:rPr>
              <a:t>ignora o </a:t>
            </a:r>
            <a:r>
              <a:rPr b="1" lang="es-ES" sz="2200" spc="-1" strike="noStrike" u="sng">
                <a:solidFill>
                  <a:srgbClr val="262626"/>
                </a:solidFill>
                <a:uFillTx/>
                <a:latin typeface="Comfortaa"/>
              </a:rPr>
              <a:t>gran esforzo comunicativo dunha persoa moi nova</a:t>
            </a:r>
            <a:r>
              <a:rPr b="1" lang="es-ES" sz="2200" spc="-1" strike="noStrike">
                <a:solidFill>
                  <a:srgbClr val="262626"/>
                </a:solidFill>
                <a:latin typeface="Comfortaa"/>
              </a:rPr>
              <a:t>, que non entende moi ben que pasa e que non atopa a resposta que necesita.</a:t>
            </a:r>
            <a:endParaRPr b="0" lang="es-ES" sz="2200" spc="-1" strike="noStrike">
              <a:latin typeface="Arial"/>
            </a:endParaRPr>
          </a:p>
        </p:txBody>
      </p:sp>
      <p:pic>
        <p:nvPicPr>
          <p:cNvPr id="220" name="Picture 2" descr="C:\Users\CRISTINA PALACIOS.DESKTOP-UQQ274E\Desktop\ARELAS\CHARLAS\2018\disney\lucas_platero_trans.jpg"/>
          <p:cNvPicPr/>
          <p:nvPr/>
        </p:nvPicPr>
        <p:blipFill>
          <a:blip r:embed="rId2"/>
          <a:stretch/>
        </p:blipFill>
        <p:spPr>
          <a:xfrm>
            <a:off x="3473280" y="2546280"/>
            <a:ext cx="5158800" cy="3022920"/>
          </a:xfrm>
          <a:prstGeom prst="rect">
            <a:avLst/>
          </a:prstGeom>
          <a:ln w="0">
            <a:noFill/>
          </a:ln>
        </p:spPr>
      </p:pic>
      <p:sp>
        <p:nvSpPr>
          <p:cNvPr id="221" name="CuadroTexto 1"/>
          <p:cNvSpPr/>
          <p:nvPr/>
        </p:nvSpPr>
        <p:spPr>
          <a:xfrm>
            <a:off x="1838160" y="0"/>
            <a:ext cx="9824760" cy="4561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s-ES" sz="2400" spc="-1" strike="noStrike">
                <a:solidFill>
                  <a:srgbClr val="17375e"/>
                </a:solidFill>
                <a:latin typeface="Comfortaa"/>
              </a:rPr>
              <a:t>Unha crianza/adolescente trans sen apoio familiar, non é</a:t>
            </a:r>
            <a:endParaRPr b="0" lang="es-ES" sz="2400" spc="-1" strike="noStrike">
              <a:latin typeface="Arial"/>
            </a:endParaRPr>
          </a:p>
        </p:txBody>
      </p:sp>
    </p:spTree>
  </p:cSld>
  <mc:AlternateContent>
    <mc:Choice Requires="p14">
      <p:transition spd="slow" p14:dur="2000"/>
    </mc:Choice>
    <mc:Fallback>
      <p:transition spd="slow"/>
    </mc:Fallback>
  </mc:AlternateContent>
  <p:timing>
    <p:tnLst>
      <p:par>
        <p:cTn id="341" dur="indefinite" restart="never" nodeType="tmRoot">
          <p:childTnLst>
            <p:seq>
              <p:cTn id="342" dur="indefinite" nodeType="mainSeq">
                <p:childTnLst>
                  <p:par>
                    <p:cTn id="343" fill="hold">
                      <p:stCondLst>
                        <p:cond delay="indefinite"/>
                      </p:stCondLst>
                      <p:childTnLst>
                        <p:par>
                          <p:cTn id="344" fill="hold">
                            <p:stCondLst>
                              <p:cond delay="0"/>
                            </p:stCondLst>
                            <p:childTnLst>
                              <p:par>
                                <p:cTn id="345" nodeType="clickEffect" fill="hold" presetClass="entr" presetID="10">
                                  <p:stCondLst>
                                    <p:cond delay="0"/>
                                  </p:stCondLst>
                                  <p:childTnLst>
                                    <p:set>
                                      <p:cBhvr>
                                        <p:cTn id="346" dur="1" fill="hold">
                                          <p:stCondLst>
                                            <p:cond delay="0"/>
                                          </p:stCondLst>
                                        </p:cTn>
                                        <p:tgtEl>
                                          <p:spTgt spid="221"/>
                                        </p:tgtEl>
                                        <p:attrNameLst>
                                          <p:attrName>style.visibility</p:attrName>
                                        </p:attrNameLst>
                                      </p:cBhvr>
                                      <p:to>
                                        <p:strVal val="visible"/>
                                      </p:to>
                                    </p:set>
                                    <p:animEffect filter="fade" transition="in">
                                      <p:cBhvr additive="repl">
                                        <p:cTn id="347" dur="500"/>
                                        <p:tgtEl>
                                          <p:spTgt spid="221"/>
                                        </p:tgtEl>
                                      </p:cBhvr>
                                    </p:animEffect>
                                  </p:childTnLst>
                                </p:cTn>
                              </p:par>
                            </p:childTnLst>
                          </p:cTn>
                        </p:par>
                      </p:childTnLst>
                    </p:cTn>
                  </p:par>
                  <p:par>
                    <p:cTn id="348" fill="hold">
                      <p:stCondLst>
                        <p:cond delay="indefinite"/>
                      </p:stCondLst>
                      <p:childTnLst>
                        <p:par>
                          <p:cTn id="349" fill="hold">
                            <p:stCondLst>
                              <p:cond delay="0"/>
                            </p:stCondLst>
                            <p:childTnLst>
                              <p:par>
                                <p:cTn id="350" nodeType="clickEffect" fill="hold" presetClass="entr" presetID="22" presetSubtype="1">
                                  <p:stCondLst>
                                    <p:cond delay="0"/>
                                  </p:stCondLst>
                                  <p:childTnLst>
                                    <p:set>
                                      <p:cBhvr>
                                        <p:cTn id="351" dur="1" fill="hold">
                                          <p:stCondLst>
                                            <p:cond delay="0"/>
                                          </p:stCondLst>
                                        </p:cTn>
                                        <p:tgtEl>
                                          <p:spTgt spid="218"/>
                                        </p:tgtEl>
                                        <p:attrNameLst>
                                          <p:attrName>style.visibility</p:attrName>
                                        </p:attrNameLst>
                                      </p:cBhvr>
                                      <p:to>
                                        <p:strVal val="visible"/>
                                      </p:to>
                                    </p:set>
                                    <p:animEffect filter="wipe(up)" transition="in">
                                      <p:cBhvr additive="repl">
                                        <p:cTn id="352" dur="6000"/>
                                        <p:tgtEl>
                                          <p:spTgt spid="218"/>
                                        </p:tgtEl>
                                      </p:cBhvr>
                                    </p:animEffect>
                                  </p:childTnLst>
                                </p:cTn>
                              </p:par>
                            </p:childTnLst>
                          </p:cTn>
                        </p:par>
                        <p:par>
                          <p:cTn id="353" fill="hold">
                            <p:stCondLst>
                              <p:cond delay="6000"/>
                            </p:stCondLst>
                            <p:childTnLst>
                              <p:par>
                                <p:cTn id="354" nodeType="afterEffect" fill="hold" presetClass="entr" presetID="1">
                                  <p:stCondLst>
                                    <p:cond delay="1000"/>
                                  </p:stCondLst>
                                  <p:childTnLst>
                                    <p:set>
                                      <p:cBhvr>
                                        <p:cTn id="355" dur="1" fill="hold">
                                          <p:stCondLst>
                                            <p:cond delay="999"/>
                                          </p:stCondLst>
                                        </p:cTn>
                                        <p:tgtEl>
                                          <p:spTgt spid="217"/>
                                        </p:tgtEl>
                                        <p:attrNameLst>
                                          <p:attrName>style.visibility</p:attrName>
                                        </p:attrNameLst>
                                      </p:cBhvr>
                                      <p:to>
                                        <p:strVal val="visible"/>
                                      </p:to>
                                    </p:set>
                                  </p:childTnLst>
                                </p:cTn>
                              </p:par>
                            </p:childTnLst>
                          </p:cTn>
                        </p:par>
                      </p:childTnLst>
                    </p:cTn>
                  </p:par>
                  <p:par>
                    <p:cTn id="356" fill="hold">
                      <p:stCondLst>
                        <p:cond delay="indefinite"/>
                      </p:stCondLst>
                      <p:childTnLst>
                        <p:par>
                          <p:cTn id="357" fill="hold">
                            <p:stCondLst>
                              <p:cond delay="0"/>
                            </p:stCondLst>
                            <p:childTnLst>
                              <p:par>
                                <p:cTn id="358" nodeType="clickEffect" fill="hold" presetClass="entr" presetID="22" presetSubtype="1">
                                  <p:stCondLst>
                                    <p:cond delay="0"/>
                                  </p:stCondLst>
                                  <p:childTnLst>
                                    <p:set>
                                      <p:cBhvr>
                                        <p:cTn id="359" dur="1" fill="hold">
                                          <p:stCondLst>
                                            <p:cond delay="0"/>
                                          </p:stCondLst>
                                        </p:cTn>
                                        <p:tgtEl>
                                          <p:spTgt spid="219">
                                            <p:txEl>
                                              <p:pRg st="0" end="0"/>
                                            </p:txEl>
                                          </p:spTgt>
                                        </p:tgtEl>
                                        <p:attrNameLst>
                                          <p:attrName>style.visibility</p:attrName>
                                        </p:attrNameLst>
                                      </p:cBhvr>
                                      <p:to>
                                        <p:strVal val="visible"/>
                                      </p:to>
                                    </p:set>
                                    <p:animEffect filter="wipe(up)" transition="in">
                                      <p:cBhvr additive="repl">
                                        <p:cTn id="360" dur="4750"/>
                                        <p:tgtEl>
                                          <p:spTgt spid="219">
                                            <p:txEl>
                                              <p:pRg st="0" end="0"/>
                                            </p:txEl>
                                          </p:spTgt>
                                        </p:tgtEl>
                                      </p:cBhvr>
                                    </p:animEffect>
                                  </p:childTnLst>
                                </p:cTn>
                              </p:par>
                            </p:childTnLst>
                          </p:cTn>
                        </p:par>
                        <p:par>
                          <p:cTn id="361" fill="hold">
                            <p:stCondLst>
                              <p:cond delay="4750"/>
                            </p:stCondLst>
                            <p:childTnLst>
                              <p:par>
                                <p:cTn id="362" nodeType="afterEffect" fill="hold" presetClass="entr" presetID="1">
                                  <p:stCondLst>
                                    <p:cond delay="1500"/>
                                  </p:stCondLst>
                                  <p:childTnLst>
                                    <p:set>
                                      <p:cBhvr>
                                        <p:cTn id="363" dur="1" fill="hold">
                                          <p:stCondLst>
                                            <p:cond delay="1999"/>
                                          </p:stCondLst>
                                        </p:cTn>
                                        <p:tgtEl>
                                          <p:spTgt spid="22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2" name="PlaceHolder 1"/>
          <p:cNvSpPr>
            <a:spLocks noGrp="1"/>
          </p:cNvSpPr>
          <p:nvPr>
            <p:ph/>
          </p:nvPr>
        </p:nvSpPr>
        <p:spPr>
          <a:xfrm>
            <a:off x="168120" y="78120"/>
            <a:ext cx="11849400" cy="1576080"/>
          </a:xfrm>
          <a:prstGeom prst="rect">
            <a:avLst/>
          </a:prstGeom>
          <a:noFill/>
          <a:ln w="0">
            <a:noFill/>
          </a:ln>
        </p:spPr>
        <p:txBody>
          <a:bodyPr anchor="t">
            <a:normAutofit fontScale="98000"/>
          </a:bodyPr>
          <a:p>
            <a:pPr algn="ctr">
              <a:lnSpc>
                <a:spcPts val="2999"/>
              </a:lnSpc>
              <a:spcBef>
                <a:spcPts val="601"/>
              </a:spcBef>
              <a:buNone/>
              <a:tabLst>
                <a:tab algn="l" pos="0"/>
              </a:tabLst>
            </a:pPr>
            <a:r>
              <a:rPr b="0" lang="es-ES" sz="2000" spc="-1" strike="noStrike">
                <a:solidFill>
                  <a:srgbClr val="000000"/>
                </a:solidFill>
                <a:latin typeface="Comfortaa"/>
              </a:rPr>
              <a:t>Algo común na rapazada trans </a:t>
            </a:r>
            <a:r>
              <a:rPr b="1" lang="es-ES" sz="2000" spc="-1" strike="noStrike">
                <a:solidFill>
                  <a:srgbClr val="000000"/>
                </a:solidFill>
                <a:latin typeface="Comfortaa"/>
              </a:rPr>
              <a:t>sen apoio familiar</a:t>
            </a:r>
            <a:r>
              <a:rPr b="0" lang="es-ES" sz="2000" spc="-1" strike="noStrike">
                <a:solidFill>
                  <a:srgbClr val="000000"/>
                </a:solidFill>
                <a:latin typeface="Comfortaa"/>
              </a:rPr>
              <a:t>, é que para cando son </a:t>
            </a:r>
            <a:r>
              <a:rPr b="1" lang="es-ES" sz="2000" spc="-1" strike="noStrike">
                <a:solidFill>
                  <a:srgbClr val="00b0f0"/>
                </a:solidFill>
                <a:latin typeface="Comfortaa"/>
              </a:rPr>
              <a:t>pre-adolescentes</a:t>
            </a:r>
            <a:r>
              <a:rPr b="1" lang="es-ES" sz="2000" spc="-1" strike="noStrike">
                <a:solidFill>
                  <a:srgbClr val="000000"/>
                </a:solidFill>
                <a:latin typeface="Comfortaa"/>
              </a:rPr>
              <a:t> </a:t>
            </a:r>
            <a:r>
              <a:rPr b="0" lang="es-ES" sz="2000" spc="-1" strike="noStrike">
                <a:solidFill>
                  <a:srgbClr val="000000"/>
                </a:solidFill>
                <a:latin typeface="Comfortaa"/>
              </a:rPr>
              <a:t>e empézanse a dar conta que </a:t>
            </a:r>
            <a:r>
              <a:rPr b="1" lang="es-ES" sz="2000" spc="-1" strike="noStrike">
                <a:solidFill>
                  <a:srgbClr val="000000"/>
                </a:solidFill>
                <a:latin typeface="Comfortaa"/>
              </a:rPr>
              <a:t>o seu corpo vai na dirección contraria ao que desexan, </a:t>
            </a:r>
            <a:r>
              <a:rPr b="0" lang="es-ES" sz="2000" spc="-1" strike="noStrike">
                <a:solidFill>
                  <a:srgbClr val="000000"/>
                </a:solidFill>
                <a:latin typeface="Comfortaa"/>
              </a:rPr>
              <a:t>xorden moitas inquietudes e ansiedades que se manifesta de moitas maneiras: </a:t>
            </a:r>
            <a:endParaRPr b="0" lang="es-ES" sz="2000" spc="-1" strike="noStrike">
              <a:solidFill>
                <a:srgbClr val="000000"/>
              </a:solidFill>
              <a:latin typeface="Calibri"/>
            </a:endParaRPr>
          </a:p>
          <a:p>
            <a:pPr>
              <a:lnSpc>
                <a:spcPct val="90000"/>
              </a:lnSpc>
              <a:spcBef>
                <a:spcPts val="1001"/>
              </a:spcBef>
              <a:buNone/>
              <a:tabLst>
                <a:tab algn="l" pos="0"/>
              </a:tabLst>
            </a:pPr>
            <a:endParaRPr b="0" lang="es-ES" sz="2000" spc="-1" strike="noStrike">
              <a:solidFill>
                <a:srgbClr val="000000"/>
              </a:solidFill>
              <a:latin typeface="Calibri"/>
            </a:endParaRPr>
          </a:p>
        </p:txBody>
      </p:sp>
      <p:sp>
        <p:nvSpPr>
          <p:cNvPr id="223" name="3 CuadroTexto"/>
          <p:cNvSpPr/>
          <p:nvPr/>
        </p:nvSpPr>
        <p:spPr>
          <a:xfrm>
            <a:off x="168120" y="1201680"/>
            <a:ext cx="11886840" cy="4660920"/>
          </a:xfrm>
          <a:prstGeom prst="rect">
            <a:avLst/>
          </a:prstGeom>
          <a:noFill/>
          <a:ln w="0">
            <a:noFill/>
          </a:ln>
        </p:spPr>
        <p:style>
          <a:lnRef idx="0"/>
          <a:fillRef idx="0"/>
          <a:effectRef idx="0"/>
          <a:fontRef idx="minor"/>
        </p:style>
        <p:txBody>
          <a:bodyPr lIns="90000" rIns="90000" tIns="45000" bIns="45000" anchor="t">
            <a:spAutoFit/>
          </a:bodyPr>
          <a:p>
            <a:pPr marL="285840" indent="-285840" algn="just">
              <a:lnSpc>
                <a:spcPts val="2999"/>
              </a:lnSpc>
              <a:buClr>
                <a:srgbClr val="000000"/>
              </a:buClr>
              <a:buFont typeface="Arial"/>
              <a:buChar char="-"/>
            </a:pPr>
            <a:r>
              <a:rPr b="1" lang="es-ES" sz="1800" spc="-1" strike="noStrike">
                <a:solidFill>
                  <a:srgbClr val="000000"/>
                </a:solidFill>
                <a:latin typeface="Comfortaa"/>
              </a:rPr>
              <a:t>Cambios no comportamento e na forma de ser.</a:t>
            </a:r>
            <a:endParaRPr b="0" lang="es-ES" sz="1800" spc="-1" strike="noStrike">
              <a:latin typeface="Arial"/>
            </a:endParaRPr>
          </a:p>
          <a:p>
            <a:pPr marL="285840" indent="-285840" algn="just">
              <a:lnSpc>
                <a:spcPts val="2999"/>
              </a:lnSpc>
              <a:buClr>
                <a:srgbClr val="000000"/>
              </a:buClr>
              <a:buFont typeface="Arial"/>
              <a:buChar char="-"/>
            </a:pPr>
            <a:r>
              <a:rPr b="1" lang="es-ES" sz="1800" spc="-1" strike="noStrike">
                <a:solidFill>
                  <a:srgbClr val="000000"/>
                </a:solidFill>
                <a:latin typeface="Comfortaa"/>
              </a:rPr>
              <a:t>Depresión e ansiedade.</a:t>
            </a:r>
            <a:endParaRPr b="0" lang="es-ES" sz="1800" spc="-1" strike="noStrike">
              <a:latin typeface="Arial"/>
            </a:endParaRPr>
          </a:p>
          <a:p>
            <a:pPr marL="285840" indent="-285840" algn="just">
              <a:lnSpc>
                <a:spcPts val="2999"/>
              </a:lnSpc>
              <a:buClr>
                <a:srgbClr val="000000"/>
              </a:buClr>
              <a:buFont typeface="Arial"/>
              <a:buChar char="-"/>
            </a:pPr>
            <a:r>
              <a:rPr b="1" lang="es-ES" sz="1800" spc="-1" strike="noStrike">
                <a:solidFill>
                  <a:srgbClr val="000000"/>
                </a:solidFill>
                <a:latin typeface="Comfortaa"/>
              </a:rPr>
              <a:t>Apatía</a:t>
            </a:r>
            <a:endParaRPr b="0" lang="es-ES" sz="1800" spc="-1" strike="noStrike">
              <a:latin typeface="Arial"/>
            </a:endParaRPr>
          </a:p>
          <a:p>
            <a:pPr marL="285840" indent="-285840" algn="just">
              <a:lnSpc>
                <a:spcPts val="2999"/>
              </a:lnSpc>
              <a:buClr>
                <a:srgbClr val="000000"/>
              </a:buClr>
              <a:buFont typeface="Arial"/>
              <a:buChar char="-"/>
            </a:pPr>
            <a:r>
              <a:rPr b="1" lang="es-ES" sz="1800" spc="-1" strike="noStrike">
                <a:solidFill>
                  <a:srgbClr val="000000"/>
                </a:solidFill>
                <a:latin typeface="Comfortaa"/>
              </a:rPr>
              <a:t>Introversión.</a:t>
            </a:r>
            <a:endParaRPr b="0" lang="es-ES" sz="1800" spc="-1" strike="noStrike">
              <a:latin typeface="Arial"/>
            </a:endParaRPr>
          </a:p>
          <a:p>
            <a:pPr marL="285840" indent="-285840" algn="just">
              <a:lnSpc>
                <a:spcPts val="2999"/>
              </a:lnSpc>
              <a:buClr>
                <a:srgbClr val="000000"/>
              </a:buClr>
              <a:buFont typeface="Arial"/>
              <a:buChar char="-"/>
            </a:pPr>
            <a:r>
              <a:rPr b="1" lang="es-ES" sz="1800" spc="-1" strike="noStrike">
                <a:solidFill>
                  <a:srgbClr val="000000"/>
                </a:solidFill>
                <a:latin typeface="Comfortaa"/>
              </a:rPr>
              <a:t>Baixo rendemento académico.</a:t>
            </a:r>
            <a:endParaRPr b="0" lang="es-ES" sz="1800" spc="-1" strike="noStrike">
              <a:latin typeface="Arial"/>
            </a:endParaRPr>
          </a:p>
          <a:p>
            <a:pPr marL="285840" indent="-285840" algn="just">
              <a:lnSpc>
                <a:spcPts val="2999"/>
              </a:lnSpc>
              <a:buClr>
                <a:srgbClr val="000000"/>
              </a:buClr>
              <a:buFont typeface="Arial"/>
              <a:buChar char="-"/>
            </a:pPr>
            <a:r>
              <a:rPr b="1" lang="es-ES" sz="1800" spc="-1" strike="noStrike">
                <a:solidFill>
                  <a:srgbClr val="000000"/>
                </a:solidFill>
                <a:latin typeface="Comfortaa"/>
              </a:rPr>
              <a:t>Mostrar mal comportamento froito da tristeza, frustración ou enfado</a:t>
            </a:r>
            <a:r>
              <a:rPr b="0" lang="es-ES" sz="1800" spc="-1" strike="noStrike">
                <a:solidFill>
                  <a:srgbClr val="000000"/>
                </a:solidFill>
                <a:latin typeface="Comfortaa"/>
              </a:rPr>
              <a:t>, que ás veces chama a atención dxs familiares ou profesorado.</a:t>
            </a:r>
            <a:endParaRPr b="0" lang="es-ES" sz="1800" spc="-1" strike="noStrike">
              <a:latin typeface="Arial"/>
            </a:endParaRPr>
          </a:p>
          <a:p>
            <a:pPr marL="285840" indent="-285840" algn="just">
              <a:lnSpc>
                <a:spcPts val="2999"/>
              </a:lnSpc>
              <a:buClr>
                <a:srgbClr val="000000"/>
              </a:buClr>
              <a:buFont typeface="Arial"/>
              <a:buChar char="-"/>
            </a:pPr>
            <a:r>
              <a:rPr b="1" lang="es-ES" sz="1800" spc="-1" strike="noStrike">
                <a:solidFill>
                  <a:srgbClr val="000000"/>
                </a:solidFill>
                <a:latin typeface="Comfortaa"/>
              </a:rPr>
              <a:t>Absentismo escolar</a:t>
            </a:r>
            <a:endParaRPr b="0" lang="es-ES" sz="1800" spc="-1" strike="noStrike">
              <a:latin typeface="Arial"/>
            </a:endParaRPr>
          </a:p>
          <a:p>
            <a:pPr marL="285840" indent="-285840" algn="just">
              <a:lnSpc>
                <a:spcPts val="2999"/>
              </a:lnSpc>
              <a:buClr>
                <a:srgbClr val="000000"/>
              </a:buClr>
              <a:buFont typeface="Arial"/>
              <a:buChar char="-"/>
            </a:pPr>
            <a:r>
              <a:rPr b="1" lang="es-ES" sz="1800" spc="-1" strike="noStrike">
                <a:solidFill>
                  <a:srgbClr val="000000"/>
                </a:solidFill>
                <a:latin typeface="Comfortaa"/>
              </a:rPr>
              <a:t>Trastornos da alimentación ….</a:t>
            </a:r>
            <a:endParaRPr b="0" lang="es-ES" sz="1800" spc="-1" strike="noStrike">
              <a:latin typeface="Arial"/>
            </a:endParaRPr>
          </a:p>
          <a:p>
            <a:pPr marL="285840" indent="-285840" algn="just">
              <a:lnSpc>
                <a:spcPts val="2999"/>
              </a:lnSpc>
              <a:buClr>
                <a:srgbClr val="000000"/>
              </a:buClr>
              <a:buFont typeface="Arial"/>
              <a:buChar char="-"/>
            </a:pPr>
            <a:r>
              <a:rPr b="1" lang="es-ES" sz="1800" spc="-1" strike="noStrike">
                <a:solidFill>
                  <a:srgbClr val="000000"/>
                </a:solidFill>
                <a:latin typeface="Comfortaa"/>
              </a:rPr>
              <a:t>Autolesións.</a:t>
            </a:r>
            <a:endParaRPr b="0" lang="es-ES" sz="1800" spc="-1" strike="noStrike">
              <a:latin typeface="Arial"/>
            </a:endParaRPr>
          </a:p>
          <a:p>
            <a:pPr marL="285840" indent="-285840" algn="just">
              <a:lnSpc>
                <a:spcPts val="2999"/>
              </a:lnSpc>
              <a:buClr>
                <a:srgbClr val="000000"/>
              </a:buClr>
              <a:buFont typeface="Arial"/>
              <a:buChar char="-"/>
            </a:pPr>
            <a:r>
              <a:rPr b="1" lang="es-ES" sz="1800" spc="-1" strike="noStrike">
                <a:solidFill>
                  <a:srgbClr val="000000"/>
                </a:solidFill>
                <a:latin typeface="Comfortaa"/>
              </a:rPr>
              <a:t>Consumo de drogas</a:t>
            </a:r>
            <a:endParaRPr b="0" lang="es-ES" sz="1800" spc="-1" strike="noStrike">
              <a:latin typeface="Arial"/>
            </a:endParaRPr>
          </a:p>
          <a:p>
            <a:pPr marL="285840" indent="-285840" algn="just">
              <a:lnSpc>
                <a:spcPts val="2999"/>
              </a:lnSpc>
              <a:buClr>
                <a:srgbClr val="000000"/>
              </a:buClr>
              <a:buFont typeface="Arial"/>
              <a:buChar char="-"/>
            </a:pPr>
            <a:r>
              <a:rPr b="1" lang="es-ES" sz="1800" spc="-1" strike="noStrike">
                <a:solidFill>
                  <a:srgbClr val="000000"/>
                </a:solidFill>
                <a:latin typeface="Comfortaa"/>
              </a:rPr>
              <a:t>Falan da idea do suicidio ou o intentan, as veces, en varias ocasións.</a:t>
            </a:r>
            <a:endParaRPr b="0" lang="es-ES" sz="1800" spc="-1" strike="noStrike">
              <a:latin typeface="Arial"/>
            </a:endParaRPr>
          </a:p>
        </p:txBody>
      </p:sp>
      <p:sp>
        <p:nvSpPr>
          <p:cNvPr id="224" name="4 CuadroTexto"/>
          <p:cNvSpPr/>
          <p:nvPr/>
        </p:nvSpPr>
        <p:spPr>
          <a:xfrm>
            <a:off x="168120" y="5910480"/>
            <a:ext cx="11849400" cy="1024560"/>
          </a:xfrm>
          <a:prstGeom prst="rect">
            <a:avLst/>
          </a:prstGeom>
          <a:noFill/>
          <a:ln w="0">
            <a:noFill/>
          </a:ln>
        </p:spPr>
        <p:style>
          <a:lnRef idx="0"/>
          <a:fillRef idx="0"/>
          <a:effectRef idx="0"/>
          <a:fontRef idx="minor"/>
        </p:style>
        <p:txBody>
          <a:bodyPr lIns="90000" rIns="90000" tIns="45000" bIns="45000" anchor="t">
            <a:spAutoFit/>
          </a:bodyPr>
          <a:p>
            <a:pPr algn="ctr">
              <a:lnSpc>
                <a:spcPts val="2452"/>
              </a:lnSpc>
              <a:buNone/>
            </a:pPr>
            <a:r>
              <a:rPr b="0" lang="es-ES" sz="2000" spc="-1" strike="noStrike">
                <a:solidFill>
                  <a:srgbClr val="000000"/>
                </a:solidFill>
                <a:latin typeface="Comfortaa"/>
              </a:rPr>
              <a:t>Nestas situacións é posible que a sospeita estea máis baseada na </a:t>
            </a:r>
            <a:r>
              <a:rPr b="1" lang="es-ES" sz="2000" spc="-1" strike="noStrike">
                <a:solidFill>
                  <a:srgbClr val="ff0066"/>
                </a:solidFill>
                <a:latin typeface="Comfortaa"/>
              </a:rPr>
              <a:t>orientación sexual non heterosexual</a:t>
            </a:r>
            <a:r>
              <a:rPr b="0" lang="es-ES" sz="2000" spc="-1" strike="noStrike">
                <a:solidFill>
                  <a:srgbClr val="000000"/>
                </a:solidFill>
                <a:latin typeface="Comfortaa"/>
              </a:rPr>
              <a:t>, en lugar de preguntarse pola </a:t>
            </a:r>
            <a:r>
              <a:rPr b="1" lang="es-ES" sz="2000" spc="-1" strike="noStrike">
                <a:solidFill>
                  <a:srgbClr val="7030a0"/>
                </a:solidFill>
                <a:latin typeface="Comfortaa"/>
              </a:rPr>
              <a:t>identidade sexual</a:t>
            </a:r>
            <a:r>
              <a:rPr b="0" lang="es-ES" sz="2000" spc="-1" strike="noStrike">
                <a:solidFill>
                  <a:srgbClr val="000000"/>
                </a:solidFill>
                <a:latin typeface="Comfortaa"/>
              </a:rPr>
              <a:t>, </a:t>
            </a:r>
            <a:r>
              <a:rPr b="1" lang="es-ES" sz="2000" spc="-1" strike="noStrike">
                <a:solidFill>
                  <a:srgbClr val="000000"/>
                </a:solidFill>
                <a:latin typeface="Comfortaa"/>
              </a:rPr>
              <a:t>cuestión que xera moito máis rexeitamento e temor</a:t>
            </a:r>
            <a:r>
              <a:rPr b="0" lang="es-ES" sz="1750" spc="-1" strike="noStrike">
                <a:solidFill>
                  <a:srgbClr val="000000"/>
                </a:solidFill>
                <a:latin typeface="Comfortaa"/>
              </a:rPr>
              <a:t>.</a:t>
            </a:r>
            <a:endParaRPr b="0" lang="es-ES" sz="1750" spc="-1" strike="noStrike">
              <a:latin typeface="Arial"/>
            </a:endParaRPr>
          </a:p>
        </p:txBody>
      </p:sp>
    </p:spTree>
  </p:cSld>
  <mc:AlternateContent>
    <mc:Choice Requires="p14">
      <p:transition spd="slow" p14:dur="2000"/>
    </mc:Choice>
    <mc:Fallback>
      <p:transition spd="slow"/>
    </mc:Fallback>
  </mc:AlternateContent>
  <p:timing>
    <p:tnLst>
      <p:par>
        <p:cTn id="364" dur="indefinite" restart="never" nodeType="tmRoot">
          <p:childTnLst>
            <p:seq>
              <p:cTn id="365" dur="indefinite" nodeType="mainSeq">
                <p:childTnLst>
                  <p:par>
                    <p:cTn id="366" nodeType="clickEffect" fill="hold">
                      <p:stCondLst>
                        <p:cond delay="indefinite"/>
                      </p:stCondLst>
                      <p:childTnLst>
                        <p:par>
                          <p:cTn id="367" nodeType="withEffect" fill="hold">
                            <p:stCondLst>
                              <p:cond delay="0"/>
                            </p:stCondLst>
                            <p:childTnLst>
                              <p:par>
                                <p:cTn id="368" nodeType="clickEffect" fill="hold" presetClass="entr" presetID="22" presetSubtype="1">
                                  <p:stCondLst>
                                    <p:cond delay="0"/>
                                  </p:stCondLst>
                                  <p:childTnLst>
                                    <p:set>
                                      <p:cBhvr>
                                        <p:cTn id="369" dur="1" fill="hold">
                                          <p:stCondLst>
                                            <p:cond delay="0"/>
                                          </p:stCondLst>
                                        </p:cTn>
                                        <p:tgtEl>
                                          <p:spTgt spid="222">
                                            <p:txEl>
                                              <p:pRg st="0" end="0"/>
                                            </p:txEl>
                                          </p:spTgt>
                                        </p:tgtEl>
                                        <p:attrNameLst>
                                          <p:attrName>style.visibility</p:attrName>
                                        </p:attrNameLst>
                                      </p:cBhvr>
                                      <p:to>
                                        <p:strVal val="visible"/>
                                      </p:to>
                                    </p:set>
                                    <p:animEffect filter="wipe(up)" transition="in">
                                      <p:cBhvr additive="repl">
                                        <p:cTn id="370" dur="4000"/>
                                        <p:tgtEl>
                                          <p:spTgt spid="222">
                                            <p:txEl>
                                              <p:pRg st="0" end="0"/>
                                            </p:txEl>
                                          </p:spTgt>
                                        </p:tgtEl>
                                      </p:cBhvr>
                                    </p:animEffect>
                                  </p:childTnLst>
                                </p:cTn>
                              </p:par>
                            </p:childTnLst>
                          </p:cTn>
                        </p:par>
                      </p:childTnLst>
                    </p:cTn>
                  </p:par>
                  <p:par>
                    <p:cTn id="371" nodeType="clickEffect" fill="hold">
                      <p:stCondLst>
                        <p:cond delay="indefinite"/>
                      </p:stCondLst>
                      <p:childTnLst>
                        <p:par>
                          <p:cTn id="372" nodeType="withEffect" fill="hold">
                            <p:stCondLst>
                              <p:cond delay="0"/>
                            </p:stCondLst>
                            <p:childTnLst>
                              <p:par>
                                <p:cTn id="373" nodeType="clickEffect" fill="hold" presetClass="entr" presetID="22" presetSubtype="1">
                                  <p:stCondLst>
                                    <p:cond delay="0"/>
                                  </p:stCondLst>
                                  <p:childTnLst>
                                    <p:set>
                                      <p:cBhvr>
                                        <p:cTn id="374" dur="1" fill="hold">
                                          <p:stCondLst>
                                            <p:cond delay="0"/>
                                          </p:stCondLst>
                                        </p:cTn>
                                        <p:tgtEl>
                                          <p:spTgt spid="223"/>
                                        </p:tgtEl>
                                        <p:attrNameLst>
                                          <p:attrName>style.visibility</p:attrName>
                                        </p:attrNameLst>
                                      </p:cBhvr>
                                      <p:to>
                                        <p:strVal val="visible"/>
                                      </p:to>
                                    </p:set>
                                    <p:animEffect filter="wipe(up)" transition="in">
                                      <p:cBhvr additive="repl">
                                        <p:cTn id="375" dur="5000"/>
                                        <p:tgtEl>
                                          <p:spTgt spid="223"/>
                                        </p:tgtEl>
                                      </p:cBhvr>
                                    </p:animEffect>
                                  </p:childTnLst>
                                </p:cTn>
                              </p:par>
                            </p:childTnLst>
                          </p:cTn>
                        </p:par>
                      </p:childTnLst>
                    </p:cTn>
                  </p:par>
                  <p:par>
                    <p:cTn id="376" fill="hold">
                      <p:stCondLst>
                        <p:cond delay="indefinite"/>
                      </p:stCondLst>
                      <p:childTnLst>
                        <p:par>
                          <p:cTn id="377" fill="hold">
                            <p:stCondLst>
                              <p:cond delay="0"/>
                            </p:stCondLst>
                            <p:childTnLst>
                              <p:par>
                                <p:cTn id="378" nodeType="clickEffect" fill="hold" presetClass="entr" presetID="10">
                                  <p:stCondLst>
                                    <p:cond delay="0"/>
                                  </p:stCondLst>
                                  <p:childTnLst>
                                    <p:set>
                                      <p:cBhvr>
                                        <p:cTn id="379" dur="1" fill="hold">
                                          <p:stCondLst>
                                            <p:cond delay="0"/>
                                          </p:stCondLst>
                                        </p:cTn>
                                        <p:tgtEl>
                                          <p:spTgt spid="224"/>
                                        </p:tgtEl>
                                        <p:attrNameLst>
                                          <p:attrName>style.visibility</p:attrName>
                                        </p:attrNameLst>
                                      </p:cBhvr>
                                      <p:to>
                                        <p:strVal val="visible"/>
                                      </p:to>
                                    </p:set>
                                    <p:animEffect filter="fade" transition="in">
                                      <p:cBhvr additive="repl">
                                        <p:cTn id="380" dur="500"/>
                                        <p:tgtEl>
                                          <p:spTgt spid="2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5" name="PlaceHolder 1"/>
          <p:cNvSpPr>
            <a:spLocks noGrp="1"/>
          </p:cNvSpPr>
          <p:nvPr>
            <p:ph type="title"/>
          </p:nvPr>
        </p:nvSpPr>
        <p:spPr>
          <a:xfrm>
            <a:off x="74520" y="566280"/>
            <a:ext cx="12241440" cy="1000800"/>
          </a:xfrm>
          <a:prstGeom prst="rect">
            <a:avLst/>
          </a:prstGeom>
          <a:noFill/>
          <a:ln w="0">
            <a:noFill/>
          </a:ln>
        </p:spPr>
        <p:txBody>
          <a:bodyPr anchor="ctr">
            <a:noAutofit/>
          </a:bodyPr>
          <a:p>
            <a:pPr>
              <a:lnSpc>
                <a:spcPts val="2628"/>
              </a:lnSpc>
              <a:buNone/>
            </a:pPr>
            <a:r>
              <a:rPr b="0" lang="es-ES" sz="1600" spc="-1" strike="noStrike">
                <a:solidFill>
                  <a:srgbClr val="000000"/>
                </a:solidFill>
                <a:latin typeface="Comfortaa"/>
              </a:rPr>
              <a:t>Poden aparecer actitudes de </a:t>
            </a:r>
            <a:r>
              <a:rPr b="0" lang="es-ES" sz="1600" spc="-1" strike="noStrike" u="sng">
                <a:solidFill>
                  <a:srgbClr val="000000"/>
                </a:solidFill>
                <a:uFillTx/>
                <a:latin typeface="Comfortaa"/>
              </a:rPr>
              <a:t>negación e rexeitamento </a:t>
            </a:r>
            <a:r>
              <a:rPr b="0" lang="es-ES" sz="1600" spc="-1" strike="noStrike">
                <a:solidFill>
                  <a:srgbClr val="000000"/>
                </a:solidFill>
                <a:latin typeface="Comfortaa"/>
              </a:rPr>
              <a:t>ante o que manifesta x menor de dúas formas: </a:t>
            </a:r>
            <a:br/>
            <a:r>
              <a:rPr b="0" lang="es-ES" sz="1600" spc="-1" strike="noStrike">
                <a:solidFill>
                  <a:srgbClr val="000000"/>
                </a:solidFill>
                <a:latin typeface="Comfortaa"/>
              </a:rPr>
              <a:t>- </a:t>
            </a:r>
            <a:r>
              <a:rPr b="1" lang="es-ES" sz="1600" spc="-1" strike="noStrike">
                <a:solidFill>
                  <a:srgbClr val="000000"/>
                </a:solidFill>
                <a:latin typeface="Comfortaa"/>
              </a:rPr>
              <a:t>Ignorar</a:t>
            </a:r>
            <a:r>
              <a:rPr b="0" lang="es-ES" sz="1600" spc="-1" strike="noStrike">
                <a:solidFill>
                  <a:srgbClr val="000000"/>
                </a:solidFill>
                <a:latin typeface="Comfortaa"/>
              </a:rPr>
              <a:t> o que fai ou di esperando que sexa unha fase que desaparecerá.</a:t>
            </a:r>
            <a:br/>
            <a:r>
              <a:rPr b="0" lang="es-ES" sz="1600" spc="-1" strike="noStrike">
                <a:solidFill>
                  <a:srgbClr val="000000"/>
                </a:solidFill>
                <a:latin typeface="Comfortaa"/>
              </a:rPr>
              <a:t>- </a:t>
            </a:r>
            <a:r>
              <a:rPr b="1" lang="es-ES" sz="1600" spc="-1" strike="noStrike">
                <a:solidFill>
                  <a:srgbClr val="000000"/>
                </a:solidFill>
                <a:latin typeface="Comfortaa"/>
              </a:rPr>
              <a:t>Castigar</a:t>
            </a:r>
            <a:r>
              <a:rPr b="0" lang="es-ES" sz="1600" spc="-1" strike="noStrike">
                <a:solidFill>
                  <a:srgbClr val="000000"/>
                </a:solidFill>
                <a:latin typeface="Comfortaa"/>
              </a:rPr>
              <a:t> as rupturas de xénero (desaprobación, menosprecio, abandono emocional, ameazas, castigo físico, …</a:t>
            </a:r>
            <a:br/>
            <a:endParaRPr b="0" lang="es-ES" sz="1600" spc="-1" strike="noStrike">
              <a:solidFill>
                <a:srgbClr val="000000"/>
              </a:solidFill>
              <a:latin typeface="Calibri"/>
            </a:endParaRPr>
          </a:p>
        </p:txBody>
      </p:sp>
      <p:sp>
        <p:nvSpPr>
          <p:cNvPr id="226" name="AutoShape 2"/>
          <p:cNvSpPr/>
          <p:nvPr/>
        </p:nvSpPr>
        <p:spPr>
          <a:xfrm>
            <a:off x="1983600" y="299520"/>
            <a:ext cx="283320" cy="266400"/>
          </a:xfrm>
          <a:prstGeom prst="rect">
            <a:avLst/>
          </a:prstGeom>
          <a:noFill/>
          <a:ln w="0">
            <a:noFill/>
          </a:ln>
        </p:spPr>
        <p:style>
          <a:lnRef idx="0"/>
          <a:fillRef idx="0"/>
          <a:effectRef idx="0"/>
          <a:fontRef idx="minor"/>
        </p:style>
      </p:sp>
      <p:pic>
        <p:nvPicPr>
          <p:cNvPr id="227" name="Picture 4" descr="Imagen relacionada"/>
          <p:cNvPicPr/>
          <p:nvPr/>
        </p:nvPicPr>
        <p:blipFill>
          <a:blip r:embed="rId1"/>
          <a:stretch/>
        </p:blipFill>
        <p:spPr>
          <a:xfrm>
            <a:off x="2671560" y="1834200"/>
            <a:ext cx="5910120" cy="3336120"/>
          </a:xfrm>
          <a:prstGeom prst="rect">
            <a:avLst/>
          </a:prstGeom>
          <a:ln w="0">
            <a:noFill/>
          </a:ln>
        </p:spPr>
      </p:pic>
      <p:sp>
        <p:nvSpPr>
          <p:cNvPr id="228" name="11 CuadroTexto"/>
          <p:cNvSpPr/>
          <p:nvPr/>
        </p:nvSpPr>
        <p:spPr>
          <a:xfrm>
            <a:off x="74520" y="5619240"/>
            <a:ext cx="11791440" cy="1194480"/>
          </a:xfrm>
          <a:prstGeom prst="rect">
            <a:avLst/>
          </a:prstGeom>
          <a:noFill/>
          <a:ln w="0">
            <a:noFill/>
          </a:ln>
        </p:spPr>
        <p:style>
          <a:lnRef idx="0"/>
          <a:fillRef idx="0"/>
          <a:effectRef idx="0"/>
          <a:fontRef idx="minor"/>
        </p:style>
        <p:txBody>
          <a:bodyPr lIns="90000" rIns="90000" tIns="45000" bIns="45000" anchor="t">
            <a:spAutoFit/>
          </a:bodyPr>
          <a:p>
            <a:pPr algn="ctr">
              <a:lnSpc>
                <a:spcPts val="2900"/>
              </a:lnSpc>
              <a:buNone/>
            </a:pPr>
            <a:r>
              <a:rPr b="1" lang="es-ES" sz="2100" spc="-1" strike="noStrike">
                <a:solidFill>
                  <a:srgbClr val="262626"/>
                </a:solidFill>
                <a:latin typeface="Comfortaa"/>
              </a:rPr>
              <a:t>Non atender as necesidades e demandas, ou non acompañar a identidade-orientación dunha crianza/adolescente, é unha forma de </a:t>
            </a:r>
            <a:r>
              <a:rPr b="1" lang="es-ES" sz="2100" spc="-1" strike="noStrike" u="sng">
                <a:solidFill>
                  <a:srgbClr val="ff0000"/>
                </a:solidFill>
                <a:uFillTx/>
                <a:latin typeface="Comfortaa"/>
              </a:rPr>
              <a:t>violencia e/ou maltrato</a:t>
            </a:r>
            <a:r>
              <a:rPr b="1" lang="es-ES" sz="2100" spc="-1" strike="noStrike">
                <a:solidFill>
                  <a:srgbClr val="ff0000"/>
                </a:solidFill>
                <a:latin typeface="Comfortaa"/>
              </a:rPr>
              <a:t>. </a:t>
            </a:r>
            <a:endParaRPr b="0" lang="es-ES" sz="2100" spc="-1" strike="noStrike">
              <a:latin typeface="Arial"/>
            </a:endParaRPr>
          </a:p>
        </p:txBody>
      </p:sp>
    </p:spTree>
  </p:cSld>
  <mc:AlternateContent>
    <mc:Choice Requires="p14">
      <p:transition spd="slow" p14:dur="2000"/>
    </mc:Choice>
    <mc:Fallback>
      <p:transition spd="slow"/>
    </mc:Fallback>
  </mc:AlternateContent>
  <p:timing>
    <p:tnLst>
      <p:par>
        <p:cTn id="381" dur="indefinite" restart="never" nodeType="tmRoot">
          <p:childTnLst>
            <p:seq>
              <p:cTn id="382" dur="indefinite" nodeType="mainSeq">
                <p:childTnLst>
                  <p:par>
                    <p:cTn id="383" nodeType="clickEffect" fill="hold">
                      <p:stCondLst>
                        <p:cond delay="indefinite"/>
                      </p:stCondLst>
                      <p:childTnLst>
                        <p:par>
                          <p:cTn id="384" nodeType="withEffect" fill="hold">
                            <p:stCondLst>
                              <p:cond delay="0"/>
                            </p:stCondLst>
                            <p:childTnLst>
                              <p:par>
                                <p:cTn id="385" nodeType="clickEffect" fill="hold" presetClass="entr" presetID="22" presetSubtype="1">
                                  <p:stCondLst>
                                    <p:cond delay="0"/>
                                  </p:stCondLst>
                                  <p:childTnLst>
                                    <p:set>
                                      <p:cBhvr>
                                        <p:cTn id="386" dur="1" fill="hold">
                                          <p:stCondLst>
                                            <p:cond delay="0"/>
                                          </p:stCondLst>
                                        </p:cTn>
                                        <p:tgtEl>
                                          <p:spTgt spid="225"/>
                                        </p:tgtEl>
                                        <p:attrNameLst>
                                          <p:attrName>style.visibility</p:attrName>
                                        </p:attrNameLst>
                                      </p:cBhvr>
                                      <p:to>
                                        <p:strVal val="visible"/>
                                      </p:to>
                                    </p:set>
                                    <p:animEffect filter="wipe(up)" transition="in">
                                      <p:cBhvr additive="repl">
                                        <p:cTn id="387" dur="5000"/>
                                        <p:tgtEl>
                                          <p:spTgt spid="225"/>
                                        </p:tgtEl>
                                      </p:cBhvr>
                                    </p:animEffect>
                                  </p:childTnLst>
                                </p:cTn>
                              </p:par>
                            </p:childTnLst>
                          </p:cTn>
                        </p:par>
                        <p:par>
                          <p:cTn id="388" nodeType="afterEffect" fill="hold">
                            <p:stCondLst>
                              <p:cond delay="5000"/>
                            </p:stCondLst>
                            <p:childTnLst>
                              <p:par>
                                <p:cTn id="389" nodeType="afterEffect" fill="hold" presetClass="entr" presetID="10">
                                  <p:stCondLst>
                                    <p:cond delay="3000"/>
                                  </p:stCondLst>
                                  <p:childTnLst>
                                    <p:set>
                                      <p:cBhvr>
                                        <p:cTn id="390" dur="1" fill="hold">
                                          <p:stCondLst>
                                            <p:cond delay="0"/>
                                          </p:stCondLst>
                                        </p:cTn>
                                        <p:tgtEl>
                                          <p:spTgt spid="227"/>
                                        </p:tgtEl>
                                        <p:attrNameLst>
                                          <p:attrName>style.visibility</p:attrName>
                                        </p:attrNameLst>
                                      </p:cBhvr>
                                      <p:to>
                                        <p:strVal val="visible"/>
                                      </p:to>
                                    </p:set>
                                    <p:animEffect filter="fade" transition="in">
                                      <p:cBhvr additive="repl">
                                        <p:cTn id="391" dur="1500"/>
                                        <p:tgtEl>
                                          <p:spTgt spid="227"/>
                                        </p:tgtEl>
                                      </p:cBhvr>
                                    </p:animEffect>
                                  </p:childTnLst>
                                </p:cTn>
                              </p:par>
                            </p:childTnLst>
                          </p:cTn>
                        </p:par>
                      </p:childTnLst>
                    </p:cTn>
                  </p:par>
                  <p:par>
                    <p:cTn id="392" nodeType="clickEffect" fill="hold">
                      <p:stCondLst>
                        <p:cond delay="indefinite"/>
                      </p:stCondLst>
                      <p:childTnLst>
                        <p:par>
                          <p:cTn id="393" nodeType="withEffect" fill="hold">
                            <p:stCondLst>
                              <p:cond delay="0"/>
                            </p:stCondLst>
                            <p:childTnLst>
                              <p:par>
                                <p:cTn id="394" nodeType="clickEffect" fill="hold" presetClass="entr" presetID="22" presetSubtype="1">
                                  <p:stCondLst>
                                    <p:cond delay="0"/>
                                  </p:stCondLst>
                                  <p:childTnLst>
                                    <p:set>
                                      <p:cBhvr>
                                        <p:cTn id="395" dur="1" fill="hold">
                                          <p:stCondLst>
                                            <p:cond delay="0"/>
                                          </p:stCondLst>
                                        </p:cTn>
                                        <p:tgtEl>
                                          <p:spTgt spid="228"/>
                                        </p:tgtEl>
                                        <p:attrNameLst>
                                          <p:attrName>style.visibility</p:attrName>
                                        </p:attrNameLst>
                                      </p:cBhvr>
                                      <p:to>
                                        <p:strVal val="visible"/>
                                      </p:to>
                                    </p:set>
                                    <p:animEffect filter="wipe(up)" transition="in">
                                      <p:cBhvr additive="repl">
                                        <p:cTn id="396" dur="2500"/>
                                        <p:tgtEl>
                                          <p:spTgt spid="2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9" name="5 Rectángulo"/>
          <p:cNvSpPr/>
          <p:nvPr/>
        </p:nvSpPr>
        <p:spPr>
          <a:xfrm>
            <a:off x="1457280" y="306720"/>
            <a:ext cx="9572400" cy="836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s-ES" sz="2450" spc="-1" strike="noStrike">
                <a:solidFill>
                  <a:srgbClr val="2e75b6"/>
                </a:solidFill>
                <a:latin typeface="Arial Rounded MT Bold"/>
              </a:rPr>
              <a:t>Lei 26/2015, de 28 de xullo, de modificación do sistema de protección  á infancia e adolescencia</a:t>
            </a:r>
            <a:endParaRPr b="0" lang="es-ES" sz="2450" spc="-1" strike="noStrike">
              <a:latin typeface="Arial"/>
            </a:endParaRPr>
          </a:p>
        </p:txBody>
      </p:sp>
      <p:sp>
        <p:nvSpPr>
          <p:cNvPr id="230" name="6 CuadroTexto"/>
          <p:cNvSpPr/>
          <p:nvPr/>
        </p:nvSpPr>
        <p:spPr>
          <a:xfrm>
            <a:off x="295200" y="1314000"/>
            <a:ext cx="11439000" cy="1805760"/>
          </a:xfrm>
          <a:prstGeom prst="rect">
            <a:avLst/>
          </a:prstGeom>
          <a:noFill/>
          <a:ln w="0">
            <a:noFill/>
          </a:ln>
        </p:spPr>
        <p:style>
          <a:lnRef idx="0"/>
          <a:fillRef idx="0"/>
          <a:effectRef idx="0"/>
          <a:fontRef idx="minor"/>
        </p:style>
        <p:txBody>
          <a:bodyPr lIns="90000" rIns="90000" tIns="45000" bIns="45000" anchor="t">
            <a:spAutoFit/>
          </a:bodyPr>
          <a:p>
            <a:pPr algn="ctr">
              <a:lnSpc>
                <a:spcPts val="2701"/>
              </a:lnSpc>
              <a:buNone/>
            </a:pPr>
            <a:r>
              <a:rPr b="1" lang="es-ES" sz="2200" spc="-1" strike="noStrike">
                <a:solidFill>
                  <a:srgbClr val="000000"/>
                </a:solidFill>
                <a:latin typeface="Calibri"/>
              </a:rPr>
              <a:t>Art. 2. 2</a:t>
            </a:r>
            <a:r>
              <a:rPr b="0" lang="es-ES" sz="2200" spc="-1" strike="noStrike">
                <a:solidFill>
                  <a:srgbClr val="000000"/>
                </a:solidFill>
                <a:latin typeface="Calibri"/>
              </a:rPr>
              <a:t>: “</a:t>
            </a:r>
            <a:r>
              <a:rPr b="0" i="1" lang="es-ES" sz="2200" spc="-1" strike="noStrike">
                <a:solidFill>
                  <a:srgbClr val="000000"/>
                </a:solidFill>
                <a:latin typeface="Calibri"/>
              </a:rPr>
              <a:t>A efectos de la interpretación y aplicación en cada caso del </a:t>
            </a:r>
            <a:r>
              <a:rPr b="1" i="1" lang="es-ES" sz="2200" spc="-1" strike="noStrike">
                <a:solidFill>
                  <a:srgbClr val="000000"/>
                </a:solidFill>
                <a:latin typeface="Calibri"/>
              </a:rPr>
              <a:t>interés superior del menor</a:t>
            </a:r>
            <a:r>
              <a:rPr b="0" i="1" lang="es-ES" sz="2200" spc="-1" strike="noStrike">
                <a:solidFill>
                  <a:srgbClr val="000000"/>
                </a:solidFill>
                <a:latin typeface="Calibri"/>
              </a:rPr>
              <a:t>, se tendrán en cuenta los siguientes criterios generales (…) d) La preservación de la identidad, cultura, religión, convicciones, </a:t>
            </a:r>
            <a:r>
              <a:rPr b="1" i="1" lang="es-ES" sz="2200" spc="-1" strike="noStrike">
                <a:solidFill>
                  <a:srgbClr val="000000"/>
                </a:solidFill>
                <a:latin typeface="Calibri"/>
              </a:rPr>
              <a:t>orientación e identidad sexual</a:t>
            </a:r>
            <a:r>
              <a:rPr b="0" i="1" lang="es-ES" sz="2200" spc="-1" strike="noStrike">
                <a:solidFill>
                  <a:srgbClr val="000000"/>
                </a:solidFill>
                <a:latin typeface="Calibri"/>
              </a:rPr>
              <a:t> o idioma del menor, así como la no discriminación del mismo por éstas o  cualesquiera otras condiciones, incluida la discapacidad, </a:t>
            </a:r>
            <a:r>
              <a:rPr b="1" i="1" lang="es-ES" sz="2200" spc="-1" strike="noStrike">
                <a:solidFill>
                  <a:srgbClr val="000000"/>
                </a:solidFill>
                <a:latin typeface="Calibri"/>
              </a:rPr>
              <a:t>garantizando  el desarrollo armónico de su personalidad</a:t>
            </a:r>
            <a:r>
              <a:rPr b="0" i="1" lang="es-ES" sz="2200" spc="-1" strike="noStrike">
                <a:solidFill>
                  <a:srgbClr val="000000"/>
                </a:solidFill>
                <a:latin typeface="Calibri"/>
              </a:rPr>
              <a:t>”</a:t>
            </a:r>
            <a:endParaRPr b="0" lang="es-ES" sz="2200" spc="-1" strike="noStrike">
              <a:latin typeface="Arial"/>
            </a:endParaRPr>
          </a:p>
        </p:txBody>
      </p:sp>
      <p:sp>
        <p:nvSpPr>
          <p:cNvPr id="231" name="7 CuadroTexto"/>
          <p:cNvSpPr/>
          <p:nvPr/>
        </p:nvSpPr>
        <p:spPr>
          <a:xfrm>
            <a:off x="295200" y="3458880"/>
            <a:ext cx="11439000" cy="1462680"/>
          </a:xfrm>
          <a:prstGeom prst="rect">
            <a:avLst/>
          </a:prstGeom>
          <a:noFill/>
          <a:ln w="0">
            <a:noFill/>
          </a:ln>
        </p:spPr>
        <p:style>
          <a:lnRef idx="0"/>
          <a:fillRef idx="0"/>
          <a:effectRef idx="0"/>
          <a:fontRef idx="minor"/>
        </p:style>
        <p:txBody>
          <a:bodyPr lIns="90000" rIns="90000" tIns="45000" bIns="45000" anchor="t">
            <a:spAutoFit/>
          </a:bodyPr>
          <a:p>
            <a:pPr algn="ctr">
              <a:lnSpc>
                <a:spcPts val="2701"/>
              </a:lnSpc>
              <a:buNone/>
            </a:pPr>
            <a:r>
              <a:rPr b="1" lang="es-ES" sz="2200" spc="-1" strike="noStrike">
                <a:solidFill>
                  <a:srgbClr val="000000"/>
                </a:solidFill>
                <a:latin typeface="Calibri"/>
              </a:rPr>
              <a:t>Art 2. 3</a:t>
            </a:r>
            <a:r>
              <a:rPr b="0" lang="es-ES" sz="2200" spc="-1" strike="noStrike">
                <a:solidFill>
                  <a:srgbClr val="000000"/>
                </a:solidFill>
                <a:latin typeface="Calibri"/>
              </a:rPr>
              <a:t>:</a:t>
            </a:r>
            <a:r>
              <a:rPr b="0" i="1" lang="es-ES" sz="2200" spc="-1" strike="noStrike">
                <a:solidFill>
                  <a:srgbClr val="000000"/>
                </a:solidFill>
                <a:latin typeface="Calibri"/>
              </a:rPr>
              <a:t>“Estos criterios se ponderarán teniendo en cuenta los siguientes elementos generales (…) b) La necesidad </a:t>
            </a:r>
            <a:r>
              <a:rPr b="1" i="1" lang="es-ES" sz="2200" spc="-1" strike="noStrike">
                <a:solidFill>
                  <a:srgbClr val="000000"/>
                </a:solidFill>
                <a:latin typeface="Calibri"/>
              </a:rPr>
              <a:t>de garantizar su igualdad y no discriminación por su especial vulnerabilidad</a:t>
            </a:r>
            <a:r>
              <a:rPr b="0" i="1" lang="es-ES" sz="2200" spc="-1" strike="noStrike">
                <a:solidFill>
                  <a:srgbClr val="000000"/>
                </a:solidFill>
                <a:latin typeface="Calibri"/>
              </a:rPr>
              <a:t>, ya sea por la carencia de entorno familiar, sufrir maltrato, su discapacidad, su </a:t>
            </a:r>
            <a:r>
              <a:rPr b="1" i="1" lang="es-ES" sz="2200" spc="-1" strike="noStrike">
                <a:solidFill>
                  <a:srgbClr val="000000"/>
                </a:solidFill>
                <a:latin typeface="Calibri"/>
              </a:rPr>
              <a:t>orientación e identidad sexual </a:t>
            </a:r>
            <a:r>
              <a:rPr b="0" i="1" lang="es-ES" sz="2200" spc="-1" strike="noStrike">
                <a:solidFill>
                  <a:srgbClr val="000000"/>
                </a:solidFill>
                <a:latin typeface="Calibri"/>
              </a:rPr>
              <a:t>(…)”.</a:t>
            </a:r>
            <a:endParaRPr b="0" lang="es-ES" sz="2200" spc="-1" strike="noStrike">
              <a:latin typeface="Arial"/>
            </a:endParaRPr>
          </a:p>
        </p:txBody>
      </p:sp>
      <p:sp>
        <p:nvSpPr>
          <p:cNvPr id="232" name="8 CuadroTexto"/>
          <p:cNvSpPr/>
          <p:nvPr/>
        </p:nvSpPr>
        <p:spPr>
          <a:xfrm>
            <a:off x="190440" y="5257080"/>
            <a:ext cx="11877480" cy="851400"/>
          </a:xfrm>
          <a:prstGeom prst="rect">
            <a:avLst/>
          </a:prstGeom>
          <a:noFill/>
          <a:ln w="0">
            <a:noFill/>
          </a:ln>
        </p:spPr>
        <p:style>
          <a:lnRef idx="0"/>
          <a:fillRef idx="0"/>
          <a:effectRef idx="0"/>
          <a:fontRef idx="minor"/>
        </p:style>
        <p:txBody>
          <a:bodyPr lIns="90000" rIns="90000" tIns="45000" bIns="45000" anchor="t">
            <a:spAutoFit/>
          </a:bodyPr>
          <a:p>
            <a:pPr algn="ctr">
              <a:lnSpc>
                <a:spcPts val="2999"/>
              </a:lnSpc>
              <a:buNone/>
            </a:pPr>
            <a:r>
              <a:rPr b="1" lang="es-ES" sz="2200" spc="-1" strike="noStrike">
                <a:solidFill>
                  <a:srgbClr val="000000"/>
                </a:solidFill>
                <a:latin typeface="Calibri"/>
              </a:rPr>
              <a:t>Art 11: </a:t>
            </a:r>
            <a:r>
              <a:rPr b="0" i="1" lang="es-ES" sz="2200" spc="-1" strike="noStrike">
                <a:solidFill>
                  <a:srgbClr val="000000"/>
                </a:solidFill>
                <a:latin typeface="Calibri"/>
              </a:rPr>
              <a:t>«Serán principios rectores de la actuación de los poderes públicos en relación con los menores (…) l) </a:t>
            </a:r>
            <a:r>
              <a:rPr b="1" i="1" lang="es-ES" sz="2200" spc="-1" strike="noStrike" u="sng">
                <a:solidFill>
                  <a:srgbClr val="000000"/>
                </a:solidFill>
                <a:uFillTx/>
                <a:latin typeface="Calibri"/>
              </a:rPr>
              <a:t>El libre desarrollo de su personalidad conforme a su orientación </a:t>
            </a:r>
            <a:r>
              <a:rPr b="1" lang="es-ES" sz="2200" spc="-1" strike="noStrike" u="sng">
                <a:solidFill>
                  <a:srgbClr val="000000"/>
                </a:solidFill>
                <a:uFillTx/>
                <a:latin typeface="Calibri"/>
              </a:rPr>
              <a:t>e</a:t>
            </a:r>
            <a:r>
              <a:rPr b="0" i="1" lang="es-ES" sz="2200" spc="-1" strike="noStrike" u="sng">
                <a:solidFill>
                  <a:srgbClr val="000000"/>
                </a:solidFill>
                <a:uFillTx/>
                <a:latin typeface="Calibri"/>
              </a:rPr>
              <a:t> </a:t>
            </a:r>
            <a:r>
              <a:rPr b="1" i="1" lang="es-ES" sz="2200" spc="-1" strike="noStrike" u="sng">
                <a:solidFill>
                  <a:srgbClr val="000000"/>
                </a:solidFill>
                <a:uFillTx/>
                <a:latin typeface="Calibri"/>
              </a:rPr>
              <a:t>identidad sexual</a:t>
            </a:r>
            <a:r>
              <a:rPr b="0" i="1" lang="es-ES" sz="2200" spc="-1" strike="noStrike">
                <a:solidFill>
                  <a:srgbClr val="000000"/>
                </a:solidFill>
                <a:latin typeface="Calibri"/>
              </a:rPr>
              <a:t>”.</a:t>
            </a:r>
            <a:endParaRPr b="0" lang="es-ES" sz="2200" spc="-1" strike="noStrike">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3" name="Rectángulo 2"/>
          <p:cNvSpPr/>
          <p:nvPr/>
        </p:nvSpPr>
        <p:spPr>
          <a:xfrm>
            <a:off x="466560" y="1611000"/>
            <a:ext cx="11149560" cy="7304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pt-BR" sz="2100" spc="-1" strike="noStrike">
                <a:solidFill>
                  <a:srgbClr val="376092"/>
                </a:solidFill>
                <a:latin typeface="Arial Rounded MT Bold"/>
              </a:rPr>
              <a:t>Lei Orgánica 8/2021, do 4 de xuño, de protección integral á infancia e a adolescencia fronte á violencia</a:t>
            </a:r>
            <a:endParaRPr b="0" lang="es-ES" sz="2100" spc="-1" strike="noStrike">
              <a:latin typeface="Arial"/>
            </a:endParaRPr>
          </a:p>
        </p:txBody>
      </p:sp>
      <p:sp>
        <p:nvSpPr>
          <p:cNvPr id="234" name="Rectángulo 3"/>
          <p:cNvSpPr/>
          <p:nvPr/>
        </p:nvSpPr>
        <p:spPr>
          <a:xfrm>
            <a:off x="433800" y="2910960"/>
            <a:ext cx="11215080" cy="1324800"/>
          </a:xfrm>
          <a:prstGeom prst="rect">
            <a:avLst/>
          </a:prstGeom>
          <a:noFill/>
          <a:ln w="0">
            <a:noFill/>
          </a:ln>
        </p:spPr>
        <p:style>
          <a:lnRef idx="0"/>
          <a:fillRef idx="0"/>
          <a:effectRef idx="0"/>
          <a:fontRef idx="minor"/>
        </p:style>
        <p:txBody>
          <a:bodyPr lIns="90000" rIns="90000" tIns="45000" bIns="45000" anchor="t">
            <a:spAutoFit/>
          </a:bodyPr>
          <a:p>
            <a:pPr algn="ctr">
              <a:lnSpc>
                <a:spcPct val="150000"/>
              </a:lnSpc>
              <a:buNone/>
            </a:pPr>
            <a:r>
              <a:rPr b="1" lang="es-ES" sz="1800" spc="-1" strike="noStrike">
                <a:solidFill>
                  <a:srgbClr val="333333"/>
                </a:solidFill>
                <a:latin typeface="robotoregular"/>
              </a:rPr>
              <a:t>Artigo 9.3</a:t>
            </a:r>
            <a:r>
              <a:rPr b="0" lang="es-ES" sz="1800" spc="-1" strike="noStrike">
                <a:solidFill>
                  <a:srgbClr val="333333"/>
                </a:solidFill>
                <a:latin typeface="robotoregular"/>
              </a:rPr>
              <a:t>: “</a:t>
            </a:r>
            <a:r>
              <a:rPr b="0" i="1" lang="es-ES" sz="1800" spc="-1" strike="noStrike">
                <a:solidFill>
                  <a:srgbClr val="333333"/>
                </a:solidFill>
                <a:latin typeface="robotoregular"/>
              </a:rPr>
              <a:t>Os nenos, nenas e adolescentes terán dereito a que a súa </a:t>
            </a:r>
            <a:r>
              <a:rPr b="1" i="1" lang="es-ES" sz="1800" spc="-1" strike="noStrike">
                <a:solidFill>
                  <a:srgbClr val="333333"/>
                </a:solidFill>
                <a:latin typeface="robotoregular"/>
              </a:rPr>
              <a:t>orientación sexual e identidade de xénero, sentida ou expresada, sexa respectada en todas as contornas de vida</a:t>
            </a:r>
            <a:r>
              <a:rPr b="0" i="1" lang="es-ES" sz="1800" spc="-1" strike="noStrike">
                <a:solidFill>
                  <a:srgbClr val="333333"/>
                </a:solidFill>
                <a:latin typeface="robotoregular"/>
              </a:rPr>
              <a:t>, así como a recibir o apoio e asistencia precisos cando sexan vítimas de discriminación ou violencia por tales motivos</a:t>
            </a:r>
            <a:r>
              <a:rPr b="0" lang="es-ES" sz="1800" spc="-1" strike="noStrike">
                <a:solidFill>
                  <a:srgbClr val="333333"/>
                </a:solidFill>
                <a:latin typeface="robotoregular"/>
              </a:rPr>
              <a:t>”.</a:t>
            </a:r>
            <a:endParaRPr b="0" lang="es-ES" sz="1800" spc="-1" strike="noStrike">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5" name="PlaceHolder 1"/>
          <p:cNvSpPr>
            <a:spLocks noGrp="1"/>
          </p:cNvSpPr>
          <p:nvPr>
            <p:ph type="title"/>
          </p:nvPr>
        </p:nvSpPr>
        <p:spPr>
          <a:xfrm>
            <a:off x="1994400" y="-92160"/>
            <a:ext cx="8130960" cy="1000800"/>
          </a:xfrm>
          <a:prstGeom prst="rect">
            <a:avLst/>
          </a:prstGeom>
          <a:noFill/>
          <a:ln w="0">
            <a:noFill/>
          </a:ln>
        </p:spPr>
        <p:txBody>
          <a:bodyPr anchor="ctr">
            <a:normAutofit fontScale="86000"/>
          </a:bodyPr>
          <a:p>
            <a:pPr>
              <a:lnSpc>
                <a:spcPct val="90000"/>
              </a:lnSpc>
              <a:buNone/>
            </a:pPr>
            <a:r>
              <a:rPr b="0" lang="es-ES" sz="4400" spc="-1" strike="noStrike">
                <a:solidFill>
                  <a:srgbClr val="ff0066"/>
                </a:solidFill>
                <a:latin typeface="Comfortaa"/>
              </a:rPr>
              <a:t>O momento do tránsito social</a:t>
            </a:r>
            <a:endParaRPr b="0" lang="es-ES" sz="4400" spc="-1" strike="noStrike">
              <a:solidFill>
                <a:srgbClr val="000000"/>
              </a:solidFill>
              <a:latin typeface="Calibri"/>
            </a:endParaRPr>
          </a:p>
        </p:txBody>
      </p:sp>
      <p:sp>
        <p:nvSpPr>
          <p:cNvPr id="236" name="3 CuadroTexto"/>
          <p:cNvSpPr/>
          <p:nvPr/>
        </p:nvSpPr>
        <p:spPr>
          <a:xfrm>
            <a:off x="280080" y="2041920"/>
            <a:ext cx="11541600" cy="757800"/>
          </a:xfrm>
          <a:prstGeom prst="rect">
            <a:avLst/>
          </a:prstGeom>
          <a:noFill/>
          <a:ln w="0">
            <a:noFill/>
          </a:ln>
        </p:spPr>
        <p:style>
          <a:lnRef idx="0"/>
          <a:fillRef idx="0"/>
          <a:effectRef idx="0"/>
          <a:fontRef idx="minor"/>
        </p:style>
        <p:txBody>
          <a:bodyPr lIns="90000" rIns="90000" tIns="45000" bIns="45000" anchor="t">
            <a:spAutoFit/>
          </a:bodyPr>
          <a:p>
            <a:pPr>
              <a:lnSpc>
                <a:spcPts val="2628"/>
              </a:lnSpc>
              <a:buNone/>
            </a:pPr>
            <a:r>
              <a:rPr b="0" lang="es-ES" sz="1920" spc="-1" strike="noStrike">
                <a:solidFill>
                  <a:srgbClr val="000000"/>
                </a:solidFill>
                <a:latin typeface="Comfortaa"/>
              </a:rPr>
              <a:t>Pode haber menores que non demanden facelo ata os 12-14 e outrxs que sintan sufrimento e demanden vivir socialmente ca súa verdadeira identidade con 5-6 anos. </a:t>
            </a:r>
            <a:endParaRPr b="0" lang="es-ES" sz="1920" spc="-1" strike="noStrike">
              <a:latin typeface="Arial"/>
            </a:endParaRPr>
          </a:p>
        </p:txBody>
      </p:sp>
      <p:sp>
        <p:nvSpPr>
          <p:cNvPr id="237" name="1 Rectángulo"/>
          <p:cNvSpPr/>
          <p:nvPr/>
        </p:nvSpPr>
        <p:spPr>
          <a:xfrm>
            <a:off x="280080" y="5649840"/>
            <a:ext cx="11718720" cy="1195200"/>
          </a:xfrm>
          <a:prstGeom prst="rect">
            <a:avLst/>
          </a:prstGeom>
          <a:noFill/>
          <a:ln w="0">
            <a:noFill/>
          </a:ln>
        </p:spPr>
        <p:style>
          <a:lnRef idx="0"/>
          <a:fillRef idx="0"/>
          <a:effectRef idx="0"/>
          <a:fontRef idx="minor"/>
        </p:style>
        <p:txBody>
          <a:bodyPr lIns="90000" rIns="90000" tIns="45000" bIns="45000" anchor="t">
            <a:spAutoFit/>
          </a:bodyPr>
          <a:p>
            <a:pPr algn="ctr">
              <a:lnSpc>
                <a:spcPts val="2900"/>
              </a:lnSpc>
              <a:buNone/>
            </a:pPr>
            <a:r>
              <a:rPr b="0" lang="es-ES" sz="1800" spc="-1" strike="noStrike">
                <a:solidFill>
                  <a:srgbClr val="000000"/>
                </a:solidFill>
                <a:latin typeface="Comfortaa"/>
              </a:rPr>
              <a:t>O </a:t>
            </a:r>
            <a:r>
              <a:rPr b="1" lang="es-ES" sz="1800" spc="-1" strike="noStrike">
                <a:solidFill>
                  <a:srgbClr val="bf9000"/>
                </a:solidFill>
                <a:latin typeface="Comfortaa"/>
              </a:rPr>
              <a:t>proceso de transición </a:t>
            </a:r>
            <a:r>
              <a:rPr b="0" lang="es-ES" sz="1800" spc="-1" strike="noStrike">
                <a:solidFill>
                  <a:srgbClr val="000000"/>
                </a:solidFill>
                <a:latin typeface="Comfortaa"/>
              </a:rPr>
              <a:t>implica moitos </a:t>
            </a:r>
            <a:r>
              <a:rPr b="1" lang="es-ES" sz="1800" spc="-1" strike="noStrike">
                <a:solidFill>
                  <a:srgbClr val="000000"/>
                </a:solidFill>
                <a:latin typeface="Comfortaa"/>
              </a:rPr>
              <a:t>medos</a:t>
            </a:r>
            <a:r>
              <a:rPr b="0" lang="es-ES" sz="1800" spc="-1" strike="noStrike">
                <a:solidFill>
                  <a:srgbClr val="000000"/>
                </a:solidFill>
                <a:latin typeface="Comfortaa"/>
              </a:rPr>
              <a:t> e </a:t>
            </a:r>
            <a:r>
              <a:rPr b="1" lang="es-ES" sz="1800" spc="-1" strike="noStrike">
                <a:solidFill>
                  <a:srgbClr val="000000"/>
                </a:solidFill>
                <a:latin typeface="Comfortaa"/>
              </a:rPr>
              <a:t>ansiedades</a:t>
            </a:r>
            <a:r>
              <a:rPr b="0" lang="es-ES" sz="1800" spc="-1" strike="noStrike">
                <a:solidFill>
                  <a:srgbClr val="000000"/>
                </a:solidFill>
                <a:latin typeface="Comfortaa"/>
              </a:rPr>
              <a:t>, a miúdo </a:t>
            </a:r>
            <a:r>
              <a:rPr b="1" lang="es-ES" sz="1800" spc="-1" strike="noStrike">
                <a:solidFill>
                  <a:srgbClr val="000000"/>
                </a:solidFill>
                <a:latin typeface="Comfortaa"/>
              </a:rPr>
              <a:t>momentos de dificultades </a:t>
            </a:r>
            <a:r>
              <a:rPr b="0" lang="es-ES" sz="1800" spc="-1" strike="noStrike">
                <a:solidFill>
                  <a:srgbClr val="000000"/>
                </a:solidFill>
                <a:latin typeface="Comfortaa"/>
              </a:rPr>
              <a:t>e por iso pode ser de gran axuda ter unha contorna segura (amigxs, familia, clase,..) que coñeza a intención da persoa de transitar e que x apoie ao longo desta etapa de cambios.</a:t>
            </a:r>
            <a:endParaRPr b="0" lang="es-ES" sz="1800" spc="-1" strike="noStrike">
              <a:latin typeface="Arial"/>
            </a:endParaRPr>
          </a:p>
        </p:txBody>
      </p:sp>
      <p:pic>
        <p:nvPicPr>
          <p:cNvPr id="238" name="Picture 2" descr="Resultado de imagen de trÃ¡nsito social transexualidad"/>
          <p:cNvPicPr/>
          <p:nvPr/>
        </p:nvPicPr>
        <p:blipFill>
          <a:blip r:embed="rId1"/>
          <a:stretch/>
        </p:blipFill>
        <p:spPr>
          <a:xfrm>
            <a:off x="3731400" y="3009960"/>
            <a:ext cx="4917240" cy="2569680"/>
          </a:xfrm>
          <a:prstGeom prst="rect">
            <a:avLst/>
          </a:prstGeom>
          <a:ln w="0">
            <a:noFill/>
          </a:ln>
        </p:spPr>
      </p:pic>
      <p:sp>
        <p:nvSpPr>
          <p:cNvPr id="239" name="1 Rectángulo"/>
          <p:cNvSpPr/>
          <p:nvPr/>
        </p:nvSpPr>
        <p:spPr>
          <a:xfrm>
            <a:off x="102600" y="952560"/>
            <a:ext cx="11597760" cy="9435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s-ES" sz="2800" spc="-1" strike="noStrike">
                <a:solidFill>
                  <a:srgbClr val="bf9000"/>
                </a:solidFill>
                <a:latin typeface="Calibri"/>
              </a:rPr>
              <a:t>Un dos procesos máis complexos e difíciles para xs menores-adultxs trans, é o momento de facer o </a:t>
            </a:r>
            <a:r>
              <a:rPr b="1" lang="es-ES" sz="2800" spc="-1" strike="noStrike">
                <a:solidFill>
                  <a:srgbClr val="bf9000"/>
                </a:solidFill>
                <a:latin typeface="Calibri"/>
              </a:rPr>
              <a:t>tránsito social</a:t>
            </a:r>
            <a:endParaRPr b="0" lang="es-ES" sz="2800" spc="-1" strike="noStrike">
              <a:latin typeface="Arial"/>
            </a:endParaRPr>
          </a:p>
        </p:txBody>
      </p:sp>
    </p:spTree>
  </p:cSld>
  <mc:AlternateContent>
    <mc:Choice Requires="p14">
      <p:transition spd="slow" p14:dur="2000"/>
    </mc:Choice>
    <mc:Fallback>
      <p:transition spd="slow"/>
    </mc:Fallback>
  </mc:AlternateContent>
  <p:timing>
    <p:tnLst>
      <p:par>
        <p:cTn id="397" dur="indefinite" restart="never" nodeType="tmRoot">
          <p:childTnLst>
            <p:seq>
              <p:cTn id="398" dur="indefinite" nodeType="mainSeq">
                <p:childTnLst>
                  <p:par>
                    <p:cTn id="399" nodeType="clickEffect" fill="hold">
                      <p:stCondLst>
                        <p:cond delay="indefinite"/>
                      </p:stCondLst>
                      <p:childTnLst>
                        <p:par>
                          <p:cTn id="400" nodeType="withEffect" fill="hold">
                            <p:stCondLst>
                              <p:cond delay="0"/>
                            </p:stCondLst>
                            <p:childTnLst>
                              <p:par>
                                <p:cTn id="401" nodeType="clickEffect" fill="hold" presetClass="entr" presetID="1">
                                  <p:stCondLst>
                                    <p:cond delay="0"/>
                                  </p:stCondLst>
                                  <p:childTnLst>
                                    <p:set>
                                      <p:cBhvr>
                                        <p:cTn id="402" dur="1" fill="hold">
                                          <p:stCondLst>
                                            <p:cond delay="0"/>
                                          </p:stCondLst>
                                        </p:cTn>
                                        <p:tgtEl>
                                          <p:spTgt spid="235"/>
                                        </p:tgtEl>
                                        <p:attrNameLst>
                                          <p:attrName>style.visibility</p:attrName>
                                        </p:attrNameLst>
                                      </p:cBhvr>
                                      <p:to>
                                        <p:strVal val="visible"/>
                                      </p:to>
                                    </p:set>
                                  </p:childTnLst>
                                </p:cTn>
                              </p:par>
                            </p:childTnLst>
                          </p:cTn>
                        </p:par>
                      </p:childTnLst>
                    </p:cTn>
                  </p:par>
                  <p:par>
                    <p:cTn id="403" nodeType="clickEffect" fill="hold">
                      <p:stCondLst>
                        <p:cond delay="indefinite"/>
                      </p:stCondLst>
                      <p:childTnLst>
                        <p:par>
                          <p:cTn id="404" nodeType="withEffect" fill="hold">
                            <p:stCondLst>
                              <p:cond delay="0"/>
                            </p:stCondLst>
                            <p:childTnLst>
                              <p:par>
                                <p:cTn id="405" nodeType="clickEffect" fill="hold" presetClass="entr" presetID="10">
                                  <p:stCondLst>
                                    <p:cond delay="0"/>
                                  </p:stCondLst>
                                  <p:childTnLst>
                                    <p:set>
                                      <p:cBhvr>
                                        <p:cTn id="406" dur="1" fill="hold">
                                          <p:stCondLst>
                                            <p:cond delay="0"/>
                                          </p:stCondLst>
                                        </p:cTn>
                                        <p:tgtEl>
                                          <p:spTgt spid="236"/>
                                        </p:tgtEl>
                                        <p:attrNameLst>
                                          <p:attrName>style.visibility</p:attrName>
                                        </p:attrNameLst>
                                      </p:cBhvr>
                                      <p:to>
                                        <p:strVal val="visible"/>
                                      </p:to>
                                    </p:set>
                                    <p:animEffect filter="fade" transition="in">
                                      <p:cBhvr additive="repl">
                                        <p:cTn id="407" dur="2000"/>
                                        <p:tgtEl>
                                          <p:spTgt spid="236"/>
                                        </p:tgtEl>
                                      </p:cBhvr>
                                    </p:animEffect>
                                  </p:childTnLst>
                                </p:cTn>
                              </p:par>
                            </p:childTnLst>
                          </p:cTn>
                        </p:par>
                      </p:childTnLst>
                    </p:cTn>
                  </p:par>
                  <p:par>
                    <p:cTn id="408" nodeType="clickEffect" fill="hold">
                      <p:stCondLst>
                        <p:cond delay="indefinite"/>
                      </p:stCondLst>
                      <p:childTnLst>
                        <p:par>
                          <p:cTn id="409" nodeType="withEffect" fill="hold">
                            <p:stCondLst>
                              <p:cond delay="0"/>
                            </p:stCondLst>
                            <p:childTnLst>
                              <p:par>
                                <p:cTn id="410" nodeType="clickEffect" fill="hold" presetClass="entr" presetID="22" presetSubtype="1">
                                  <p:stCondLst>
                                    <p:cond delay="0"/>
                                  </p:stCondLst>
                                  <p:childTnLst>
                                    <p:set>
                                      <p:cBhvr>
                                        <p:cTn id="411" dur="1" fill="hold">
                                          <p:stCondLst>
                                            <p:cond delay="0"/>
                                          </p:stCondLst>
                                        </p:cTn>
                                        <p:tgtEl>
                                          <p:spTgt spid="237"/>
                                        </p:tgtEl>
                                        <p:attrNameLst>
                                          <p:attrName>style.visibility</p:attrName>
                                        </p:attrNameLst>
                                      </p:cBhvr>
                                      <p:to>
                                        <p:strVal val="visible"/>
                                      </p:to>
                                    </p:set>
                                    <p:animEffect filter="wipe(up)" transition="in">
                                      <p:cBhvr additive="repl">
                                        <p:cTn id="412" dur="5000"/>
                                        <p:tgtEl>
                                          <p:spTgt spid="237"/>
                                        </p:tgtEl>
                                      </p:cBhvr>
                                    </p:animEffect>
                                  </p:childTnLst>
                                </p:cTn>
                              </p:par>
                            </p:childTnLst>
                          </p:cTn>
                        </p:par>
                      </p:childTnLst>
                    </p:cTn>
                  </p:par>
                  <p:par>
                    <p:cTn id="413" fill="hold">
                      <p:stCondLst>
                        <p:cond delay="indefinite"/>
                      </p:stCondLst>
                      <p:childTnLst>
                        <p:par>
                          <p:cTn id="414" fill="hold">
                            <p:stCondLst>
                              <p:cond delay="0"/>
                            </p:stCondLst>
                            <p:childTnLst>
                              <p:par>
                                <p:cTn id="415" nodeType="clickEffect" fill="hold" presetClass="entr" presetID="10">
                                  <p:stCondLst>
                                    <p:cond delay="0"/>
                                  </p:stCondLst>
                                  <p:childTnLst>
                                    <p:set>
                                      <p:cBhvr>
                                        <p:cTn id="416" dur="1" fill="hold">
                                          <p:stCondLst>
                                            <p:cond delay="0"/>
                                          </p:stCondLst>
                                        </p:cTn>
                                        <p:tgtEl>
                                          <p:spTgt spid="239"/>
                                        </p:tgtEl>
                                        <p:attrNameLst>
                                          <p:attrName>style.visibility</p:attrName>
                                        </p:attrNameLst>
                                      </p:cBhvr>
                                      <p:to>
                                        <p:strVal val="visible"/>
                                      </p:to>
                                    </p:set>
                                    <p:animEffect filter="fade" transition="in">
                                      <p:cBhvr additive="repl">
                                        <p:cTn id="417" dur="1000"/>
                                        <p:tgtEl>
                                          <p:spTgt spid="2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PlaceHolder 1"/>
          <p:cNvSpPr>
            <a:spLocks noGrp="1"/>
          </p:cNvSpPr>
          <p:nvPr>
            <p:ph type="title"/>
          </p:nvPr>
        </p:nvSpPr>
        <p:spPr>
          <a:xfrm>
            <a:off x="1817280" y="577440"/>
            <a:ext cx="10515240" cy="1325160"/>
          </a:xfrm>
          <a:prstGeom prst="rect">
            <a:avLst/>
          </a:prstGeom>
          <a:noFill/>
          <a:ln w="0">
            <a:noFill/>
          </a:ln>
        </p:spPr>
        <p:txBody>
          <a:bodyPr anchor="ctr">
            <a:normAutofit/>
          </a:bodyPr>
          <a:p>
            <a:pPr>
              <a:lnSpc>
                <a:spcPct val="90000"/>
              </a:lnSpc>
              <a:buNone/>
            </a:pPr>
            <a:r>
              <a:rPr b="0" lang="es-ES" sz="4400" spc="-1" strike="noStrike">
                <a:solidFill>
                  <a:srgbClr val="000000"/>
                </a:solidFill>
                <a:latin typeface="Calibri Light"/>
              </a:rPr>
              <a:t>Academia Americana de Pediatría (APA)</a:t>
            </a:r>
            <a:endParaRPr b="0" lang="es-ES" sz="4400" spc="-1" strike="noStrike">
              <a:solidFill>
                <a:srgbClr val="000000"/>
              </a:solidFill>
              <a:latin typeface="Calibri"/>
            </a:endParaRPr>
          </a:p>
        </p:txBody>
      </p:sp>
      <p:sp>
        <p:nvSpPr>
          <p:cNvPr id="138" name="PlaceHolder 2"/>
          <p:cNvSpPr>
            <a:spLocks noGrp="1"/>
          </p:cNvSpPr>
          <p:nvPr>
            <p:ph/>
          </p:nvPr>
        </p:nvSpPr>
        <p:spPr>
          <a:xfrm>
            <a:off x="545040" y="1825560"/>
            <a:ext cx="11323080" cy="4350960"/>
          </a:xfrm>
          <a:prstGeom prst="rect">
            <a:avLst/>
          </a:prstGeom>
          <a:noFill/>
          <a:ln w="0">
            <a:noFill/>
          </a:ln>
        </p:spPr>
        <p:txBody>
          <a:bodyPr anchor="t">
            <a:normAutofit/>
          </a:bodyPr>
          <a:p>
            <a:pPr algn="ctr">
              <a:lnSpc>
                <a:spcPts val="4099"/>
              </a:lnSpc>
              <a:spcBef>
                <a:spcPts val="1001"/>
              </a:spcBef>
              <a:buNone/>
              <a:tabLst>
                <a:tab algn="l" pos="0"/>
              </a:tabLst>
            </a:pPr>
            <a:r>
              <a:rPr b="0" lang="es-ES" sz="2800" spc="-1" strike="noStrike">
                <a:solidFill>
                  <a:srgbClr val="000000"/>
                </a:solidFill>
                <a:latin typeface="Calibri"/>
              </a:rPr>
              <a:t>“… </a:t>
            </a:r>
            <a:r>
              <a:rPr b="0" lang="es-ES" sz="2800" spc="-1" strike="noStrike">
                <a:solidFill>
                  <a:srgbClr val="000000"/>
                </a:solidFill>
                <a:latin typeface="Calibri"/>
              </a:rPr>
              <a:t>alrededor del primer y segundo año de vida, los niños se hacen conscientes de las diferencias físicas entre niños y niñas; para antes de su tercer cumpleaños ya se etiquetan a sí mismos con facilidad como niño o como  niña, pues a esta edad ya adquieren un fuerte concepto de su yo. A los 4 años la identidad de género de los niños es estable y saben que son un niño o una niña. </a:t>
            </a:r>
            <a:r>
              <a:rPr b="1" lang="es-ES" sz="2800" spc="-1" strike="noStrike">
                <a:solidFill>
                  <a:srgbClr val="000000"/>
                </a:solidFill>
                <a:latin typeface="Calibri"/>
              </a:rPr>
              <a:t>Entre los 5 y 6 años la identidad de género es estable y no depende de los roles de género. Sabemos lo que somos aunque la sociedad nos diga lo contrario</a:t>
            </a:r>
            <a:r>
              <a:rPr b="0" lang="es-ES" sz="2800" spc="-1" strike="noStrike">
                <a:solidFill>
                  <a:srgbClr val="000000"/>
                </a:solidFill>
                <a:latin typeface="Calibri"/>
              </a:rPr>
              <a:t>”. </a:t>
            </a:r>
            <a:endParaRPr b="0" lang="es-E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40" name="Picture 2" descr="Debate en Corte Constitucional por derechos de población trans - Cortes -  Justicia - ELTIEMPO.COM"/>
          <p:cNvPicPr/>
          <p:nvPr/>
        </p:nvPicPr>
        <p:blipFill>
          <a:blip r:embed="rId1"/>
          <a:stretch/>
        </p:blipFill>
        <p:spPr>
          <a:xfrm>
            <a:off x="1991520" y="476640"/>
            <a:ext cx="8076960" cy="4038120"/>
          </a:xfrm>
          <a:prstGeom prst="rect">
            <a:avLst/>
          </a:prstGeom>
          <a:ln w="0">
            <a:noFill/>
          </a:ln>
        </p:spPr>
      </p:pic>
      <p:sp>
        <p:nvSpPr>
          <p:cNvPr id="241" name="4 CuadroTexto"/>
          <p:cNvSpPr/>
          <p:nvPr/>
        </p:nvSpPr>
        <p:spPr>
          <a:xfrm>
            <a:off x="0" y="5013000"/>
            <a:ext cx="11746800" cy="1613880"/>
          </a:xfrm>
          <a:prstGeom prst="rect">
            <a:avLst/>
          </a:prstGeom>
          <a:noFill/>
          <a:ln w="0">
            <a:noFill/>
          </a:ln>
        </p:spPr>
        <p:style>
          <a:lnRef idx="0"/>
          <a:fillRef idx="0"/>
          <a:effectRef idx="0"/>
          <a:fontRef idx="minor"/>
        </p:style>
        <p:txBody>
          <a:bodyPr lIns="90000" rIns="90000" tIns="45000" bIns="45000" anchor="t">
            <a:spAutoFit/>
          </a:bodyPr>
          <a:p>
            <a:pPr algn="ctr">
              <a:lnSpc>
                <a:spcPts val="2999"/>
              </a:lnSpc>
              <a:buNone/>
            </a:pPr>
            <a:r>
              <a:rPr b="0" lang="es-ES" sz="2000" spc="-1" strike="noStrike">
                <a:solidFill>
                  <a:srgbClr val="000000"/>
                </a:solidFill>
                <a:latin typeface="Comfortaa"/>
              </a:rPr>
              <a:t>O </a:t>
            </a:r>
            <a:r>
              <a:rPr b="1" lang="es-ES" sz="2000" spc="-1" strike="noStrike">
                <a:solidFill>
                  <a:srgbClr val="000000"/>
                </a:solidFill>
                <a:latin typeface="Comfortaa"/>
              </a:rPr>
              <a:t>apoio</a:t>
            </a:r>
            <a:r>
              <a:rPr b="0" lang="es-ES" sz="2000" spc="-1" strike="noStrike">
                <a:solidFill>
                  <a:srgbClr val="000000"/>
                </a:solidFill>
                <a:latin typeface="Comfortaa"/>
              </a:rPr>
              <a:t>, </a:t>
            </a:r>
            <a:r>
              <a:rPr b="1" lang="es-ES" sz="2000" spc="-1" strike="noStrike">
                <a:solidFill>
                  <a:srgbClr val="000000"/>
                </a:solidFill>
                <a:latin typeface="Comfortaa"/>
              </a:rPr>
              <a:t>aceptación</a:t>
            </a:r>
            <a:r>
              <a:rPr b="0" lang="es-ES" sz="2000" spc="-1" strike="noStrike">
                <a:solidFill>
                  <a:srgbClr val="000000"/>
                </a:solidFill>
                <a:latin typeface="Comfortaa"/>
              </a:rPr>
              <a:t> e </a:t>
            </a:r>
            <a:r>
              <a:rPr b="1" lang="es-ES" sz="2000" spc="-1" strike="noStrike">
                <a:solidFill>
                  <a:srgbClr val="000000"/>
                </a:solidFill>
                <a:latin typeface="Comfortaa"/>
              </a:rPr>
              <a:t>acompañamento das identidades trans </a:t>
            </a:r>
            <a:r>
              <a:rPr b="0" lang="es-ES" sz="2000" spc="-1" strike="noStrike">
                <a:solidFill>
                  <a:srgbClr val="000000"/>
                </a:solidFill>
                <a:latin typeface="Comfortaa"/>
              </a:rPr>
              <a:t>supoñen un </a:t>
            </a:r>
            <a:r>
              <a:rPr b="1" i="1" lang="es-ES" sz="2000" spc="-1" strike="noStrike" u="sng">
                <a:solidFill>
                  <a:srgbClr val="cc0066"/>
                </a:solidFill>
                <a:uFillTx/>
                <a:latin typeface="Comfortaa"/>
              </a:rPr>
              <a:t>cambio emocional transcendental</a:t>
            </a:r>
            <a:r>
              <a:rPr b="0" lang="es-ES" sz="2000" spc="-1" strike="noStrike">
                <a:solidFill>
                  <a:srgbClr val="000000"/>
                </a:solidFill>
                <a:latin typeface="Comfortaa"/>
              </a:rPr>
              <a:t>, non só en estxs menores senón tamén entre xs membrxs das familias, que mellora notablemente as relacións familiares.</a:t>
            </a:r>
            <a:endParaRPr b="0" lang="es-ES" sz="2000" spc="-1" strike="noStrike">
              <a:latin typeface="Arial"/>
            </a:endParaRPr>
          </a:p>
          <a:p>
            <a:pPr algn="ctr">
              <a:lnSpc>
                <a:spcPts val="2999"/>
              </a:lnSpc>
              <a:buNone/>
            </a:pPr>
            <a:r>
              <a:rPr b="1" i="1" lang="es-ES" sz="2000" spc="-1" strike="noStrike" u="sng">
                <a:solidFill>
                  <a:srgbClr val="000000"/>
                </a:solidFill>
                <a:uFillTx/>
                <a:latin typeface="Comfortaa"/>
              </a:rPr>
              <a:t>Tamén o redemento académico.</a:t>
            </a:r>
            <a:endParaRPr b="0" lang="es-ES" sz="2000" spc="-1" strike="noStrike">
              <a:latin typeface="Arial"/>
            </a:endParaRPr>
          </a:p>
        </p:txBody>
      </p:sp>
    </p:spTree>
  </p:cSld>
  <mc:AlternateContent>
    <mc:Choice Requires="p14">
      <p:transition spd="slow" p14:dur="2000"/>
    </mc:Choice>
    <mc:Fallback>
      <p:transition spd="slow"/>
    </mc:Fallback>
  </mc:AlternateContent>
  <p:timing>
    <p:tnLst>
      <p:par>
        <p:cTn id="418" dur="indefinite" restart="never" nodeType="tmRoot">
          <p:childTnLst>
            <p:seq>
              <p:cTn id="419" dur="indefinite" nodeType="mainSeq">
                <p:childTnLst>
                  <p:par>
                    <p:cTn id="420" fill="hold">
                      <p:stCondLst>
                        <p:cond delay="indefinite"/>
                      </p:stCondLst>
                      <p:childTnLst>
                        <p:par>
                          <p:cTn id="421" fill="hold">
                            <p:stCondLst>
                              <p:cond delay="0"/>
                            </p:stCondLst>
                            <p:childTnLst>
                              <p:par>
                                <p:cTn id="422" nodeType="clickEffect" fill="hold" presetClass="entr" presetID="22" presetSubtype="1">
                                  <p:stCondLst>
                                    <p:cond delay="0"/>
                                  </p:stCondLst>
                                  <p:childTnLst>
                                    <p:set>
                                      <p:cBhvr>
                                        <p:cTn id="423" dur="1" fill="hold">
                                          <p:stCondLst>
                                            <p:cond delay="0"/>
                                          </p:stCondLst>
                                        </p:cTn>
                                        <p:tgtEl>
                                          <p:spTgt spid="241"/>
                                        </p:tgtEl>
                                        <p:attrNameLst>
                                          <p:attrName>style.visibility</p:attrName>
                                        </p:attrNameLst>
                                      </p:cBhvr>
                                      <p:to>
                                        <p:strVal val="visible"/>
                                      </p:to>
                                    </p:set>
                                    <p:animEffect filter="wipe(up)" transition="in">
                                      <p:cBhvr additive="repl">
                                        <p:cTn id="424" dur="4000"/>
                                        <p:tgtEl>
                                          <p:spTgt spid="2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2" name="1 CuadroTexto"/>
          <p:cNvSpPr/>
          <p:nvPr/>
        </p:nvSpPr>
        <p:spPr>
          <a:xfrm>
            <a:off x="1860840" y="332640"/>
            <a:ext cx="8424720" cy="516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s-ES" sz="2800" spc="-1" strike="noStrike">
                <a:solidFill>
                  <a:srgbClr val="2e75b6"/>
                </a:solidFill>
                <a:latin typeface="Calibri"/>
              </a:rPr>
              <a:t>FACER O TRÁNSITO SOCIAL IMPLICA …</a:t>
            </a:r>
            <a:endParaRPr b="0" lang="es-ES" sz="2800" spc="-1" strike="noStrike">
              <a:latin typeface="Arial"/>
            </a:endParaRPr>
          </a:p>
        </p:txBody>
      </p:sp>
      <p:sp>
        <p:nvSpPr>
          <p:cNvPr id="243" name="2 CuadroTexto"/>
          <p:cNvSpPr/>
          <p:nvPr/>
        </p:nvSpPr>
        <p:spPr>
          <a:xfrm>
            <a:off x="252000" y="1081800"/>
            <a:ext cx="11868120" cy="458640"/>
          </a:xfrm>
          <a:prstGeom prst="rect">
            <a:avLst/>
          </a:prstGeom>
          <a:noFill/>
          <a:ln w="0">
            <a:noFill/>
          </a:ln>
        </p:spPr>
        <p:style>
          <a:lnRef idx="0"/>
          <a:fillRef idx="0"/>
          <a:effectRef idx="0"/>
          <a:fontRef idx="minor"/>
        </p:style>
        <p:txBody>
          <a:bodyPr lIns="90000" rIns="90000" tIns="45000" bIns="45000" anchor="t">
            <a:spAutoFit/>
          </a:bodyPr>
          <a:p>
            <a:pPr algn="just">
              <a:lnSpc>
                <a:spcPts val="2900"/>
              </a:lnSpc>
              <a:buNone/>
            </a:pPr>
            <a:r>
              <a:rPr b="0" lang="es-ES" sz="2000" spc="-1" strike="noStrike">
                <a:solidFill>
                  <a:srgbClr val="000000"/>
                </a:solidFill>
                <a:latin typeface="Arial Rounded MT Bold"/>
              </a:rPr>
              <a:t>Moito medo e ansiedade por ter que presentarte socialmente como realmente eres.</a:t>
            </a:r>
            <a:endParaRPr b="0" lang="es-ES" sz="2000" spc="-1" strike="noStrike">
              <a:latin typeface="Arial"/>
            </a:endParaRPr>
          </a:p>
        </p:txBody>
      </p:sp>
      <p:sp>
        <p:nvSpPr>
          <p:cNvPr id="244" name="3 CuadroTexto"/>
          <p:cNvSpPr/>
          <p:nvPr/>
        </p:nvSpPr>
        <p:spPr>
          <a:xfrm>
            <a:off x="252000" y="1702800"/>
            <a:ext cx="11728080" cy="826920"/>
          </a:xfrm>
          <a:prstGeom prst="rect">
            <a:avLst/>
          </a:prstGeom>
          <a:noFill/>
          <a:ln w="0">
            <a:noFill/>
          </a:ln>
        </p:spPr>
        <p:style>
          <a:lnRef idx="0"/>
          <a:fillRef idx="0"/>
          <a:effectRef idx="0"/>
          <a:fontRef idx="minor"/>
        </p:style>
        <p:txBody>
          <a:bodyPr lIns="90000" rIns="90000" tIns="45000" bIns="45000" anchor="t">
            <a:spAutoFit/>
          </a:bodyPr>
          <a:p>
            <a:pPr algn="just">
              <a:lnSpc>
                <a:spcPts val="2900"/>
              </a:lnSpc>
              <a:buNone/>
            </a:pPr>
            <a:r>
              <a:rPr b="0" lang="es-ES" sz="2000" spc="-1" strike="noStrike">
                <a:solidFill>
                  <a:srgbClr val="000000"/>
                </a:solidFill>
                <a:latin typeface="Arial Rounded MT Bold"/>
              </a:rPr>
              <a:t>Ter que comunicarllo a seres queridxs que seguramente non o entenderán e te rexeitarán, as veces de por vida.</a:t>
            </a:r>
            <a:endParaRPr b="0" lang="es-ES" sz="2000" spc="-1" strike="noStrike">
              <a:latin typeface="Arial"/>
            </a:endParaRPr>
          </a:p>
        </p:txBody>
      </p:sp>
      <p:sp>
        <p:nvSpPr>
          <p:cNvPr id="245" name="4 CuadroTexto"/>
          <p:cNvSpPr/>
          <p:nvPr/>
        </p:nvSpPr>
        <p:spPr>
          <a:xfrm>
            <a:off x="220680" y="2720880"/>
            <a:ext cx="11970720" cy="826920"/>
          </a:xfrm>
          <a:prstGeom prst="rect">
            <a:avLst/>
          </a:prstGeom>
          <a:noFill/>
          <a:ln w="0">
            <a:noFill/>
          </a:ln>
        </p:spPr>
        <p:style>
          <a:lnRef idx="0"/>
          <a:fillRef idx="0"/>
          <a:effectRef idx="0"/>
          <a:fontRef idx="minor"/>
        </p:style>
        <p:txBody>
          <a:bodyPr lIns="90000" rIns="90000" tIns="45000" bIns="45000" anchor="t">
            <a:spAutoFit/>
          </a:bodyPr>
          <a:p>
            <a:pPr>
              <a:lnSpc>
                <a:spcPts val="2900"/>
              </a:lnSpc>
              <a:buNone/>
            </a:pPr>
            <a:r>
              <a:rPr b="0" lang="es-ES" sz="2000" spc="-1" strike="noStrike">
                <a:solidFill>
                  <a:srgbClr val="000000"/>
                </a:solidFill>
                <a:latin typeface="Arial Rounded MT Bold"/>
              </a:rPr>
              <a:t>Ter que comunicarllo xs teus amigxs (soen ser xs que mellor responden acompañando sen críticas e as veces facendo un gran soporte vital)</a:t>
            </a:r>
            <a:endParaRPr b="0" lang="es-ES" sz="2000" spc="-1" strike="noStrike">
              <a:latin typeface="Arial"/>
            </a:endParaRPr>
          </a:p>
        </p:txBody>
      </p:sp>
      <p:sp>
        <p:nvSpPr>
          <p:cNvPr id="246" name="5 CuadroTexto"/>
          <p:cNvSpPr/>
          <p:nvPr/>
        </p:nvSpPr>
        <p:spPr>
          <a:xfrm>
            <a:off x="307800" y="3738960"/>
            <a:ext cx="9009720" cy="395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s-ES" sz="2000" spc="-1" strike="noStrike">
                <a:solidFill>
                  <a:srgbClr val="000000"/>
                </a:solidFill>
                <a:latin typeface="Arial Rounded MT Bold"/>
              </a:rPr>
              <a:t>Ter que comunicalo no centro educativo (compas, orientadxr, titor/a,..)</a:t>
            </a:r>
            <a:endParaRPr b="0" lang="es-ES" sz="2000" spc="-1" strike="noStrike">
              <a:latin typeface="Arial"/>
            </a:endParaRPr>
          </a:p>
        </p:txBody>
      </p:sp>
      <p:sp>
        <p:nvSpPr>
          <p:cNvPr id="247" name="6 CuadroTexto"/>
          <p:cNvSpPr/>
          <p:nvPr/>
        </p:nvSpPr>
        <p:spPr>
          <a:xfrm>
            <a:off x="307800" y="4302720"/>
            <a:ext cx="11616120" cy="852120"/>
          </a:xfrm>
          <a:prstGeom prst="rect">
            <a:avLst/>
          </a:prstGeom>
          <a:noFill/>
          <a:ln w="0">
            <a:noFill/>
          </a:ln>
        </p:spPr>
        <p:style>
          <a:lnRef idx="0"/>
          <a:fillRef idx="0"/>
          <a:effectRef idx="0"/>
          <a:fontRef idx="minor"/>
        </p:style>
        <p:txBody>
          <a:bodyPr lIns="90000" rIns="90000" tIns="45000" bIns="45000" anchor="t">
            <a:spAutoFit/>
          </a:bodyPr>
          <a:p>
            <a:pPr algn="just">
              <a:lnSpc>
                <a:spcPts val="2999"/>
              </a:lnSpc>
              <a:buNone/>
            </a:pPr>
            <a:r>
              <a:rPr b="0" lang="es-ES" sz="2000" spc="-1" strike="noStrike">
                <a:solidFill>
                  <a:srgbClr val="000000"/>
                </a:solidFill>
                <a:latin typeface="Arial Rounded MT Bold"/>
              </a:rPr>
              <a:t>Ter que compartilo coa parella (as veces pasar dunha orientación sexual normativa a unha nova identidade con orientación sexual non normativa).</a:t>
            </a:r>
            <a:endParaRPr b="0" lang="es-ES" sz="2000" spc="-1" strike="noStrike">
              <a:latin typeface="Arial"/>
            </a:endParaRPr>
          </a:p>
        </p:txBody>
      </p:sp>
      <p:sp>
        <p:nvSpPr>
          <p:cNvPr id="248" name="7 CuadroTexto"/>
          <p:cNvSpPr/>
          <p:nvPr/>
        </p:nvSpPr>
        <p:spPr>
          <a:xfrm>
            <a:off x="330120" y="5739120"/>
            <a:ext cx="11485800" cy="700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s-ES" sz="2000" spc="-1" strike="noStrike">
                <a:solidFill>
                  <a:srgbClr val="000000"/>
                </a:solidFill>
                <a:latin typeface="Arial Rounded MT Bold"/>
              </a:rPr>
              <a:t>En moitas ocasión, e </a:t>
            </a:r>
            <a:r>
              <a:rPr b="1" lang="es-ES" sz="2000" spc="-1" strike="noStrike">
                <a:solidFill>
                  <a:srgbClr val="7030a0"/>
                </a:solidFill>
                <a:latin typeface="Arial Rounded MT Bold"/>
              </a:rPr>
              <a:t>debido a súa fraxilidade emocional</a:t>
            </a:r>
            <a:r>
              <a:rPr b="0" lang="es-ES" sz="2000" spc="-1" strike="noStrike">
                <a:solidFill>
                  <a:srgbClr val="000000"/>
                </a:solidFill>
                <a:latin typeface="Arial Rounded MT Bold"/>
              </a:rPr>
              <a:t>, van a precisar axuda doutras persoas para poder facer todas estas comunicacións (familia extensa, amigxs, profesionais).</a:t>
            </a:r>
            <a:endParaRPr b="0" lang="es-ES" sz="2000" spc="-1" strike="noStrike">
              <a:latin typeface="Arial"/>
            </a:endParaRPr>
          </a:p>
        </p:txBody>
      </p:sp>
      <p:sp>
        <p:nvSpPr>
          <p:cNvPr id="249" name="CuadroTexto 8"/>
          <p:cNvSpPr/>
          <p:nvPr/>
        </p:nvSpPr>
        <p:spPr>
          <a:xfrm>
            <a:off x="330120" y="5234400"/>
            <a:ext cx="11649960" cy="395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s-ES" sz="2000" spc="-1" strike="noStrike">
                <a:solidFill>
                  <a:srgbClr val="000000"/>
                </a:solidFill>
                <a:latin typeface="Arial Rounded MT Bold"/>
              </a:rPr>
              <a:t>Convivir cunha etiqueta “a trans” que pesa moito</a:t>
            </a:r>
            <a:r>
              <a:rPr b="0" lang="es-ES" sz="1800" spc="-1" strike="noStrike">
                <a:solidFill>
                  <a:srgbClr val="000000"/>
                </a:solidFill>
                <a:latin typeface="Calibri"/>
              </a:rPr>
              <a:t>.</a:t>
            </a:r>
            <a:endParaRPr b="0" lang="es-ES" sz="1800" spc="-1" strike="noStrike">
              <a:latin typeface="Arial"/>
            </a:endParaRPr>
          </a:p>
        </p:txBody>
      </p:sp>
    </p:spTree>
  </p:cSld>
  <mc:AlternateContent>
    <mc:Choice Requires="p14">
      <p:transition spd="slow" p14:dur="2000"/>
    </mc:Choice>
    <mc:Fallback>
      <p:transition spd="slow"/>
    </mc:Fallback>
  </mc:AlternateContent>
  <p:timing>
    <p:tnLst>
      <p:par>
        <p:cTn id="425" dur="indefinite" restart="never" nodeType="tmRoot">
          <p:childTnLst>
            <p:seq>
              <p:cTn id="426" dur="indefinite" nodeType="mainSeq">
                <p:childTnLst>
                  <p:par>
                    <p:cTn id="427" fill="hold">
                      <p:stCondLst>
                        <p:cond delay="indefinite"/>
                      </p:stCondLst>
                      <p:childTnLst>
                        <p:par>
                          <p:cTn id="428" fill="hold">
                            <p:stCondLst>
                              <p:cond delay="0"/>
                            </p:stCondLst>
                            <p:childTnLst>
                              <p:par>
                                <p:cTn id="429" nodeType="clickEffect" fill="hold" presetClass="entr" presetID="1">
                                  <p:stCondLst>
                                    <p:cond delay="0"/>
                                  </p:stCondLst>
                                  <p:childTnLst>
                                    <p:set>
                                      <p:cBhvr>
                                        <p:cTn id="430" dur="1" fill="hold">
                                          <p:stCondLst>
                                            <p:cond delay="249"/>
                                          </p:stCondLst>
                                        </p:cTn>
                                        <p:tgtEl>
                                          <p:spTgt spid="242"/>
                                        </p:tgtEl>
                                        <p:attrNameLst>
                                          <p:attrName>style.visibility</p:attrName>
                                        </p:attrNameLst>
                                      </p:cBhvr>
                                      <p:to>
                                        <p:strVal val="visible"/>
                                      </p:to>
                                    </p:set>
                                  </p:childTnLst>
                                </p:cTn>
                              </p:par>
                            </p:childTnLst>
                          </p:cTn>
                        </p:par>
                      </p:childTnLst>
                    </p:cTn>
                  </p:par>
                  <p:par>
                    <p:cTn id="431" fill="hold">
                      <p:stCondLst>
                        <p:cond delay="indefinite"/>
                      </p:stCondLst>
                      <p:childTnLst>
                        <p:par>
                          <p:cTn id="432" fill="hold">
                            <p:stCondLst>
                              <p:cond delay="0"/>
                            </p:stCondLst>
                            <p:childTnLst>
                              <p:par>
                                <p:cTn id="433" nodeType="clickEffect" fill="hold" presetClass="entr" presetID="22" presetSubtype="1">
                                  <p:stCondLst>
                                    <p:cond delay="0"/>
                                  </p:stCondLst>
                                  <p:childTnLst>
                                    <p:set>
                                      <p:cBhvr>
                                        <p:cTn id="434" dur="1" fill="hold">
                                          <p:stCondLst>
                                            <p:cond delay="0"/>
                                          </p:stCondLst>
                                        </p:cTn>
                                        <p:tgtEl>
                                          <p:spTgt spid="243"/>
                                        </p:tgtEl>
                                        <p:attrNameLst>
                                          <p:attrName>style.visibility</p:attrName>
                                        </p:attrNameLst>
                                      </p:cBhvr>
                                      <p:to>
                                        <p:strVal val="visible"/>
                                      </p:to>
                                    </p:set>
                                    <p:animEffect filter="wipe(up)" transition="in">
                                      <p:cBhvr additive="repl">
                                        <p:cTn id="435" dur="1000"/>
                                        <p:tgtEl>
                                          <p:spTgt spid="243"/>
                                        </p:tgtEl>
                                      </p:cBhvr>
                                    </p:animEffect>
                                  </p:childTnLst>
                                </p:cTn>
                              </p:par>
                            </p:childTnLst>
                          </p:cTn>
                        </p:par>
                      </p:childTnLst>
                    </p:cTn>
                  </p:par>
                  <p:par>
                    <p:cTn id="436" fill="hold">
                      <p:stCondLst>
                        <p:cond delay="indefinite"/>
                      </p:stCondLst>
                      <p:childTnLst>
                        <p:par>
                          <p:cTn id="437" fill="hold">
                            <p:stCondLst>
                              <p:cond delay="0"/>
                            </p:stCondLst>
                            <p:childTnLst>
                              <p:par>
                                <p:cTn id="438" nodeType="clickEffect" fill="hold" presetClass="entr" presetID="22" presetSubtype="1">
                                  <p:stCondLst>
                                    <p:cond delay="0"/>
                                  </p:stCondLst>
                                  <p:childTnLst>
                                    <p:set>
                                      <p:cBhvr>
                                        <p:cTn id="439" dur="1" fill="hold">
                                          <p:stCondLst>
                                            <p:cond delay="0"/>
                                          </p:stCondLst>
                                        </p:cTn>
                                        <p:tgtEl>
                                          <p:spTgt spid="244"/>
                                        </p:tgtEl>
                                        <p:attrNameLst>
                                          <p:attrName>style.visibility</p:attrName>
                                        </p:attrNameLst>
                                      </p:cBhvr>
                                      <p:to>
                                        <p:strVal val="visible"/>
                                      </p:to>
                                    </p:set>
                                    <p:animEffect filter="wipe(up)" transition="in">
                                      <p:cBhvr additive="repl">
                                        <p:cTn id="440" dur="1000"/>
                                        <p:tgtEl>
                                          <p:spTgt spid="244"/>
                                        </p:tgtEl>
                                      </p:cBhvr>
                                    </p:animEffect>
                                  </p:childTnLst>
                                </p:cTn>
                              </p:par>
                            </p:childTnLst>
                          </p:cTn>
                        </p:par>
                      </p:childTnLst>
                    </p:cTn>
                  </p:par>
                  <p:par>
                    <p:cTn id="441" fill="hold">
                      <p:stCondLst>
                        <p:cond delay="indefinite"/>
                      </p:stCondLst>
                      <p:childTnLst>
                        <p:par>
                          <p:cTn id="442" fill="hold">
                            <p:stCondLst>
                              <p:cond delay="0"/>
                            </p:stCondLst>
                            <p:childTnLst>
                              <p:par>
                                <p:cTn id="443" nodeType="clickEffect" fill="hold" presetClass="entr" presetID="22" presetSubtype="1">
                                  <p:stCondLst>
                                    <p:cond delay="0"/>
                                  </p:stCondLst>
                                  <p:childTnLst>
                                    <p:set>
                                      <p:cBhvr>
                                        <p:cTn id="444" dur="1" fill="hold">
                                          <p:stCondLst>
                                            <p:cond delay="0"/>
                                          </p:stCondLst>
                                        </p:cTn>
                                        <p:tgtEl>
                                          <p:spTgt spid="245"/>
                                        </p:tgtEl>
                                        <p:attrNameLst>
                                          <p:attrName>style.visibility</p:attrName>
                                        </p:attrNameLst>
                                      </p:cBhvr>
                                      <p:to>
                                        <p:strVal val="visible"/>
                                      </p:to>
                                    </p:set>
                                    <p:animEffect filter="wipe(up)" transition="in">
                                      <p:cBhvr additive="repl">
                                        <p:cTn id="445" dur="1000"/>
                                        <p:tgtEl>
                                          <p:spTgt spid="245"/>
                                        </p:tgtEl>
                                      </p:cBhvr>
                                    </p:animEffect>
                                  </p:childTnLst>
                                </p:cTn>
                              </p:par>
                            </p:childTnLst>
                          </p:cTn>
                        </p:par>
                      </p:childTnLst>
                    </p:cTn>
                  </p:par>
                  <p:par>
                    <p:cTn id="446" fill="hold">
                      <p:stCondLst>
                        <p:cond delay="indefinite"/>
                      </p:stCondLst>
                      <p:childTnLst>
                        <p:par>
                          <p:cTn id="447" fill="hold">
                            <p:stCondLst>
                              <p:cond delay="0"/>
                            </p:stCondLst>
                            <p:childTnLst>
                              <p:par>
                                <p:cTn id="448" nodeType="clickEffect" fill="hold" presetClass="entr" presetID="22" presetSubtype="1">
                                  <p:stCondLst>
                                    <p:cond delay="0"/>
                                  </p:stCondLst>
                                  <p:childTnLst>
                                    <p:set>
                                      <p:cBhvr>
                                        <p:cTn id="449" dur="1" fill="hold">
                                          <p:stCondLst>
                                            <p:cond delay="0"/>
                                          </p:stCondLst>
                                        </p:cTn>
                                        <p:tgtEl>
                                          <p:spTgt spid="246"/>
                                        </p:tgtEl>
                                        <p:attrNameLst>
                                          <p:attrName>style.visibility</p:attrName>
                                        </p:attrNameLst>
                                      </p:cBhvr>
                                      <p:to>
                                        <p:strVal val="visible"/>
                                      </p:to>
                                    </p:set>
                                    <p:animEffect filter="wipe(up)" transition="in">
                                      <p:cBhvr additive="repl">
                                        <p:cTn id="450" dur="1000"/>
                                        <p:tgtEl>
                                          <p:spTgt spid="246"/>
                                        </p:tgtEl>
                                      </p:cBhvr>
                                    </p:animEffect>
                                  </p:childTnLst>
                                </p:cTn>
                              </p:par>
                            </p:childTnLst>
                          </p:cTn>
                        </p:par>
                      </p:childTnLst>
                    </p:cTn>
                  </p:par>
                  <p:par>
                    <p:cTn id="451" fill="hold">
                      <p:stCondLst>
                        <p:cond delay="indefinite"/>
                      </p:stCondLst>
                      <p:childTnLst>
                        <p:par>
                          <p:cTn id="452" fill="hold">
                            <p:stCondLst>
                              <p:cond delay="0"/>
                            </p:stCondLst>
                            <p:childTnLst>
                              <p:par>
                                <p:cTn id="453" nodeType="clickEffect" fill="hold" presetClass="entr" presetID="22" presetSubtype="1">
                                  <p:stCondLst>
                                    <p:cond delay="0"/>
                                  </p:stCondLst>
                                  <p:childTnLst>
                                    <p:set>
                                      <p:cBhvr>
                                        <p:cTn id="454" dur="1" fill="hold">
                                          <p:stCondLst>
                                            <p:cond delay="0"/>
                                          </p:stCondLst>
                                        </p:cTn>
                                        <p:tgtEl>
                                          <p:spTgt spid="247"/>
                                        </p:tgtEl>
                                        <p:attrNameLst>
                                          <p:attrName>style.visibility</p:attrName>
                                        </p:attrNameLst>
                                      </p:cBhvr>
                                      <p:to>
                                        <p:strVal val="visible"/>
                                      </p:to>
                                    </p:set>
                                    <p:animEffect filter="wipe(up)" transition="in">
                                      <p:cBhvr additive="repl">
                                        <p:cTn id="455" dur="1000"/>
                                        <p:tgtEl>
                                          <p:spTgt spid="247"/>
                                        </p:tgtEl>
                                      </p:cBhvr>
                                    </p:animEffect>
                                  </p:childTnLst>
                                </p:cTn>
                              </p:par>
                            </p:childTnLst>
                          </p:cTn>
                        </p:par>
                      </p:childTnLst>
                    </p:cTn>
                  </p:par>
                  <p:par>
                    <p:cTn id="456" fill="hold">
                      <p:stCondLst>
                        <p:cond delay="indefinite"/>
                      </p:stCondLst>
                      <p:childTnLst>
                        <p:par>
                          <p:cTn id="457" fill="hold">
                            <p:stCondLst>
                              <p:cond delay="0"/>
                            </p:stCondLst>
                            <p:childTnLst>
                              <p:par>
                                <p:cTn id="458" nodeType="clickEffect" fill="hold" presetClass="entr" presetID="10">
                                  <p:stCondLst>
                                    <p:cond delay="0"/>
                                  </p:stCondLst>
                                  <p:childTnLst>
                                    <p:set>
                                      <p:cBhvr>
                                        <p:cTn id="459" dur="1" fill="hold">
                                          <p:stCondLst>
                                            <p:cond delay="0"/>
                                          </p:stCondLst>
                                        </p:cTn>
                                        <p:tgtEl>
                                          <p:spTgt spid="249"/>
                                        </p:tgtEl>
                                        <p:attrNameLst>
                                          <p:attrName>style.visibility</p:attrName>
                                        </p:attrNameLst>
                                      </p:cBhvr>
                                      <p:to>
                                        <p:strVal val="visible"/>
                                      </p:to>
                                    </p:set>
                                    <p:animEffect filter="fade" transition="in">
                                      <p:cBhvr additive="repl">
                                        <p:cTn id="460" dur="500"/>
                                        <p:tgtEl>
                                          <p:spTgt spid="249"/>
                                        </p:tgtEl>
                                      </p:cBhvr>
                                    </p:animEffect>
                                  </p:childTnLst>
                                </p:cTn>
                              </p:par>
                            </p:childTnLst>
                          </p:cTn>
                        </p:par>
                      </p:childTnLst>
                    </p:cTn>
                  </p:par>
                  <p:par>
                    <p:cTn id="461" fill="hold">
                      <p:stCondLst>
                        <p:cond delay="indefinite"/>
                      </p:stCondLst>
                      <p:childTnLst>
                        <p:par>
                          <p:cTn id="462" fill="hold">
                            <p:stCondLst>
                              <p:cond delay="0"/>
                            </p:stCondLst>
                            <p:childTnLst>
                              <p:par>
                                <p:cTn id="463" nodeType="clickEffect" fill="hold" presetClass="entr" presetID="22" presetSubtype="1">
                                  <p:stCondLst>
                                    <p:cond delay="0"/>
                                  </p:stCondLst>
                                  <p:childTnLst>
                                    <p:set>
                                      <p:cBhvr>
                                        <p:cTn id="464" dur="1" fill="hold">
                                          <p:stCondLst>
                                            <p:cond delay="0"/>
                                          </p:stCondLst>
                                        </p:cTn>
                                        <p:tgtEl>
                                          <p:spTgt spid="248"/>
                                        </p:tgtEl>
                                        <p:attrNameLst>
                                          <p:attrName>style.visibility</p:attrName>
                                        </p:attrNameLst>
                                      </p:cBhvr>
                                      <p:to>
                                        <p:strVal val="visible"/>
                                      </p:to>
                                    </p:set>
                                    <p:animEffect filter="wipe(up)" transition="in">
                                      <p:cBhvr additive="repl">
                                        <p:cTn id="465" dur="1000"/>
                                        <p:tgtEl>
                                          <p:spTgt spid="2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0" name="1 Rectángulo"/>
          <p:cNvSpPr/>
          <p:nvPr/>
        </p:nvSpPr>
        <p:spPr>
          <a:xfrm>
            <a:off x="3212640" y="3267720"/>
            <a:ext cx="3593520" cy="3304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s-ES" sz="1580" spc="-1" strike="noStrike">
                <a:solidFill>
                  <a:srgbClr val="000000"/>
                </a:solidFill>
                <a:latin typeface="Calibri"/>
              </a:rPr>
              <a:t>INVISIBILIZACION </a:t>
            </a:r>
            <a:endParaRPr b="0" lang="es-ES" sz="1580" spc="-1" strike="noStrike">
              <a:latin typeface="Arial"/>
            </a:endParaRPr>
          </a:p>
        </p:txBody>
      </p:sp>
      <p:pic>
        <p:nvPicPr>
          <p:cNvPr id="251" name="Picture 2" descr="C:\Users\CRISTINA PALACIOS.DESKTOP-UQQ274E\Desktop\CHARLAS\Screen-Shot-2016-12-18-at-8.03.54-PM.png"/>
          <p:cNvPicPr/>
          <p:nvPr/>
        </p:nvPicPr>
        <p:blipFill>
          <a:blip r:embed="rId1"/>
          <a:stretch/>
        </p:blipFill>
        <p:spPr>
          <a:xfrm>
            <a:off x="1598760" y="851760"/>
            <a:ext cx="9175320" cy="6005880"/>
          </a:xfrm>
          <a:prstGeom prst="rect">
            <a:avLst/>
          </a:prstGeom>
          <a:ln w="0">
            <a:noFill/>
          </a:ln>
        </p:spPr>
      </p:pic>
      <p:sp>
        <p:nvSpPr>
          <p:cNvPr id="252" name="2 CuadroTexto"/>
          <p:cNvSpPr/>
          <p:nvPr/>
        </p:nvSpPr>
        <p:spPr>
          <a:xfrm>
            <a:off x="6474240" y="4690440"/>
            <a:ext cx="4415400" cy="7304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i="1" lang="es-ES" sz="2100" spc="-1" strike="noStrike">
                <a:solidFill>
                  <a:srgbClr val="d9d9d9"/>
                </a:solidFill>
                <a:latin typeface="Baskerville Old Face"/>
              </a:rPr>
              <a:t>«O mellor de ser unha nena, é non </a:t>
            </a:r>
            <a:endParaRPr b="0" lang="es-ES" sz="2100" spc="-1" strike="noStrike">
              <a:latin typeface="Arial"/>
            </a:endParaRPr>
          </a:p>
          <a:p>
            <a:pPr>
              <a:lnSpc>
                <a:spcPct val="100000"/>
              </a:lnSpc>
              <a:buNone/>
            </a:pPr>
            <a:r>
              <a:rPr b="1" i="1" lang="es-ES" sz="2100" spc="-1" strike="noStrike">
                <a:solidFill>
                  <a:srgbClr val="d9d9d9"/>
                </a:solidFill>
                <a:latin typeface="Baskerville Old Face"/>
              </a:rPr>
              <a:t>ter que finxir que eres un neno»</a:t>
            </a:r>
            <a:endParaRPr b="0" lang="es-ES" sz="2100" spc="-1" strike="noStrike">
              <a:latin typeface="Arial"/>
            </a:endParaRPr>
          </a:p>
        </p:txBody>
      </p:sp>
      <p:sp>
        <p:nvSpPr>
          <p:cNvPr id="253" name="CuadroTexto 1"/>
          <p:cNvSpPr/>
          <p:nvPr/>
        </p:nvSpPr>
        <p:spPr>
          <a:xfrm>
            <a:off x="1657800" y="12240"/>
            <a:ext cx="10533960" cy="6998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s-ES" sz="3600" spc="-1" strike="noStrike">
                <a:solidFill>
                  <a:srgbClr val="ff0066"/>
                </a:solidFill>
                <a:latin typeface="Comfortaa"/>
              </a:rPr>
              <a:t>Facer o tránsito compensa, e moito</a:t>
            </a:r>
            <a:r>
              <a:rPr b="0" lang="es-ES" sz="4000" spc="-1" strike="noStrike">
                <a:solidFill>
                  <a:srgbClr val="ff0066"/>
                </a:solidFill>
                <a:latin typeface="Comfortaa"/>
              </a:rPr>
              <a:t>.</a:t>
            </a:r>
            <a:endParaRPr b="0" lang="es-ES" sz="4000" spc="-1" strike="noStrike">
              <a:latin typeface="Arial"/>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4" name="1 CuadroTexto"/>
          <p:cNvSpPr/>
          <p:nvPr/>
        </p:nvSpPr>
        <p:spPr>
          <a:xfrm>
            <a:off x="1523880" y="349920"/>
            <a:ext cx="9143640" cy="4255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s-ES" sz="2200" spc="-1" strike="noStrike">
                <a:solidFill>
                  <a:srgbClr val="7030a0"/>
                </a:solidFill>
                <a:latin typeface="Calibri"/>
              </a:rPr>
              <a:t>COMO AXUDAR A UN/HA ADOLESCENTE-adultx TRANS NO SEU TRÁNSITO?</a:t>
            </a:r>
            <a:endParaRPr b="0" lang="es-ES" sz="2200" spc="-1" strike="noStrike">
              <a:latin typeface="Arial"/>
            </a:endParaRPr>
          </a:p>
        </p:txBody>
      </p:sp>
      <p:sp>
        <p:nvSpPr>
          <p:cNvPr id="255" name="2 CuadroTexto"/>
          <p:cNvSpPr/>
          <p:nvPr/>
        </p:nvSpPr>
        <p:spPr>
          <a:xfrm>
            <a:off x="233280" y="1059840"/>
            <a:ext cx="11532240" cy="725400"/>
          </a:xfrm>
          <a:prstGeom prst="rect">
            <a:avLst/>
          </a:prstGeom>
          <a:noFill/>
          <a:ln w="0">
            <a:noFill/>
          </a:ln>
        </p:spPr>
        <p:style>
          <a:lnRef idx="0"/>
          <a:fillRef idx="0"/>
          <a:effectRef idx="0"/>
          <a:fontRef idx="minor"/>
        </p:style>
        <p:txBody>
          <a:bodyPr lIns="90000" rIns="90000" tIns="45000" bIns="45000" anchor="t">
            <a:spAutoFit/>
          </a:bodyPr>
          <a:p>
            <a:pPr algn="just">
              <a:lnSpc>
                <a:spcPts val="2500"/>
              </a:lnSpc>
              <a:buNone/>
            </a:pPr>
            <a:r>
              <a:rPr b="0" lang="es-ES" sz="1600" spc="-1" strike="noStrike">
                <a:solidFill>
                  <a:srgbClr val="ff0000"/>
                </a:solidFill>
                <a:latin typeface="Arial Rounded MT Bold"/>
              </a:rPr>
              <a:t>EMPODERANDO</a:t>
            </a:r>
            <a:r>
              <a:rPr b="0" lang="es-ES" sz="1800" spc="-1" strike="noStrike">
                <a:solidFill>
                  <a:srgbClr val="000000"/>
                </a:solidFill>
                <a:latin typeface="Arial Rounded MT Bold"/>
              </a:rPr>
              <a:t>: Xs profesionais do social deben tratar de empoderar a estas persoas facéndolles ver toda a parte positiva de dar ese paso. Amosándolles referentes que lles permitan crear imaxinarios de futuros posibles.</a:t>
            </a:r>
            <a:endParaRPr b="0" lang="es-ES" sz="1800" spc="-1" strike="noStrike">
              <a:latin typeface="Arial"/>
            </a:endParaRPr>
          </a:p>
        </p:txBody>
      </p:sp>
      <p:sp>
        <p:nvSpPr>
          <p:cNvPr id="256" name="3 CuadroTexto"/>
          <p:cNvSpPr/>
          <p:nvPr/>
        </p:nvSpPr>
        <p:spPr>
          <a:xfrm>
            <a:off x="233280" y="2137680"/>
            <a:ext cx="11532240" cy="725400"/>
          </a:xfrm>
          <a:prstGeom prst="rect">
            <a:avLst/>
          </a:prstGeom>
          <a:noFill/>
          <a:ln w="0">
            <a:noFill/>
          </a:ln>
        </p:spPr>
        <p:style>
          <a:lnRef idx="0"/>
          <a:fillRef idx="0"/>
          <a:effectRef idx="0"/>
          <a:fontRef idx="minor"/>
        </p:style>
        <p:txBody>
          <a:bodyPr lIns="90000" rIns="90000" tIns="45000" bIns="45000" anchor="t">
            <a:spAutoFit/>
          </a:bodyPr>
          <a:p>
            <a:pPr algn="just">
              <a:lnSpc>
                <a:spcPts val="2500"/>
              </a:lnSpc>
              <a:buNone/>
            </a:pPr>
            <a:r>
              <a:rPr b="0" lang="es-ES" sz="1600" spc="-1" strike="noStrike">
                <a:solidFill>
                  <a:srgbClr val="ff0000"/>
                </a:solidFill>
                <a:latin typeface="Arial Rounded MT Bold"/>
              </a:rPr>
              <a:t>MEDIANDO: </a:t>
            </a:r>
            <a:r>
              <a:rPr b="0" lang="es-ES" sz="1800" spc="-1" strike="noStrike">
                <a:solidFill>
                  <a:srgbClr val="000000"/>
                </a:solidFill>
                <a:latin typeface="Arial Rounded MT Bold"/>
              </a:rPr>
              <a:t>Moitas destas crianzas/mozxs vas a ser rexeitadxs polas súas familias no momento en que comuniquen a decisión. OLLO coas situacións de MALTRATO!! </a:t>
            </a:r>
            <a:endParaRPr b="0" lang="es-ES" sz="1800" spc="-1" strike="noStrike">
              <a:latin typeface="Arial"/>
            </a:endParaRPr>
          </a:p>
        </p:txBody>
      </p:sp>
      <p:sp>
        <p:nvSpPr>
          <p:cNvPr id="257" name="4 CuadroTexto"/>
          <p:cNvSpPr/>
          <p:nvPr/>
        </p:nvSpPr>
        <p:spPr>
          <a:xfrm>
            <a:off x="233280" y="2980080"/>
            <a:ext cx="11532240" cy="6390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s-ES" sz="1600" spc="-1" strike="noStrike">
                <a:solidFill>
                  <a:srgbClr val="ff0000"/>
                </a:solidFill>
                <a:latin typeface="Arial Rounded MT Bold"/>
              </a:rPr>
              <a:t>COMUNICANDO: </a:t>
            </a:r>
            <a:r>
              <a:rPr b="0" lang="es-ES" sz="1800" spc="-1" strike="noStrike">
                <a:solidFill>
                  <a:srgbClr val="000000"/>
                </a:solidFill>
                <a:latin typeface="Arial Rounded MT Bold"/>
              </a:rPr>
              <a:t>Cando non se sintan con forzas para facelo por sí mesmxs debemos axudar na parte de comunicarllo á familia, centro educativo,...</a:t>
            </a:r>
            <a:endParaRPr b="0" lang="es-ES" sz="1800" spc="-1" strike="noStrike">
              <a:latin typeface="Arial"/>
            </a:endParaRPr>
          </a:p>
        </p:txBody>
      </p:sp>
      <p:sp>
        <p:nvSpPr>
          <p:cNvPr id="258" name="5 CuadroTexto"/>
          <p:cNvSpPr/>
          <p:nvPr/>
        </p:nvSpPr>
        <p:spPr>
          <a:xfrm>
            <a:off x="233280" y="6107040"/>
            <a:ext cx="9263160" cy="3646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s-ES" sz="1600" spc="-1" strike="noStrike">
                <a:solidFill>
                  <a:srgbClr val="ff0000"/>
                </a:solidFill>
                <a:latin typeface="Arial Rounded MT Bold"/>
              </a:rPr>
              <a:t>SENSIBILIZANDO e CONCIENCIANDO:</a:t>
            </a:r>
            <a:r>
              <a:rPr b="0" lang="es-ES" sz="1800" spc="-1" strike="noStrike">
                <a:solidFill>
                  <a:srgbClr val="000000"/>
                </a:solidFill>
                <a:latin typeface="Calibri"/>
              </a:rPr>
              <a:t> </a:t>
            </a:r>
            <a:r>
              <a:rPr b="0" lang="es-ES" sz="1800" spc="-1" strike="noStrike">
                <a:solidFill>
                  <a:srgbClr val="000000"/>
                </a:solidFill>
                <a:latin typeface="Arial Rounded MT Bold"/>
              </a:rPr>
              <a:t>a familias, centros educativos, profesionais,..</a:t>
            </a:r>
            <a:endParaRPr b="0" lang="es-ES" sz="1800" spc="-1" strike="noStrike">
              <a:latin typeface="Arial"/>
            </a:endParaRPr>
          </a:p>
        </p:txBody>
      </p:sp>
      <p:sp>
        <p:nvSpPr>
          <p:cNvPr id="259" name="6 CuadroTexto"/>
          <p:cNvSpPr/>
          <p:nvPr/>
        </p:nvSpPr>
        <p:spPr>
          <a:xfrm>
            <a:off x="233280" y="3749760"/>
            <a:ext cx="11532240" cy="36468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buNone/>
            </a:pPr>
            <a:r>
              <a:rPr b="0" lang="es-ES" sz="1600" spc="-1" strike="noStrike">
                <a:solidFill>
                  <a:srgbClr val="ff0000"/>
                </a:solidFill>
                <a:latin typeface="Arial Rounded MT Bold"/>
              </a:rPr>
              <a:t>INFORMANDO:</a:t>
            </a:r>
            <a:r>
              <a:rPr b="0" lang="es-ES" sz="1800" spc="-1" strike="noStrike">
                <a:solidFill>
                  <a:srgbClr val="000000"/>
                </a:solidFill>
                <a:latin typeface="Calibri"/>
              </a:rPr>
              <a:t> </a:t>
            </a:r>
            <a:r>
              <a:rPr b="0" lang="es-ES" sz="1800" spc="-1" strike="noStrike">
                <a:solidFill>
                  <a:srgbClr val="000000"/>
                </a:solidFill>
                <a:latin typeface="Arial Rounded MT Bold"/>
              </a:rPr>
              <a:t>sobre recursos sociais, entidades sociais, opción de tratamentos, material de consulta…. </a:t>
            </a:r>
            <a:endParaRPr b="0" lang="es-ES" sz="1800" spc="-1" strike="noStrike">
              <a:latin typeface="Arial"/>
            </a:endParaRPr>
          </a:p>
        </p:txBody>
      </p:sp>
      <p:sp>
        <p:nvSpPr>
          <p:cNvPr id="260" name="7 CuadroTexto"/>
          <p:cNvSpPr/>
          <p:nvPr/>
        </p:nvSpPr>
        <p:spPr>
          <a:xfrm>
            <a:off x="233280" y="4519440"/>
            <a:ext cx="11457720" cy="63900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buNone/>
            </a:pPr>
            <a:r>
              <a:rPr b="0" lang="es-ES" sz="1600" spc="-1" strike="noStrike">
                <a:solidFill>
                  <a:srgbClr val="ff0000"/>
                </a:solidFill>
                <a:latin typeface="Arial Rounded MT Bold"/>
              </a:rPr>
              <a:t>ACOMPAÑANDO: </a:t>
            </a:r>
            <a:r>
              <a:rPr b="0" lang="es-ES" sz="1800" spc="-1" strike="noStrike">
                <a:solidFill>
                  <a:srgbClr val="000000"/>
                </a:solidFill>
                <a:latin typeface="Arial Rounded MT Bold"/>
              </a:rPr>
              <a:t>en todo o proceso desde unha mirada transpositiva  e emancipadora. Validando a persoa en todo momento.</a:t>
            </a:r>
            <a:endParaRPr b="0" lang="es-ES" sz="1800" spc="-1" strike="noStrike">
              <a:latin typeface="Arial"/>
            </a:endParaRPr>
          </a:p>
        </p:txBody>
      </p:sp>
      <p:sp>
        <p:nvSpPr>
          <p:cNvPr id="261" name="CuadroTexto 8"/>
          <p:cNvSpPr/>
          <p:nvPr/>
        </p:nvSpPr>
        <p:spPr>
          <a:xfrm>
            <a:off x="233280" y="5274360"/>
            <a:ext cx="11606760" cy="674280"/>
          </a:xfrm>
          <a:prstGeom prst="rect">
            <a:avLst/>
          </a:prstGeom>
          <a:noFill/>
          <a:ln w="0">
            <a:noFill/>
          </a:ln>
        </p:spPr>
        <p:style>
          <a:lnRef idx="0"/>
          <a:fillRef idx="0"/>
          <a:effectRef idx="0"/>
          <a:fontRef idx="minor"/>
        </p:style>
        <p:txBody>
          <a:bodyPr lIns="90000" rIns="90000" tIns="45000" bIns="45000" anchor="t">
            <a:spAutoFit/>
          </a:bodyPr>
          <a:p>
            <a:pPr algn="just">
              <a:lnSpc>
                <a:spcPts val="2299"/>
              </a:lnSpc>
              <a:buNone/>
            </a:pPr>
            <a:r>
              <a:rPr b="0" lang="es-ES" sz="1600" spc="-1" strike="noStrike">
                <a:solidFill>
                  <a:srgbClr val="ff0000"/>
                </a:solidFill>
                <a:latin typeface="Arial Rounded MT Bold"/>
              </a:rPr>
              <a:t>VIXIANDO: </a:t>
            </a:r>
            <a:r>
              <a:rPr b="0" lang="es-ES" sz="1800" spc="-1" strike="noStrike">
                <a:solidFill>
                  <a:srgbClr val="000000"/>
                </a:solidFill>
                <a:latin typeface="Arial Rounded MT Bold"/>
              </a:rPr>
              <a:t>sobre todo as familias cando parecen que apoian pero non é así. Unha cousa é non rexeitar e outra facilitarlle a persoa trans o que precisa para garantir o se libre desenvolvemento .</a:t>
            </a:r>
            <a:endParaRPr b="0" lang="es-ES" sz="1800" spc="-1" strike="noStrike">
              <a:latin typeface="Arial"/>
            </a:endParaRPr>
          </a:p>
        </p:txBody>
      </p:sp>
    </p:spTree>
  </p:cSld>
  <mc:AlternateContent>
    <mc:Choice Requires="p14">
      <p:transition spd="slow" p14:dur="2000"/>
    </mc:Choice>
    <mc:Fallback>
      <p:transition spd="slow"/>
    </mc:Fallback>
  </mc:AlternateContent>
  <p:timing>
    <p:tnLst>
      <p:par>
        <p:cTn id="466" dur="indefinite" restart="never" nodeType="tmRoot">
          <p:childTnLst>
            <p:seq>
              <p:cTn id="467" dur="indefinite" nodeType="mainSeq">
                <p:childTnLst>
                  <p:par>
                    <p:cTn id="468" fill="hold">
                      <p:stCondLst>
                        <p:cond delay="indefinite"/>
                      </p:stCondLst>
                      <p:childTnLst>
                        <p:par>
                          <p:cTn id="469" fill="hold">
                            <p:stCondLst>
                              <p:cond delay="0"/>
                            </p:stCondLst>
                            <p:childTnLst>
                              <p:par>
                                <p:cTn id="470" nodeType="clickEffect" fill="hold" presetClass="entr" presetID="10">
                                  <p:stCondLst>
                                    <p:cond delay="0"/>
                                  </p:stCondLst>
                                  <p:childTnLst>
                                    <p:set>
                                      <p:cBhvr>
                                        <p:cTn id="471" dur="1" fill="hold">
                                          <p:stCondLst>
                                            <p:cond delay="0"/>
                                          </p:stCondLst>
                                        </p:cTn>
                                        <p:tgtEl>
                                          <p:spTgt spid="254"/>
                                        </p:tgtEl>
                                        <p:attrNameLst>
                                          <p:attrName>style.visibility</p:attrName>
                                        </p:attrNameLst>
                                      </p:cBhvr>
                                      <p:to>
                                        <p:strVal val="visible"/>
                                      </p:to>
                                    </p:set>
                                    <p:animEffect filter="fade" transition="in">
                                      <p:cBhvr additive="repl">
                                        <p:cTn id="472" dur="500"/>
                                        <p:tgtEl>
                                          <p:spTgt spid="254"/>
                                        </p:tgtEl>
                                      </p:cBhvr>
                                    </p:animEffect>
                                  </p:childTnLst>
                                </p:cTn>
                              </p:par>
                            </p:childTnLst>
                          </p:cTn>
                        </p:par>
                      </p:childTnLst>
                    </p:cTn>
                  </p:par>
                  <p:par>
                    <p:cTn id="473" fill="hold">
                      <p:stCondLst>
                        <p:cond delay="indefinite"/>
                      </p:stCondLst>
                      <p:childTnLst>
                        <p:par>
                          <p:cTn id="474" fill="hold">
                            <p:stCondLst>
                              <p:cond delay="0"/>
                            </p:stCondLst>
                            <p:childTnLst>
                              <p:par>
                                <p:cTn id="475" nodeType="clickEffect" fill="hold" presetClass="entr" presetID="10">
                                  <p:stCondLst>
                                    <p:cond delay="0"/>
                                  </p:stCondLst>
                                  <p:childTnLst>
                                    <p:set>
                                      <p:cBhvr>
                                        <p:cTn id="476" dur="1" fill="hold">
                                          <p:stCondLst>
                                            <p:cond delay="0"/>
                                          </p:stCondLst>
                                        </p:cTn>
                                        <p:tgtEl>
                                          <p:spTgt spid="255"/>
                                        </p:tgtEl>
                                        <p:attrNameLst>
                                          <p:attrName>style.visibility</p:attrName>
                                        </p:attrNameLst>
                                      </p:cBhvr>
                                      <p:to>
                                        <p:strVal val="visible"/>
                                      </p:to>
                                    </p:set>
                                    <p:animEffect filter="fade" transition="in">
                                      <p:cBhvr additive="repl">
                                        <p:cTn id="477" dur="500"/>
                                        <p:tgtEl>
                                          <p:spTgt spid="255"/>
                                        </p:tgtEl>
                                      </p:cBhvr>
                                    </p:animEffect>
                                  </p:childTnLst>
                                </p:cTn>
                              </p:par>
                            </p:childTnLst>
                          </p:cTn>
                        </p:par>
                      </p:childTnLst>
                    </p:cTn>
                  </p:par>
                  <p:par>
                    <p:cTn id="478" fill="hold">
                      <p:stCondLst>
                        <p:cond delay="indefinite"/>
                      </p:stCondLst>
                      <p:childTnLst>
                        <p:par>
                          <p:cTn id="479" fill="hold">
                            <p:stCondLst>
                              <p:cond delay="0"/>
                            </p:stCondLst>
                            <p:childTnLst>
                              <p:par>
                                <p:cTn id="480" nodeType="clickEffect" fill="hold" presetClass="entr" presetID="10">
                                  <p:stCondLst>
                                    <p:cond delay="0"/>
                                  </p:stCondLst>
                                  <p:childTnLst>
                                    <p:set>
                                      <p:cBhvr>
                                        <p:cTn id="481" dur="1" fill="hold">
                                          <p:stCondLst>
                                            <p:cond delay="0"/>
                                          </p:stCondLst>
                                        </p:cTn>
                                        <p:tgtEl>
                                          <p:spTgt spid="256"/>
                                        </p:tgtEl>
                                        <p:attrNameLst>
                                          <p:attrName>style.visibility</p:attrName>
                                        </p:attrNameLst>
                                      </p:cBhvr>
                                      <p:to>
                                        <p:strVal val="visible"/>
                                      </p:to>
                                    </p:set>
                                    <p:animEffect filter="fade" transition="in">
                                      <p:cBhvr additive="repl">
                                        <p:cTn id="482" dur="500"/>
                                        <p:tgtEl>
                                          <p:spTgt spid="256"/>
                                        </p:tgtEl>
                                      </p:cBhvr>
                                    </p:animEffect>
                                  </p:childTnLst>
                                </p:cTn>
                              </p:par>
                            </p:childTnLst>
                          </p:cTn>
                        </p:par>
                      </p:childTnLst>
                    </p:cTn>
                  </p:par>
                  <p:par>
                    <p:cTn id="483" fill="hold">
                      <p:stCondLst>
                        <p:cond delay="indefinite"/>
                      </p:stCondLst>
                      <p:childTnLst>
                        <p:par>
                          <p:cTn id="484" fill="hold">
                            <p:stCondLst>
                              <p:cond delay="0"/>
                            </p:stCondLst>
                            <p:childTnLst>
                              <p:par>
                                <p:cTn id="485" nodeType="clickEffect" fill="hold" presetClass="entr" presetID="10">
                                  <p:stCondLst>
                                    <p:cond delay="0"/>
                                  </p:stCondLst>
                                  <p:childTnLst>
                                    <p:set>
                                      <p:cBhvr>
                                        <p:cTn id="486" dur="1" fill="hold">
                                          <p:stCondLst>
                                            <p:cond delay="0"/>
                                          </p:stCondLst>
                                        </p:cTn>
                                        <p:tgtEl>
                                          <p:spTgt spid="257">
                                            <p:txEl>
                                              <p:pRg st="0" end="0"/>
                                            </p:txEl>
                                          </p:spTgt>
                                        </p:tgtEl>
                                        <p:attrNameLst>
                                          <p:attrName>style.visibility</p:attrName>
                                        </p:attrNameLst>
                                      </p:cBhvr>
                                      <p:to>
                                        <p:strVal val="visible"/>
                                      </p:to>
                                    </p:set>
                                    <p:animEffect filter="fade" transition="in">
                                      <p:cBhvr additive="repl">
                                        <p:cTn id="487" dur="500"/>
                                        <p:tgtEl>
                                          <p:spTgt spid="257">
                                            <p:txEl>
                                              <p:pRg st="0" end="0"/>
                                            </p:txEl>
                                          </p:spTgt>
                                        </p:tgtEl>
                                      </p:cBhvr>
                                    </p:animEffect>
                                  </p:childTnLst>
                                </p:cTn>
                              </p:par>
                            </p:childTnLst>
                          </p:cTn>
                        </p:par>
                      </p:childTnLst>
                    </p:cTn>
                  </p:par>
                  <p:par>
                    <p:cTn id="488" fill="hold">
                      <p:stCondLst>
                        <p:cond delay="indefinite"/>
                      </p:stCondLst>
                      <p:childTnLst>
                        <p:par>
                          <p:cTn id="489" fill="hold">
                            <p:stCondLst>
                              <p:cond delay="0"/>
                            </p:stCondLst>
                            <p:childTnLst>
                              <p:par>
                                <p:cTn id="490" nodeType="clickEffect" fill="hold" presetClass="entr" presetID="10">
                                  <p:stCondLst>
                                    <p:cond delay="0"/>
                                  </p:stCondLst>
                                  <p:childTnLst>
                                    <p:set>
                                      <p:cBhvr>
                                        <p:cTn id="491" dur="1" fill="hold">
                                          <p:stCondLst>
                                            <p:cond delay="0"/>
                                          </p:stCondLst>
                                        </p:cTn>
                                        <p:tgtEl>
                                          <p:spTgt spid="259">
                                            <p:txEl>
                                              <p:pRg st="0" end="0"/>
                                            </p:txEl>
                                          </p:spTgt>
                                        </p:tgtEl>
                                        <p:attrNameLst>
                                          <p:attrName>style.visibility</p:attrName>
                                        </p:attrNameLst>
                                      </p:cBhvr>
                                      <p:to>
                                        <p:strVal val="visible"/>
                                      </p:to>
                                    </p:set>
                                    <p:animEffect filter="fade" transition="in">
                                      <p:cBhvr additive="repl">
                                        <p:cTn id="492" dur="500"/>
                                        <p:tgtEl>
                                          <p:spTgt spid="259">
                                            <p:txEl>
                                              <p:pRg st="0" end="0"/>
                                            </p:txEl>
                                          </p:spTgt>
                                        </p:tgtEl>
                                      </p:cBhvr>
                                    </p:animEffect>
                                  </p:childTnLst>
                                </p:cTn>
                              </p:par>
                            </p:childTnLst>
                          </p:cTn>
                        </p:par>
                      </p:childTnLst>
                    </p:cTn>
                  </p:par>
                  <p:par>
                    <p:cTn id="493" fill="hold">
                      <p:stCondLst>
                        <p:cond delay="indefinite"/>
                      </p:stCondLst>
                      <p:childTnLst>
                        <p:par>
                          <p:cTn id="494" fill="hold">
                            <p:stCondLst>
                              <p:cond delay="0"/>
                            </p:stCondLst>
                            <p:childTnLst>
                              <p:par>
                                <p:cTn id="495" nodeType="clickEffect" fill="hold" presetClass="entr" presetID="10">
                                  <p:stCondLst>
                                    <p:cond delay="0"/>
                                  </p:stCondLst>
                                  <p:childTnLst>
                                    <p:set>
                                      <p:cBhvr>
                                        <p:cTn id="496" dur="1" fill="hold">
                                          <p:stCondLst>
                                            <p:cond delay="0"/>
                                          </p:stCondLst>
                                        </p:cTn>
                                        <p:tgtEl>
                                          <p:spTgt spid="260"/>
                                        </p:tgtEl>
                                        <p:attrNameLst>
                                          <p:attrName>style.visibility</p:attrName>
                                        </p:attrNameLst>
                                      </p:cBhvr>
                                      <p:to>
                                        <p:strVal val="visible"/>
                                      </p:to>
                                    </p:set>
                                    <p:animEffect filter="fade" transition="in">
                                      <p:cBhvr additive="repl">
                                        <p:cTn id="497" dur="500"/>
                                        <p:tgtEl>
                                          <p:spTgt spid="260"/>
                                        </p:tgtEl>
                                      </p:cBhvr>
                                    </p:animEffect>
                                  </p:childTnLst>
                                </p:cTn>
                              </p:par>
                            </p:childTnLst>
                          </p:cTn>
                        </p:par>
                      </p:childTnLst>
                    </p:cTn>
                  </p:par>
                  <p:par>
                    <p:cTn id="498" fill="hold">
                      <p:stCondLst>
                        <p:cond delay="indefinite"/>
                      </p:stCondLst>
                      <p:childTnLst>
                        <p:par>
                          <p:cTn id="499" fill="hold">
                            <p:stCondLst>
                              <p:cond delay="0"/>
                            </p:stCondLst>
                            <p:childTnLst>
                              <p:par>
                                <p:cTn id="500" nodeType="clickEffect" fill="hold" presetClass="entr" presetID="10">
                                  <p:stCondLst>
                                    <p:cond delay="0"/>
                                  </p:stCondLst>
                                  <p:childTnLst>
                                    <p:set>
                                      <p:cBhvr>
                                        <p:cTn id="501" dur="1" fill="hold">
                                          <p:stCondLst>
                                            <p:cond delay="0"/>
                                          </p:stCondLst>
                                        </p:cTn>
                                        <p:tgtEl>
                                          <p:spTgt spid="261"/>
                                        </p:tgtEl>
                                        <p:attrNameLst>
                                          <p:attrName>style.visibility</p:attrName>
                                        </p:attrNameLst>
                                      </p:cBhvr>
                                      <p:to>
                                        <p:strVal val="visible"/>
                                      </p:to>
                                    </p:set>
                                    <p:animEffect filter="fade" transition="in">
                                      <p:cBhvr additive="repl">
                                        <p:cTn id="502" dur="500"/>
                                        <p:tgtEl>
                                          <p:spTgt spid="261"/>
                                        </p:tgtEl>
                                      </p:cBhvr>
                                    </p:animEffect>
                                  </p:childTnLst>
                                </p:cTn>
                              </p:par>
                            </p:childTnLst>
                          </p:cTn>
                        </p:par>
                      </p:childTnLst>
                    </p:cTn>
                  </p:par>
                  <p:par>
                    <p:cTn id="503" fill="hold">
                      <p:stCondLst>
                        <p:cond delay="indefinite"/>
                      </p:stCondLst>
                      <p:childTnLst>
                        <p:par>
                          <p:cTn id="504" fill="hold">
                            <p:stCondLst>
                              <p:cond delay="0"/>
                            </p:stCondLst>
                            <p:childTnLst>
                              <p:par>
                                <p:cTn id="505" nodeType="clickEffect" fill="hold" presetClass="entr" presetID="10">
                                  <p:stCondLst>
                                    <p:cond delay="0"/>
                                  </p:stCondLst>
                                  <p:childTnLst>
                                    <p:set>
                                      <p:cBhvr>
                                        <p:cTn id="506" dur="1" fill="hold">
                                          <p:stCondLst>
                                            <p:cond delay="0"/>
                                          </p:stCondLst>
                                        </p:cTn>
                                        <p:tgtEl>
                                          <p:spTgt spid="258"/>
                                        </p:tgtEl>
                                        <p:attrNameLst>
                                          <p:attrName>style.visibility</p:attrName>
                                        </p:attrNameLst>
                                      </p:cBhvr>
                                      <p:to>
                                        <p:strVal val="visible"/>
                                      </p:to>
                                    </p:set>
                                    <p:animEffect filter="fade" transition="in">
                                      <p:cBhvr additive="repl">
                                        <p:cTn id="507" dur="500"/>
                                        <p:tgtEl>
                                          <p:spTgt spid="2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2" name="1 Rectángulo"/>
          <p:cNvSpPr/>
          <p:nvPr/>
        </p:nvSpPr>
        <p:spPr>
          <a:xfrm>
            <a:off x="550440" y="335880"/>
            <a:ext cx="10832400" cy="801720"/>
          </a:xfrm>
          <a:prstGeom prst="rect">
            <a:avLst/>
          </a:prstGeom>
          <a:noFill/>
          <a:ln w="0">
            <a:noFill/>
          </a:ln>
        </p:spPr>
        <p:style>
          <a:lnRef idx="0"/>
          <a:fillRef idx="0"/>
          <a:effectRef idx="0"/>
          <a:fontRef idx="minor"/>
        </p:style>
        <p:txBody>
          <a:bodyPr lIns="90000" rIns="90000" tIns="45000" bIns="45000" anchor="t">
            <a:spAutoFit/>
          </a:bodyPr>
          <a:p>
            <a:pPr algn="ctr">
              <a:lnSpc>
                <a:spcPts val="2801"/>
              </a:lnSpc>
              <a:buNone/>
            </a:pPr>
            <a:r>
              <a:rPr b="0" lang="es-ES" sz="2000" spc="-1" strike="noStrike">
                <a:solidFill>
                  <a:srgbClr val="000000"/>
                </a:solidFill>
                <a:latin typeface="Arial Rounded MT Bold"/>
              </a:rPr>
              <a:t>En definitiva, cando falamos de </a:t>
            </a:r>
            <a:r>
              <a:rPr b="0" lang="es-ES" sz="2000" spc="-1" strike="noStrike">
                <a:solidFill>
                  <a:srgbClr val="ff0000"/>
                </a:solidFill>
                <a:latin typeface="Arial Rounded MT Bold"/>
              </a:rPr>
              <a:t>apoio e acompañamento</a:t>
            </a:r>
            <a:r>
              <a:rPr b="0" lang="es-ES" sz="2000" spc="-1" strike="noStrike">
                <a:solidFill>
                  <a:srgbClr val="000000"/>
                </a:solidFill>
                <a:latin typeface="Arial Rounded MT Bold"/>
              </a:rPr>
              <a:t>, falamos de facilitarlle x menor  levar a cabo as seguintes acción (velando polo seu interés superior):</a:t>
            </a:r>
            <a:endParaRPr b="0" lang="es-ES" sz="2000" spc="-1" strike="noStrike">
              <a:latin typeface="Arial"/>
            </a:endParaRPr>
          </a:p>
        </p:txBody>
      </p:sp>
      <p:sp>
        <p:nvSpPr>
          <p:cNvPr id="263" name="2 CuadroTexto"/>
          <p:cNvSpPr/>
          <p:nvPr/>
        </p:nvSpPr>
        <p:spPr>
          <a:xfrm>
            <a:off x="168120" y="3525480"/>
            <a:ext cx="11700360" cy="163008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buNone/>
            </a:pPr>
            <a:r>
              <a:rPr b="0" lang="es-ES" sz="1800" spc="-1" strike="noStrike">
                <a:solidFill>
                  <a:srgbClr val="000000"/>
                </a:solidFill>
                <a:latin typeface="Calibri"/>
              </a:rPr>
              <a:t>Ø </a:t>
            </a:r>
            <a:r>
              <a:rPr b="1" lang="es-ES" sz="2100" spc="-1" strike="noStrike">
                <a:solidFill>
                  <a:srgbClr val="000000"/>
                </a:solidFill>
                <a:latin typeface="Calibri"/>
              </a:rPr>
              <a:t>Acompañar e respetar na casa</a:t>
            </a:r>
            <a:r>
              <a:rPr b="0" lang="es-ES" sz="2100" spc="-1" strike="noStrike">
                <a:solidFill>
                  <a:srgbClr val="000000"/>
                </a:solidFill>
                <a:latin typeface="Calibri"/>
              </a:rPr>
              <a:t>: </a:t>
            </a:r>
            <a:r>
              <a:rPr b="0" lang="es-ES" sz="2000" spc="-1" strike="noStrike">
                <a:solidFill>
                  <a:srgbClr val="000000"/>
                </a:solidFill>
                <a:latin typeface="Calibri"/>
              </a:rPr>
              <a:t>Facilitar pequenas accións que para eles e elas poden ser moi importantes como cambiar a roupa do armario a gusto dx menxr, dirixirnos a elxs polos nomes que elixen, tratalxs polo xénero sentido, facilitarlles certas modificacións estéticas coas que se van sentir máis felices: un corte de pelo, o buraco para os pendentes, etc, pero traballando a idea de que non precisan “adornos” para se respetadxs nin estar a gusto ca súa identidade.</a:t>
            </a:r>
            <a:endParaRPr b="0" lang="es-ES" sz="2000" spc="-1" strike="noStrike">
              <a:latin typeface="Arial"/>
            </a:endParaRPr>
          </a:p>
        </p:txBody>
      </p:sp>
      <p:sp>
        <p:nvSpPr>
          <p:cNvPr id="264" name="3 CuadroTexto"/>
          <p:cNvSpPr/>
          <p:nvPr/>
        </p:nvSpPr>
        <p:spPr>
          <a:xfrm>
            <a:off x="168120" y="2632680"/>
            <a:ext cx="11700360" cy="6847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s-ES" sz="1800" spc="-1" strike="noStrike">
                <a:solidFill>
                  <a:srgbClr val="000000"/>
                </a:solidFill>
                <a:latin typeface="Calibri"/>
              </a:rPr>
              <a:t>Ø </a:t>
            </a:r>
            <a:r>
              <a:rPr b="1" lang="es-ES" sz="2100" spc="-1" strike="noStrike">
                <a:solidFill>
                  <a:srgbClr val="000000"/>
                </a:solidFill>
                <a:latin typeface="Calibri"/>
              </a:rPr>
              <a:t>Facer uso dos espacios que lle corresponden por xénero cando non son neutros</a:t>
            </a:r>
            <a:r>
              <a:rPr b="0" lang="es-ES" sz="2100" spc="-1" strike="noStrike">
                <a:solidFill>
                  <a:srgbClr val="000000"/>
                </a:solidFill>
                <a:latin typeface="Calibri"/>
              </a:rPr>
              <a:t> </a:t>
            </a:r>
            <a:r>
              <a:rPr b="0" lang="es-ES" sz="1800" spc="-1" strike="noStrike">
                <a:solidFill>
                  <a:srgbClr val="000000"/>
                </a:solidFill>
                <a:latin typeface="Calibri"/>
              </a:rPr>
              <a:t>(habitacións, baño, aseo, vestiarios)</a:t>
            </a:r>
            <a:endParaRPr b="0" lang="es-ES" sz="1800" spc="-1" strike="noStrike">
              <a:latin typeface="Arial"/>
            </a:endParaRPr>
          </a:p>
        </p:txBody>
      </p:sp>
      <p:pic>
        <p:nvPicPr>
          <p:cNvPr id="265" name="Picture 2" descr=""/>
          <p:cNvPicPr/>
          <p:nvPr/>
        </p:nvPicPr>
        <p:blipFill>
          <a:blip r:embed="rId1"/>
          <a:stretch/>
        </p:blipFill>
        <p:spPr>
          <a:xfrm>
            <a:off x="1703520" y="2061000"/>
            <a:ext cx="8314920" cy="371160"/>
          </a:xfrm>
          <a:prstGeom prst="rect">
            <a:avLst/>
          </a:prstGeom>
          <a:ln w="0">
            <a:noFill/>
          </a:ln>
        </p:spPr>
      </p:pic>
      <p:sp>
        <p:nvSpPr>
          <p:cNvPr id="266" name="5 Rectángulo"/>
          <p:cNvSpPr/>
          <p:nvPr/>
        </p:nvSpPr>
        <p:spPr>
          <a:xfrm>
            <a:off x="168120" y="2073600"/>
            <a:ext cx="8449920" cy="4104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s-ES" sz="1800" spc="-1" strike="noStrike">
                <a:solidFill>
                  <a:srgbClr val="000000"/>
                </a:solidFill>
                <a:latin typeface="Calibri"/>
              </a:rPr>
              <a:t>Ø </a:t>
            </a:r>
            <a:r>
              <a:rPr b="1" lang="es-ES" sz="2100" spc="-1" strike="noStrike">
                <a:solidFill>
                  <a:srgbClr val="000000"/>
                </a:solidFill>
                <a:latin typeface="Calibri"/>
              </a:rPr>
              <a:t>Ser nomeado e recoñecido polo seu nome e xénero sentido</a:t>
            </a:r>
            <a:r>
              <a:rPr b="0" lang="es-ES" sz="2100" spc="-1" strike="noStrike">
                <a:solidFill>
                  <a:srgbClr val="000000"/>
                </a:solidFill>
                <a:latin typeface="Calibri"/>
              </a:rPr>
              <a:t>. </a:t>
            </a:r>
            <a:endParaRPr b="0" lang="es-ES" sz="2100" spc="-1" strike="noStrike">
              <a:latin typeface="Arial"/>
            </a:endParaRPr>
          </a:p>
        </p:txBody>
      </p:sp>
      <p:sp>
        <p:nvSpPr>
          <p:cNvPr id="267" name="6 Rectángulo"/>
          <p:cNvSpPr/>
          <p:nvPr/>
        </p:nvSpPr>
        <p:spPr>
          <a:xfrm>
            <a:off x="252000" y="5511600"/>
            <a:ext cx="11457720" cy="71532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buNone/>
            </a:pPr>
            <a:r>
              <a:rPr b="0" lang="es-ES" sz="2000" spc="-1" strike="noStrike">
                <a:solidFill>
                  <a:srgbClr val="000000"/>
                </a:solidFill>
                <a:latin typeface="Calibri"/>
              </a:rPr>
              <a:t>Ø</a:t>
            </a:r>
            <a:r>
              <a:rPr b="0" lang="es-ES" sz="2100" spc="-1" strike="noStrike">
                <a:solidFill>
                  <a:srgbClr val="000000"/>
                </a:solidFill>
                <a:latin typeface="Calibri"/>
              </a:rPr>
              <a:t> </a:t>
            </a:r>
            <a:r>
              <a:rPr b="1" lang="es-ES" sz="2100" spc="-1" strike="noStrike">
                <a:solidFill>
                  <a:srgbClr val="000000"/>
                </a:solidFill>
                <a:latin typeface="Calibri"/>
              </a:rPr>
              <a:t>Acompañar no centro educativo</a:t>
            </a:r>
            <a:r>
              <a:rPr b="0" lang="es-ES" sz="1800" spc="-1" strike="noStrike">
                <a:solidFill>
                  <a:srgbClr val="000000"/>
                </a:solidFill>
                <a:latin typeface="Calibri"/>
              </a:rPr>
              <a:t>: </a:t>
            </a:r>
            <a:r>
              <a:rPr b="0" lang="es-ES" sz="2000" spc="-1" strike="noStrike">
                <a:solidFill>
                  <a:srgbClr val="000000"/>
                </a:solidFill>
                <a:latin typeface="Calibri"/>
              </a:rPr>
              <a:t>solicitando poñer en marcha o </a:t>
            </a:r>
            <a:r>
              <a:rPr b="1" lang="es-ES" sz="2000" spc="-1" strike="noStrike">
                <a:solidFill>
                  <a:srgbClr val="000000"/>
                </a:solidFill>
                <a:latin typeface="Calibri"/>
              </a:rPr>
              <a:t>Protocolo educativo para garantir a igualdade, a non discriminación e a liberdade de identidade de xénero.</a:t>
            </a:r>
            <a:endParaRPr b="0" lang="es-ES" sz="2000" spc="-1" strike="noStrike">
              <a:latin typeface="Arial"/>
            </a:endParaRPr>
          </a:p>
        </p:txBody>
      </p:sp>
      <p:sp>
        <p:nvSpPr>
          <p:cNvPr id="268" name="7 CuadroTexto"/>
          <p:cNvSpPr/>
          <p:nvPr/>
        </p:nvSpPr>
        <p:spPr>
          <a:xfrm>
            <a:off x="168120" y="1268640"/>
            <a:ext cx="11700360" cy="71532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buNone/>
            </a:pPr>
            <a:r>
              <a:rPr b="0" lang="es-ES" sz="1800" spc="-1" strike="noStrike">
                <a:solidFill>
                  <a:srgbClr val="000000"/>
                </a:solidFill>
                <a:latin typeface="Calibri"/>
              </a:rPr>
              <a:t>Ø </a:t>
            </a:r>
            <a:r>
              <a:rPr b="1" lang="es-ES" sz="2100" spc="-1" strike="noStrike">
                <a:solidFill>
                  <a:srgbClr val="000000"/>
                </a:solidFill>
                <a:latin typeface="Calibri"/>
              </a:rPr>
              <a:t>Recoñecer a súa Autodeterminación de Xénero</a:t>
            </a:r>
            <a:r>
              <a:rPr b="0" lang="es-ES" sz="1800" spc="-1" strike="noStrike">
                <a:solidFill>
                  <a:srgbClr val="000000"/>
                </a:solidFill>
                <a:latin typeface="Calibri"/>
              </a:rPr>
              <a:t>: </a:t>
            </a:r>
            <a:r>
              <a:rPr b="0" lang="es-ES" sz="2000" spc="-1" strike="noStrike">
                <a:solidFill>
                  <a:srgbClr val="000000"/>
                </a:solidFill>
                <a:latin typeface="Calibri"/>
              </a:rPr>
              <a:t>toda persoa ten dereito a pode decir quen é e decidir como vivir a súa identidade, tamén as crianzas trans.</a:t>
            </a:r>
            <a:endParaRPr b="0" lang="es-ES" sz="2000" spc="-1" strike="noStrike">
              <a:latin typeface="Arial"/>
            </a:endParaRPr>
          </a:p>
        </p:txBody>
      </p:sp>
    </p:spTree>
  </p:cSld>
  <mc:AlternateContent>
    <mc:Choice Requires="p14">
      <p:transition spd="slow" p14:dur="2000"/>
    </mc:Choice>
    <mc:Fallback>
      <p:transition spd="slow"/>
    </mc:Fallback>
  </mc:AlternateContent>
  <p:timing>
    <p:tnLst>
      <p:par>
        <p:cTn id="508" dur="indefinite" restart="never" nodeType="tmRoot">
          <p:childTnLst>
            <p:seq>
              <p:cTn id="509" dur="indefinite" nodeType="mainSeq">
                <p:childTnLst>
                  <p:par>
                    <p:cTn id="510" fill="hold">
                      <p:stCondLst>
                        <p:cond delay="indefinite"/>
                      </p:stCondLst>
                      <p:childTnLst>
                        <p:par>
                          <p:cTn id="511" fill="hold">
                            <p:stCondLst>
                              <p:cond delay="0"/>
                            </p:stCondLst>
                            <p:childTnLst>
                              <p:par>
                                <p:cTn id="512" nodeType="clickEffect" fill="hold" presetClass="entr" presetID="10">
                                  <p:stCondLst>
                                    <p:cond delay="0"/>
                                  </p:stCondLst>
                                  <p:childTnLst>
                                    <p:set>
                                      <p:cBhvr>
                                        <p:cTn id="513" dur="1" fill="hold">
                                          <p:stCondLst>
                                            <p:cond delay="0"/>
                                          </p:stCondLst>
                                        </p:cTn>
                                        <p:tgtEl>
                                          <p:spTgt spid="262"/>
                                        </p:tgtEl>
                                        <p:attrNameLst>
                                          <p:attrName>style.visibility</p:attrName>
                                        </p:attrNameLst>
                                      </p:cBhvr>
                                      <p:to>
                                        <p:strVal val="visible"/>
                                      </p:to>
                                    </p:set>
                                    <p:animEffect filter="fade" transition="in">
                                      <p:cBhvr additive="repl">
                                        <p:cTn id="514" dur="2000"/>
                                        <p:tgtEl>
                                          <p:spTgt spid="262"/>
                                        </p:tgtEl>
                                      </p:cBhvr>
                                    </p:animEffect>
                                  </p:childTnLst>
                                </p:cTn>
                              </p:par>
                            </p:childTnLst>
                          </p:cTn>
                        </p:par>
                      </p:childTnLst>
                    </p:cTn>
                  </p:par>
                  <p:par>
                    <p:cTn id="515" fill="hold">
                      <p:stCondLst>
                        <p:cond delay="indefinite"/>
                      </p:stCondLst>
                      <p:childTnLst>
                        <p:par>
                          <p:cTn id="516" fill="hold">
                            <p:stCondLst>
                              <p:cond delay="0"/>
                            </p:stCondLst>
                            <p:childTnLst>
                              <p:par>
                                <p:cTn id="517" nodeType="clickEffect" fill="hold" presetClass="entr" presetID="42">
                                  <p:stCondLst>
                                    <p:cond delay="0"/>
                                  </p:stCondLst>
                                  <p:childTnLst>
                                    <p:set>
                                      <p:cBhvr>
                                        <p:cTn id="518" dur="1" fill="hold">
                                          <p:stCondLst>
                                            <p:cond delay="0"/>
                                          </p:stCondLst>
                                        </p:cTn>
                                        <p:tgtEl>
                                          <p:spTgt spid="268"/>
                                        </p:tgtEl>
                                        <p:attrNameLst>
                                          <p:attrName>style.visibility</p:attrName>
                                        </p:attrNameLst>
                                      </p:cBhvr>
                                      <p:to>
                                        <p:strVal val="visible"/>
                                      </p:to>
                                    </p:set>
                                    <p:animEffect filter="fade" transition="in">
                                      <p:cBhvr additive="repl">
                                        <p:cTn id="519" dur="1000"/>
                                        <p:tgtEl>
                                          <p:spTgt spid="268"/>
                                        </p:tgtEl>
                                      </p:cBhvr>
                                    </p:animEffect>
                                    <p:anim calcmode="lin" valueType="num">
                                      <p:cBhvr additive="repl">
                                        <p:cTn id="520" dur="1000" fill="hold"/>
                                        <p:tgtEl>
                                          <p:spTgt spid="268"/>
                                        </p:tgtEl>
                                        <p:attrNameLst>
                                          <p:attrName>ppt_x</p:attrName>
                                        </p:attrNameLst>
                                      </p:cBhvr>
                                      <p:tavLst>
                                        <p:tav tm="0">
                                          <p:val>
                                            <p:strVal val="#ppt_x"/>
                                          </p:val>
                                        </p:tav>
                                        <p:tav tm="100000">
                                          <p:val>
                                            <p:strVal val="#ppt_x"/>
                                          </p:val>
                                        </p:tav>
                                      </p:tavLst>
                                    </p:anim>
                                    <p:anim calcmode="lin" valueType="num">
                                      <p:cBhvr additive="repl">
                                        <p:cTn id="521" dur="1000" fill="hold"/>
                                        <p:tgtEl>
                                          <p:spTgt spid="268"/>
                                        </p:tgtEl>
                                        <p:attrNameLst>
                                          <p:attrName>ppt_y</p:attrName>
                                        </p:attrNameLst>
                                      </p:cBhvr>
                                      <p:tavLst>
                                        <p:tav tm="0">
                                          <p:val>
                                            <p:strVal val="#ppt_y+.1"/>
                                          </p:val>
                                        </p:tav>
                                        <p:tav tm="100000">
                                          <p:val>
                                            <p:strVal val="#ppt_y"/>
                                          </p:val>
                                        </p:tav>
                                      </p:tavLst>
                                    </p:anim>
                                  </p:childTnLst>
                                </p:cTn>
                              </p:par>
                            </p:childTnLst>
                          </p:cTn>
                        </p:par>
                      </p:childTnLst>
                    </p:cTn>
                  </p:par>
                  <p:par>
                    <p:cTn id="522" fill="hold">
                      <p:stCondLst>
                        <p:cond delay="indefinite"/>
                      </p:stCondLst>
                      <p:childTnLst>
                        <p:par>
                          <p:cTn id="523" fill="hold">
                            <p:stCondLst>
                              <p:cond delay="0"/>
                            </p:stCondLst>
                            <p:childTnLst>
                              <p:par>
                                <p:cTn id="524" nodeType="clickEffect" fill="hold" presetClass="entr" presetID="42">
                                  <p:stCondLst>
                                    <p:cond delay="0"/>
                                  </p:stCondLst>
                                  <p:childTnLst>
                                    <p:set>
                                      <p:cBhvr>
                                        <p:cTn id="525" dur="1" fill="hold">
                                          <p:stCondLst>
                                            <p:cond delay="0"/>
                                          </p:stCondLst>
                                        </p:cTn>
                                        <p:tgtEl>
                                          <p:spTgt spid="266"/>
                                        </p:tgtEl>
                                        <p:attrNameLst>
                                          <p:attrName>style.visibility</p:attrName>
                                        </p:attrNameLst>
                                      </p:cBhvr>
                                      <p:to>
                                        <p:strVal val="visible"/>
                                      </p:to>
                                    </p:set>
                                    <p:animEffect filter="fade" transition="in">
                                      <p:cBhvr additive="repl">
                                        <p:cTn id="526" dur="1000"/>
                                        <p:tgtEl>
                                          <p:spTgt spid="266"/>
                                        </p:tgtEl>
                                      </p:cBhvr>
                                    </p:animEffect>
                                    <p:anim calcmode="lin" valueType="num">
                                      <p:cBhvr additive="repl">
                                        <p:cTn id="527" dur="1000" fill="hold"/>
                                        <p:tgtEl>
                                          <p:spTgt spid="266"/>
                                        </p:tgtEl>
                                        <p:attrNameLst>
                                          <p:attrName>ppt_x</p:attrName>
                                        </p:attrNameLst>
                                      </p:cBhvr>
                                      <p:tavLst>
                                        <p:tav tm="0">
                                          <p:val>
                                            <p:strVal val="#ppt_x"/>
                                          </p:val>
                                        </p:tav>
                                        <p:tav tm="100000">
                                          <p:val>
                                            <p:strVal val="#ppt_x"/>
                                          </p:val>
                                        </p:tav>
                                      </p:tavLst>
                                    </p:anim>
                                    <p:anim calcmode="lin" valueType="num">
                                      <p:cBhvr additive="repl">
                                        <p:cTn id="528" dur="1000" fill="hold"/>
                                        <p:tgtEl>
                                          <p:spTgt spid="266"/>
                                        </p:tgtEl>
                                        <p:attrNameLst>
                                          <p:attrName>ppt_y</p:attrName>
                                        </p:attrNameLst>
                                      </p:cBhvr>
                                      <p:tavLst>
                                        <p:tav tm="0">
                                          <p:val>
                                            <p:strVal val="#ppt_y+.1"/>
                                          </p:val>
                                        </p:tav>
                                        <p:tav tm="100000">
                                          <p:val>
                                            <p:strVal val="#ppt_y"/>
                                          </p:val>
                                        </p:tav>
                                      </p:tavLst>
                                    </p:anim>
                                  </p:childTnLst>
                                </p:cTn>
                              </p:par>
                            </p:childTnLst>
                          </p:cTn>
                        </p:par>
                      </p:childTnLst>
                    </p:cTn>
                  </p:par>
                  <p:par>
                    <p:cTn id="529" fill="hold">
                      <p:stCondLst>
                        <p:cond delay="indefinite"/>
                      </p:stCondLst>
                      <p:childTnLst>
                        <p:par>
                          <p:cTn id="530" fill="hold">
                            <p:stCondLst>
                              <p:cond delay="0"/>
                            </p:stCondLst>
                            <p:childTnLst>
                              <p:par>
                                <p:cTn id="531" nodeType="clickEffect" fill="hold" presetClass="entr" presetID="42">
                                  <p:stCondLst>
                                    <p:cond delay="0"/>
                                  </p:stCondLst>
                                  <p:childTnLst>
                                    <p:set>
                                      <p:cBhvr>
                                        <p:cTn id="532" dur="1" fill="hold">
                                          <p:stCondLst>
                                            <p:cond delay="0"/>
                                          </p:stCondLst>
                                        </p:cTn>
                                        <p:tgtEl>
                                          <p:spTgt spid="264"/>
                                        </p:tgtEl>
                                        <p:attrNameLst>
                                          <p:attrName>style.visibility</p:attrName>
                                        </p:attrNameLst>
                                      </p:cBhvr>
                                      <p:to>
                                        <p:strVal val="visible"/>
                                      </p:to>
                                    </p:set>
                                    <p:animEffect filter="fade" transition="in">
                                      <p:cBhvr additive="repl">
                                        <p:cTn id="533" dur="1000"/>
                                        <p:tgtEl>
                                          <p:spTgt spid="264"/>
                                        </p:tgtEl>
                                      </p:cBhvr>
                                    </p:animEffect>
                                    <p:anim calcmode="lin" valueType="num">
                                      <p:cBhvr additive="repl">
                                        <p:cTn id="534" dur="1000" fill="hold"/>
                                        <p:tgtEl>
                                          <p:spTgt spid="264"/>
                                        </p:tgtEl>
                                        <p:attrNameLst>
                                          <p:attrName>ppt_x</p:attrName>
                                        </p:attrNameLst>
                                      </p:cBhvr>
                                      <p:tavLst>
                                        <p:tav tm="0">
                                          <p:val>
                                            <p:strVal val="#ppt_x"/>
                                          </p:val>
                                        </p:tav>
                                        <p:tav tm="100000">
                                          <p:val>
                                            <p:strVal val="#ppt_x"/>
                                          </p:val>
                                        </p:tav>
                                      </p:tavLst>
                                    </p:anim>
                                    <p:anim calcmode="lin" valueType="num">
                                      <p:cBhvr additive="repl">
                                        <p:cTn id="535" dur="1000" fill="hold"/>
                                        <p:tgtEl>
                                          <p:spTgt spid="264"/>
                                        </p:tgtEl>
                                        <p:attrNameLst>
                                          <p:attrName>ppt_y</p:attrName>
                                        </p:attrNameLst>
                                      </p:cBhvr>
                                      <p:tavLst>
                                        <p:tav tm="0">
                                          <p:val>
                                            <p:strVal val="#ppt_y+.1"/>
                                          </p:val>
                                        </p:tav>
                                        <p:tav tm="100000">
                                          <p:val>
                                            <p:strVal val="#ppt_y"/>
                                          </p:val>
                                        </p:tav>
                                      </p:tavLst>
                                    </p:anim>
                                  </p:childTnLst>
                                </p:cTn>
                              </p:par>
                            </p:childTnLst>
                          </p:cTn>
                        </p:par>
                      </p:childTnLst>
                    </p:cTn>
                  </p:par>
                  <p:par>
                    <p:cTn id="536" fill="hold">
                      <p:stCondLst>
                        <p:cond delay="indefinite"/>
                      </p:stCondLst>
                      <p:childTnLst>
                        <p:par>
                          <p:cTn id="537" fill="hold">
                            <p:stCondLst>
                              <p:cond delay="0"/>
                            </p:stCondLst>
                            <p:childTnLst>
                              <p:par>
                                <p:cTn id="538" nodeType="clickEffect" fill="hold" presetClass="entr" presetID="42">
                                  <p:stCondLst>
                                    <p:cond delay="0"/>
                                  </p:stCondLst>
                                  <p:childTnLst>
                                    <p:set>
                                      <p:cBhvr>
                                        <p:cTn id="539" dur="1" fill="hold">
                                          <p:stCondLst>
                                            <p:cond delay="0"/>
                                          </p:stCondLst>
                                        </p:cTn>
                                        <p:tgtEl>
                                          <p:spTgt spid="263"/>
                                        </p:tgtEl>
                                        <p:attrNameLst>
                                          <p:attrName>style.visibility</p:attrName>
                                        </p:attrNameLst>
                                      </p:cBhvr>
                                      <p:to>
                                        <p:strVal val="visible"/>
                                      </p:to>
                                    </p:set>
                                    <p:animEffect filter="fade" transition="in">
                                      <p:cBhvr additive="repl">
                                        <p:cTn id="540" dur="1000"/>
                                        <p:tgtEl>
                                          <p:spTgt spid="263"/>
                                        </p:tgtEl>
                                      </p:cBhvr>
                                    </p:animEffect>
                                    <p:anim calcmode="lin" valueType="num">
                                      <p:cBhvr additive="repl">
                                        <p:cTn id="541" dur="1000" fill="hold"/>
                                        <p:tgtEl>
                                          <p:spTgt spid="263"/>
                                        </p:tgtEl>
                                        <p:attrNameLst>
                                          <p:attrName>ppt_x</p:attrName>
                                        </p:attrNameLst>
                                      </p:cBhvr>
                                      <p:tavLst>
                                        <p:tav tm="0">
                                          <p:val>
                                            <p:strVal val="#ppt_x"/>
                                          </p:val>
                                        </p:tav>
                                        <p:tav tm="100000">
                                          <p:val>
                                            <p:strVal val="#ppt_x"/>
                                          </p:val>
                                        </p:tav>
                                      </p:tavLst>
                                    </p:anim>
                                    <p:anim calcmode="lin" valueType="num">
                                      <p:cBhvr additive="repl">
                                        <p:cTn id="542" dur="1000" fill="hold"/>
                                        <p:tgtEl>
                                          <p:spTgt spid="263"/>
                                        </p:tgtEl>
                                        <p:attrNameLst>
                                          <p:attrName>ppt_y</p:attrName>
                                        </p:attrNameLst>
                                      </p:cBhvr>
                                      <p:tavLst>
                                        <p:tav tm="0">
                                          <p:val>
                                            <p:strVal val="#ppt_y+.1"/>
                                          </p:val>
                                        </p:tav>
                                        <p:tav tm="100000">
                                          <p:val>
                                            <p:strVal val="#ppt_y"/>
                                          </p:val>
                                        </p:tav>
                                      </p:tavLst>
                                    </p:anim>
                                  </p:childTnLst>
                                </p:cTn>
                              </p:par>
                            </p:childTnLst>
                          </p:cTn>
                        </p:par>
                      </p:childTnLst>
                    </p:cTn>
                  </p:par>
                  <p:par>
                    <p:cTn id="543" fill="hold">
                      <p:stCondLst>
                        <p:cond delay="indefinite"/>
                      </p:stCondLst>
                      <p:childTnLst>
                        <p:par>
                          <p:cTn id="544" fill="hold">
                            <p:stCondLst>
                              <p:cond delay="0"/>
                            </p:stCondLst>
                            <p:childTnLst>
                              <p:par>
                                <p:cTn id="545" nodeType="clickEffect" fill="hold" presetClass="entr" presetID="42">
                                  <p:stCondLst>
                                    <p:cond delay="0"/>
                                  </p:stCondLst>
                                  <p:childTnLst>
                                    <p:set>
                                      <p:cBhvr>
                                        <p:cTn id="546" dur="1" fill="hold">
                                          <p:stCondLst>
                                            <p:cond delay="0"/>
                                          </p:stCondLst>
                                        </p:cTn>
                                        <p:tgtEl>
                                          <p:spTgt spid="267"/>
                                        </p:tgtEl>
                                        <p:attrNameLst>
                                          <p:attrName>style.visibility</p:attrName>
                                        </p:attrNameLst>
                                      </p:cBhvr>
                                      <p:to>
                                        <p:strVal val="visible"/>
                                      </p:to>
                                    </p:set>
                                    <p:animEffect filter="fade" transition="in">
                                      <p:cBhvr additive="repl">
                                        <p:cTn id="547" dur="1000"/>
                                        <p:tgtEl>
                                          <p:spTgt spid="267"/>
                                        </p:tgtEl>
                                      </p:cBhvr>
                                    </p:animEffect>
                                    <p:anim calcmode="lin" valueType="num">
                                      <p:cBhvr additive="repl">
                                        <p:cTn id="548" dur="1000" fill="hold"/>
                                        <p:tgtEl>
                                          <p:spTgt spid="267"/>
                                        </p:tgtEl>
                                        <p:attrNameLst>
                                          <p:attrName>ppt_x</p:attrName>
                                        </p:attrNameLst>
                                      </p:cBhvr>
                                      <p:tavLst>
                                        <p:tav tm="0">
                                          <p:val>
                                            <p:strVal val="#ppt_x"/>
                                          </p:val>
                                        </p:tav>
                                        <p:tav tm="100000">
                                          <p:val>
                                            <p:strVal val="#ppt_x"/>
                                          </p:val>
                                        </p:tav>
                                      </p:tavLst>
                                    </p:anim>
                                    <p:anim calcmode="lin" valueType="num">
                                      <p:cBhvr additive="repl">
                                        <p:cTn id="549" dur="1000" fill="hold"/>
                                        <p:tgtEl>
                                          <p:spTgt spid="2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9" name="1 Rectángulo"/>
          <p:cNvSpPr/>
          <p:nvPr/>
        </p:nvSpPr>
        <p:spPr>
          <a:xfrm>
            <a:off x="408960" y="425160"/>
            <a:ext cx="11562120" cy="395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s-ES" sz="1800" spc="-1" strike="noStrike">
                <a:solidFill>
                  <a:srgbClr val="000000"/>
                </a:solidFill>
                <a:latin typeface="Calibri"/>
              </a:rPr>
              <a:t>Ø </a:t>
            </a:r>
            <a:r>
              <a:rPr b="1" lang="es-ES" sz="2000" spc="-1" strike="noStrike">
                <a:solidFill>
                  <a:srgbClr val="000000"/>
                </a:solidFill>
                <a:latin typeface="Calibri"/>
              </a:rPr>
              <a:t>Dereito a rectificación do nome e sexo rexistral legalmente</a:t>
            </a:r>
            <a:r>
              <a:rPr b="0" lang="es-ES" sz="1800" spc="-1" strike="noStrike">
                <a:solidFill>
                  <a:srgbClr val="000000"/>
                </a:solidFill>
                <a:latin typeface="Calibri"/>
              </a:rPr>
              <a:t>: </a:t>
            </a:r>
            <a:r>
              <a:rPr b="0" lang="es-ES" sz="2000" spc="-1" strike="noStrike">
                <a:solidFill>
                  <a:srgbClr val="000000"/>
                </a:solidFill>
                <a:latin typeface="Calibri"/>
              </a:rPr>
              <a:t>Xuzgado Civil de referencia</a:t>
            </a:r>
            <a:endParaRPr b="0" lang="es-ES" sz="2000" spc="-1" strike="noStrike">
              <a:latin typeface="Arial"/>
            </a:endParaRPr>
          </a:p>
        </p:txBody>
      </p:sp>
      <p:sp>
        <p:nvSpPr>
          <p:cNvPr id="270" name="2 CuadroTexto"/>
          <p:cNvSpPr/>
          <p:nvPr/>
        </p:nvSpPr>
        <p:spPr>
          <a:xfrm>
            <a:off x="349920" y="5084640"/>
            <a:ext cx="11075040" cy="10047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s-ES" sz="2100" spc="-1" strike="noStrike">
                <a:solidFill>
                  <a:srgbClr val="000000"/>
                </a:solidFill>
                <a:latin typeface="Calibri"/>
              </a:rPr>
              <a:t>Ø </a:t>
            </a:r>
            <a:r>
              <a:rPr b="1" lang="es-ES" sz="2100" spc="-1" strike="noStrike">
                <a:solidFill>
                  <a:srgbClr val="000000"/>
                </a:solidFill>
                <a:latin typeface="Calibri"/>
              </a:rPr>
              <a:t>Ser tratadx e acompañadx por profesionais ben informados e formados sobre diversidade sexual e de xénero e sobre a realidade trans infanto-xuvenil</a:t>
            </a:r>
            <a:r>
              <a:rPr b="0" lang="es-ES" sz="2100" spc="-1" strike="noStrike">
                <a:solidFill>
                  <a:srgbClr val="000000"/>
                </a:solidFill>
                <a:latin typeface="Calibri"/>
              </a:rPr>
              <a:t>.</a:t>
            </a:r>
            <a:endParaRPr b="0" lang="es-ES" sz="2100" spc="-1" strike="noStrike">
              <a:latin typeface="Arial"/>
            </a:endParaRPr>
          </a:p>
          <a:p>
            <a:pPr>
              <a:lnSpc>
                <a:spcPct val="100000"/>
              </a:lnSpc>
              <a:buNone/>
            </a:pPr>
            <a:r>
              <a:rPr b="0" lang="es-ES" sz="1800" spc="-1" strike="noStrike">
                <a:solidFill>
                  <a:srgbClr val="000000"/>
                </a:solidFill>
                <a:latin typeface="Calibri"/>
              </a:rPr>
              <a:t> </a:t>
            </a:r>
            <a:endParaRPr b="0" lang="es-ES" sz="1800" spc="-1" strike="noStrike">
              <a:latin typeface="Arial"/>
            </a:endParaRPr>
          </a:p>
        </p:txBody>
      </p:sp>
      <p:sp>
        <p:nvSpPr>
          <p:cNvPr id="271" name="3 CuadroTexto"/>
          <p:cNvSpPr/>
          <p:nvPr/>
        </p:nvSpPr>
        <p:spPr>
          <a:xfrm>
            <a:off x="349920" y="4192560"/>
            <a:ext cx="11149560" cy="73044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buNone/>
            </a:pPr>
            <a:r>
              <a:rPr b="0" lang="es-ES" sz="1800" spc="-1" strike="noStrike">
                <a:solidFill>
                  <a:srgbClr val="000000"/>
                </a:solidFill>
                <a:latin typeface="Calibri"/>
              </a:rPr>
              <a:t>Ø </a:t>
            </a:r>
            <a:r>
              <a:rPr b="1" lang="es-ES" sz="2100" spc="-1" strike="noStrike">
                <a:solidFill>
                  <a:srgbClr val="000000"/>
                </a:solidFill>
                <a:latin typeface="Calibri"/>
              </a:rPr>
              <a:t>Acceso a información veraz fóra de estereotipos e coñecemento de referentes con vivencias transpositivas</a:t>
            </a:r>
            <a:r>
              <a:rPr b="0" lang="es-ES" sz="2100" spc="-1" strike="noStrike">
                <a:solidFill>
                  <a:srgbClr val="000000"/>
                </a:solidFill>
                <a:latin typeface="Calibri"/>
              </a:rPr>
              <a:t>.</a:t>
            </a:r>
            <a:endParaRPr b="0" lang="es-ES" sz="2100" spc="-1" strike="noStrike">
              <a:latin typeface="Arial"/>
            </a:endParaRPr>
          </a:p>
        </p:txBody>
      </p:sp>
      <p:sp>
        <p:nvSpPr>
          <p:cNvPr id="272" name="4 CuadroTexto"/>
          <p:cNvSpPr/>
          <p:nvPr/>
        </p:nvSpPr>
        <p:spPr>
          <a:xfrm>
            <a:off x="349920" y="3315600"/>
            <a:ext cx="11327040" cy="71532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buNone/>
            </a:pPr>
            <a:r>
              <a:rPr b="0" lang="es-ES" sz="1800" spc="-1" strike="noStrike">
                <a:solidFill>
                  <a:srgbClr val="000000"/>
                </a:solidFill>
                <a:latin typeface="Calibri"/>
              </a:rPr>
              <a:t>Ø </a:t>
            </a:r>
            <a:r>
              <a:rPr b="1" lang="es-ES" sz="2100" spc="-1" strike="noStrike">
                <a:solidFill>
                  <a:srgbClr val="000000"/>
                </a:solidFill>
                <a:latin typeface="Calibri"/>
              </a:rPr>
              <a:t>Búsqueda de asociacións de familias de menores trans</a:t>
            </a:r>
            <a:r>
              <a:rPr b="0" lang="es-ES" sz="2100" spc="-1" strike="noStrike">
                <a:solidFill>
                  <a:srgbClr val="000000"/>
                </a:solidFill>
                <a:latin typeface="Calibri"/>
              </a:rPr>
              <a:t> </a:t>
            </a:r>
            <a:r>
              <a:rPr b="0" lang="es-ES" sz="2000" spc="-1" strike="noStrike">
                <a:solidFill>
                  <a:srgbClr val="000000"/>
                </a:solidFill>
                <a:latin typeface="Calibri"/>
              </a:rPr>
              <a:t>para poder coñecer, compartir e convivir con outras persoas trans.</a:t>
            </a:r>
            <a:endParaRPr b="0" lang="es-ES" sz="2000" spc="-1" strike="noStrike">
              <a:latin typeface="Arial"/>
            </a:endParaRPr>
          </a:p>
        </p:txBody>
      </p:sp>
      <p:sp>
        <p:nvSpPr>
          <p:cNvPr id="273" name="5 CuadroTexto"/>
          <p:cNvSpPr/>
          <p:nvPr/>
        </p:nvSpPr>
        <p:spPr>
          <a:xfrm>
            <a:off x="1919520" y="2493000"/>
            <a:ext cx="8208720" cy="369000"/>
          </a:xfrm>
          <a:prstGeom prst="rect">
            <a:avLst/>
          </a:prstGeom>
          <a:noFill/>
          <a:ln w="0">
            <a:noFill/>
          </a:ln>
        </p:spPr>
        <p:style>
          <a:lnRef idx="0"/>
          <a:fillRef idx="0"/>
          <a:effectRef idx="0"/>
          <a:fontRef idx="minor"/>
        </p:style>
      </p:sp>
      <p:sp>
        <p:nvSpPr>
          <p:cNvPr id="274" name="6 CuadroTexto"/>
          <p:cNvSpPr/>
          <p:nvPr/>
        </p:nvSpPr>
        <p:spPr>
          <a:xfrm>
            <a:off x="375480" y="1823400"/>
            <a:ext cx="11394000" cy="132516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buNone/>
            </a:pPr>
            <a:r>
              <a:rPr b="0" lang="es-ES" sz="1800" spc="-1" strike="noStrike">
                <a:solidFill>
                  <a:srgbClr val="000000"/>
                </a:solidFill>
                <a:latin typeface="Calibri"/>
              </a:rPr>
              <a:t>Ø </a:t>
            </a:r>
            <a:r>
              <a:rPr b="1" lang="es-ES" sz="2100" spc="-1" strike="noStrike">
                <a:solidFill>
                  <a:srgbClr val="000000"/>
                </a:solidFill>
                <a:latin typeface="Calibri"/>
              </a:rPr>
              <a:t>Non patoloxización das identidades trans: </a:t>
            </a:r>
            <a:r>
              <a:rPr b="0" lang="es-ES" sz="2000" spc="-1" strike="noStrike">
                <a:solidFill>
                  <a:srgbClr val="000000"/>
                </a:solidFill>
                <a:latin typeface="Calibri"/>
              </a:rPr>
              <a:t>A transexualidade non é unha enfermidade, por tanto non deben ser diagnosticadxs/tratadxs/tuteladxs por persoal da saúde mental para poder ser as persoas que realmente son. Só deberían facer uso dxs profesionais da saúde mental para tratar ou acompañar as posibles situacións de acoso, rexeitamento ou discriminacións sociais.</a:t>
            </a:r>
            <a:endParaRPr b="0" lang="es-ES" sz="2000" spc="-1" strike="noStrike">
              <a:latin typeface="Arial"/>
            </a:endParaRPr>
          </a:p>
        </p:txBody>
      </p:sp>
      <p:sp>
        <p:nvSpPr>
          <p:cNvPr id="275" name="7 CuadroTexto"/>
          <p:cNvSpPr/>
          <p:nvPr/>
        </p:nvSpPr>
        <p:spPr>
          <a:xfrm>
            <a:off x="375480" y="981000"/>
            <a:ext cx="11394000" cy="71532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buNone/>
            </a:pPr>
            <a:r>
              <a:rPr b="0" lang="es-ES" sz="1800" spc="-1" strike="noStrike">
                <a:solidFill>
                  <a:srgbClr val="000000"/>
                </a:solidFill>
                <a:latin typeface="Calibri"/>
              </a:rPr>
              <a:t>Ø </a:t>
            </a:r>
            <a:r>
              <a:rPr b="1" lang="es-ES" sz="2100" spc="-1" strike="noStrike">
                <a:solidFill>
                  <a:srgbClr val="000000"/>
                </a:solidFill>
                <a:latin typeface="Calibri"/>
              </a:rPr>
              <a:t>Facilitarlle o acceso a tratamentos médicos que demande</a:t>
            </a:r>
            <a:r>
              <a:rPr b="0" lang="es-ES" sz="1800" spc="-1" strike="noStrike">
                <a:solidFill>
                  <a:srgbClr val="000000"/>
                </a:solidFill>
                <a:latin typeface="Calibri"/>
              </a:rPr>
              <a:t>: </a:t>
            </a:r>
            <a:r>
              <a:rPr b="0" lang="es-ES" sz="2000" spc="-1" strike="noStrike">
                <a:solidFill>
                  <a:srgbClr val="000000"/>
                </a:solidFill>
                <a:latin typeface="Calibri"/>
              </a:rPr>
              <a:t>Bloqueadores puberais ou tratamentos hormonais feminizantes e masculinizantes.</a:t>
            </a:r>
            <a:endParaRPr b="0" lang="es-ES" sz="2000" spc="-1" strike="noStrike">
              <a:latin typeface="Arial"/>
            </a:endParaRPr>
          </a:p>
        </p:txBody>
      </p:sp>
      <p:sp>
        <p:nvSpPr>
          <p:cNvPr id="276" name="CuadroTexto 8"/>
          <p:cNvSpPr/>
          <p:nvPr/>
        </p:nvSpPr>
        <p:spPr>
          <a:xfrm>
            <a:off x="349920" y="6100200"/>
            <a:ext cx="11023920" cy="4104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s-ES" sz="2100" spc="-1" strike="noStrike">
                <a:solidFill>
                  <a:srgbClr val="000000"/>
                </a:solidFill>
                <a:latin typeface="Calibri"/>
              </a:rPr>
              <a:t>Ø </a:t>
            </a:r>
            <a:r>
              <a:rPr b="1" lang="es-ES" sz="2100" spc="-1" strike="noStrike">
                <a:solidFill>
                  <a:srgbClr val="000000"/>
                </a:solidFill>
                <a:latin typeface="Calibri"/>
              </a:rPr>
              <a:t>Ter leis e protocolos que garantan o seu dereito o libre desenvolvemento da súa personalidade. </a:t>
            </a:r>
            <a:endParaRPr b="0" lang="es-ES" sz="2100" spc="-1" strike="noStrike">
              <a:latin typeface="Arial"/>
            </a:endParaRPr>
          </a:p>
        </p:txBody>
      </p:sp>
    </p:spTree>
  </p:cSld>
  <mc:AlternateContent>
    <mc:Choice Requires="p14">
      <p:transition spd="slow" p14:dur="2000"/>
    </mc:Choice>
    <mc:Fallback>
      <p:transition spd="slow"/>
    </mc:Fallback>
  </mc:AlternateContent>
  <p:timing>
    <p:tnLst>
      <p:par>
        <p:cTn id="550" dur="indefinite" restart="never" nodeType="tmRoot">
          <p:childTnLst>
            <p:seq>
              <p:cTn id="551" dur="indefinite" nodeType="mainSeq">
                <p:childTnLst>
                  <p:par>
                    <p:cTn id="552" fill="hold">
                      <p:stCondLst>
                        <p:cond delay="indefinite"/>
                      </p:stCondLst>
                      <p:childTnLst>
                        <p:par>
                          <p:cTn id="553" fill="hold">
                            <p:stCondLst>
                              <p:cond delay="0"/>
                            </p:stCondLst>
                            <p:childTnLst>
                              <p:par>
                                <p:cTn id="554" nodeType="clickEffect" fill="hold" presetClass="entr" presetID="42">
                                  <p:stCondLst>
                                    <p:cond delay="0"/>
                                  </p:stCondLst>
                                  <p:childTnLst>
                                    <p:set>
                                      <p:cBhvr>
                                        <p:cTn id="555" dur="1" fill="hold">
                                          <p:stCondLst>
                                            <p:cond delay="0"/>
                                          </p:stCondLst>
                                        </p:cTn>
                                        <p:tgtEl>
                                          <p:spTgt spid="269"/>
                                        </p:tgtEl>
                                        <p:attrNameLst>
                                          <p:attrName>style.visibility</p:attrName>
                                        </p:attrNameLst>
                                      </p:cBhvr>
                                      <p:to>
                                        <p:strVal val="visible"/>
                                      </p:to>
                                    </p:set>
                                    <p:animEffect filter="fade" transition="in">
                                      <p:cBhvr additive="repl">
                                        <p:cTn id="556" dur="1000"/>
                                        <p:tgtEl>
                                          <p:spTgt spid="269"/>
                                        </p:tgtEl>
                                      </p:cBhvr>
                                    </p:animEffect>
                                    <p:anim calcmode="lin" valueType="num">
                                      <p:cBhvr additive="repl">
                                        <p:cTn id="557" dur="1000" fill="hold"/>
                                        <p:tgtEl>
                                          <p:spTgt spid="269"/>
                                        </p:tgtEl>
                                        <p:attrNameLst>
                                          <p:attrName>ppt_x</p:attrName>
                                        </p:attrNameLst>
                                      </p:cBhvr>
                                      <p:tavLst>
                                        <p:tav tm="0">
                                          <p:val>
                                            <p:strVal val="#ppt_x"/>
                                          </p:val>
                                        </p:tav>
                                        <p:tav tm="100000">
                                          <p:val>
                                            <p:strVal val="#ppt_x"/>
                                          </p:val>
                                        </p:tav>
                                      </p:tavLst>
                                    </p:anim>
                                    <p:anim calcmode="lin" valueType="num">
                                      <p:cBhvr additive="repl">
                                        <p:cTn id="558" dur="1000" fill="hold"/>
                                        <p:tgtEl>
                                          <p:spTgt spid="269"/>
                                        </p:tgtEl>
                                        <p:attrNameLst>
                                          <p:attrName>ppt_y</p:attrName>
                                        </p:attrNameLst>
                                      </p:cBhvr>
                                      <p:tavLst>
                                        <p:tav tm="0">
                                          <p:val>
                                            <p:strVal val="#ppt_y+.1"/>
                                          </p:val>
                                        </p:tav>
                                        <p:tav tm="100000">
                                          <p:val>
                                            <p:strVal val="#ppt_y"/>
                                          </p:val>
                                        </p:tav>
                                      </p:tavLst>
                                    </p:anim>
                                  </p:childTnLst>
                                </p:cTn>
                              </p:par>
                            </p:childTnLst>
                          </p:cTn>
                        </p:par>
                      </p:childTnLst>
                    </p:cTn>
                  </p:par>
                  <p:par>
                    <p:cTn id="559" fill="hold">
                      <p:stCondLst>
                        <p:cond delay="indefinite"/>
                      </p:stCondLst>
                      <p:childTnLst>
                        <p:par>
                          <p:cTn id="560" fill="hold">
                            <p:stCondLst>
                              <p:cond delay="0"/>
                            </p:stCondLst>
                            <p:childTnLst>
                              <p:par>
                                <p:cTn id="561" nodeType="clickEffect" fill="hold" presetClass="entr" presetID="42">
                                  <p:stCondLst>
                                    <p:cond delay="0"/>
                                  </p:stCondLst>
                                  <p:childTnLst>
                                    <p:set>
                                      <p:cBhvr>
                                        <p:cTn id="562" dur="1" fill="hold">
                                          <p:stCondLst>
                                            <p:cond delay="0"/>
                                          </p:stCondLst>
                                        </p:cTn>
                                        <p:tgtEl>
                                          <p:spTgt spid="275"/>
                                        </p:tgtEl>
                                        <p:attrNameLst>
                                          <p:attrName>style.visibility</p:attrName>
                                        </p:attrNameLst>
                                      </p:cBhvr>
                                      <p:to>
                                        <p:strVal val="visible"/>
                                      </p:to>
                                    </p:set>
                                    <p:animEffect filter="fade" transition="in">
                                      <p:cBhvr additive="repl">
                                        <p:cTn id="563" dur="1000"/>
                                        <p:tgtEl>
                                          <p:spTgt spid="275"/>
                                        </p:tgtEl>
                                      </p:cBhvr>
                                    </p:animEffect>
                                    <p:anim calcmode="lin" valueType="num">
                                      <p:cBhvr additive="repl">
                                        <p:cTn id="564" dur="1000" fill="hold"/>
                                        <p:tgtEl>
                                          <p:spTgt spid="275"/>
                                        </p:tgtEl>
                                        <p:attrNameLst>
                                          <p:attrName>ppt_x</p:attrName>
                                        </p:attrNameLst>
                                      </p:cBhvr>
                                      <p:tavLst>
                                        <p:tav tm="0">
                                          <p:val>
                                            <p:strVal val="#ppt_x"/>
                                          </p:val>
                                        </p:tav>
                                        <p:tav tm="100000">
                                          <p:val>
                                            <p:strVal val="#ppt_x"/>
                                          </p:val>
                                        </p:tav>
                                      </p:tavLst>
                                    </p:anim>
                                    <p:anim calcmode="lin" valueType="num">
                                      <p:cBhvr additive="repl">
                                        <p:cTn id="565" dur="1000" fill="hold"/>
                                        <p:tgtEl>
                                          <p:spTgt spid="275"/>
                                        </p:tgtEl>
                                        <p:attrNameLst>
                                          <p:attrName>ppt_y</p:attrName>
                                        </p:attrNameLst>
                                      </p:cBhvr>
                                      <p:tavLst>
                                        <p:tav tm="0">
                                          <p:val>
                                            <p:strVal val="#ppt_y+.1"/>
                                          </p:val>
                                        </p:tav>
                                        <p:tav tm="100000">
                                          <p:val>
                                            <p:strVal val="#ppt_y"/>
                                          </p:val>
                                        </p:tav>
                                      </p:tavLst>
                                    </p:anim>
                                  </p:childTnLst>
                                </p:cTn>
                              </p:par>
                            </p:childTnLst>
                          </p:cTn>
                        </p:par>
                      </p:childTnLst>
                    </p:cTn>
                  </p:par>
                  <p:par>
                    <p:cTn id="566" fill="hold">
                      <p:stCondLst>
                        <p:cond delay="indefinite"/>
                      </p:stCondLst>
                      <p:childTnLst>
                        <p:par>
                          <p:cTn id="567" fill="hold">
                            <p:stCondLst>
                              <p:cond delay="0"/>
                            </p:stCondLst>
                            <p:childTnLst>
                              <p:par>
                                <p:cTn id="568" nodeType="clickEffect" fill="hold" presetClass="entr" presetID="42">
                                  <p:stCondLst>
                                    <p:cond delay="0"/>
                                  </p:stCondLst>
                                  <p:childTnLst>
                                    <p:set>
                                      <p:cBhvr>
                                        <p:cTn id="569" dur="1" fill="hold">
                                          <p:stCondLst>
                                            <p:cond delay="0"/>
                                          </p:stCondLst>
                                        </p:cTn>
                                        <p:tgtEl>
                                          <p:spTgt spid="274"/>
                                        </p:tgtEl>
                                        <p:attrNameLst>
                                          <p:attrName>style.visibility</p:attrName>
                                        </p:attrNameLst>
                                      </p:cBhvr>
                                      <p:to>
                                        <p:strVal val="visible"/>
                                      </p:to>
                                    </p:set>
                                    <p:animEffect filter="fade" transition="in">
                                      <p:cBhvr additive="repl">
                                        <p:cTn id="570" dur="1000"/>
                                        <p:tgtEl>
                                          <p:spTgt spid="274"/>
                                        </p:tgtEl>
                                      </p:cBhvr>
                                    </p:animEffect>
                                    <p:anim calcmode="lin" valueType="num">
                                      <p:cBhvr additive="repl">
                                        <p:cTn id="571" dur="1000" fill="hold"/>
                                        <p:tgtEl>
                                          <p:spTgt spid="274"/>
                                        </p:tgtEl>
                                        <p:attrNameLst>
                                          <p:attrName>ppt_x</p:attrName>
                                        </p:attrNameLst>
                                      </p:cBhvr>
                                      <p:tavLst>
                                        <p:tav tm="0">
                                          <p:val>
                                            <p:strVal val="#ppt_x"/>
                                          </p:val>
                                        </p:tav>
                                        <p:tav tm="100000">
                                          <p:val>
                                            <p:strVal val="#ppt_x"/>
                                          </p:val>
                                        </p:tav>
                                      </p:tavLst>
                                    </p:anim>
                                    <p:anim calcmode="lin" valueType="num">
                                      <p:cBhvr additive="repl">
                                        <p:cTn id="572" dur="1000" fill="hold"/>
                                        <p:tgtEl>
                                          <p:spTgt spid="274"/>
                                        </p:tgtEl>
                                        <p:attrNameLst>
                                          <p:attrName>ppt_y</p:attrName>
                                        </p:attrNameLst>
                                      </p:cBhvr>
                                      <p:tavLst>
                                        <p:tav tm="0">
                                          <p:val>
                                            <p:strVal val="#ppt_y+.1"/>
                                          </p:val>
                                        </p:tav>
                                        <p:tav tm="100000">
                                          <p:val>
                                            <p:strVal val="#ppt_y"/>
                                          </p:val>
                                        </p:tav>
                                      </p:tavLst>
                                    </p:anim>
                                  </p:childTnLst>
                                </p:cTn>
                              </p:par>
                            </p:childTnLst>
                          </p:cTn>
                        </p:par>
                      </p:childTnLst>
                    </p:cTn>
                  </p:par>
                  <p:par>
                    <p:cTn id="573" fill="hold">
                      <p:stCondLst>
                        <p:cond delay="indefinite"/>
                      </p:stCondLst>
                      <p:childTnLst>
                        <p:par>
                          <p:cTn id="574" fill="hold">
                            <p:stCondLst>
                              <p:cond delay="0"/>
                            </p:stCondLst>
                            <p:childTnLst>
                              <p:par>
                                <p:cTn id="575" nodeType="clickEffect" fill="hold" presetClass="entr" presetID="42">
                                  <p:stCondLst>
                                    <p:cond delay="0"/>
                                  </p:stCondLst>
                                  <p:childTnLst>
                                    <p:set>
                                      <p:cBhvr>
                                        <p:cTn id="576" dur="1" fill="hold">
                                          <p:stCondLst>
                                            <p:cond delay="0"/>
                                          </p:stCondLst>
                                        </p:cTn>
                                        <p:tgtEl>
                                          <p:spTgt spid="272"/>
                                        </p:tgtEl>
                                        <p:attrNameLst>
                                          <p:attrName>style.visibility</p:attrName>
                                        </p:attrNameLst>
                                      </p:cBhvr>
                                      <p:to>
                                        <p:strVal val="visible"/>
                                      </p:to>
                                    </p:set>
                                    <p:animEffect filter="fade" transition="in">
                                      <p:cBhvr additive="repl">
                                        <p:cTn id="577" dur="1000"/>
                                        <p:tgtEl>
                                          <p:spTgt spid="272"/>
                                        </p:tgtEl>
                                      </p:cBhvr>
                                    </p:animEffect>
                                    <p:anim calcmode="lin" valueType="num">
                                      <p:cBhvr additive="repl">
                                        <p:cTn id="578" dur="1000" fill="hold"/>
                                        <p:tgtEl>
                                          <p:spTgt spid="272"/>
                                        </p:tgtEl>
                                        <p:attrNameLst>
                                          <p:attrName>ppt_x</p:attrName>
                                        </p:attrNameLst>
                                      </p:cBhvr>
                                      <p:tavLst>
                                        <p:tav tm="0">
                                          <p:val>
                                            <p:strVal val="#ppt_x"/>
                                          </p:val>
                                        </p:tav>
                                        <p:tav tm="100000">
                                          <p:val>
                                            <p:strVal val="#ppt_x"/>
                                          </p:val>
                                        </p:tav>
                                      </p:tavLst>
                                    </p:anim>
                                    <p:anim calcmode="lin" valueType="num">
                                      <p:cBhvr additive="repl">
                                        <p:cTn id="579" dur="1000" fill="hold"/>
                                        <p:tgtEl>
                                          <p:spTgt spid="272"/>
                                        </p:tgtEl>
                                        <p:attrNameLst>
                                          <p:attrName>ppt_y</p:attrName>
                                        </p:attrNameLst>
                                      </p:cBhvr>
                                      <p:tavLst>
                                        <p:tav tm="0">
                                          <p:val>
                                            <p:strVal val="#ppt_y+.1"/>
                                          </p:val>
                                        </p:tav>
                                        <p:tav tm="100000">
                                          <p:val>
                                            <p:strVal val="#ppt_y"/>
                                          </p:val>
                                        </p:tav>
                                      </p:tavLst>
                                    </p:anim>
                                  </p:childTnLst>
                                </p:cTn>
                              </p:par>
                            </p:childTnLst>
                          </p:cTn>
                        </p:par>
                      </p:childTnLst>
                    </p:cTn>
                  </p:par>
                  <p:par>
                    <p:cTn id="580" fill="hold">
                      <p:stCondLst>
                        <p:cond delay="indefinite"/>
                      </p:stCondLst>
                      <p:childTnLst>
                        <p:par>
                          <p:cTn id="581" fill="hold">
                            <p:stCondLst>
                              <p:cond delay="0"/>
                            </p:stCondLst>
                            <p:childTnLst>
                              <p:par>
                                <p:cTn id="582" nodeType="clickEffect" fill="hold" presetClass="entr" presetID="42">
                                  <p:stCondLst>
                                    <p:cond delay="0"/>
                                  </p:stCondLst>
                                  <p:childTnLst>
                                    <p:set>
                                      <p:cBhvr>
                                        <p:cTn id="583" dur="1" fill="hold">
                                          <p:stCondLst>
                                            <p:cond delay="0"/>
                                          </p:stCondLst>
                                        </p:cTn>
                                        <p:tgtEl>
                                          <p:spTgt spid="271"/>
                                        </p:tgtEl>
                                        <p:attrNameLst>
                                          <p:attrName>style.visibility</p:attrName>
                                        </p:attrNameLst>
                                      </p:cBhvr>
                                      <p:to>
                                        <p:strVal val="visible"/>
                                      </p:to>
                                    </p:set>
                                    <p:animEffect filter="fade" transition="in">
                                      <p:cBhvr additive="repl">
                                        <p:cTn id="584" dur="1000"/>
                                        <p:tgtEl>
                                          <p:spTgt spid="271"/>
                                        </p:tgtEl>
                                      </p:cBhvr>
                                    </p:animEffect>
                                    <p:anim calcmode="lin" valueType="num">
                                      <p:cBhvr additive="repl">
                                        <p:cTn id="585" dur="1000" fill="hold"/>
                                        <p:tgtEl>
                                          <p:spTgt spid="271"/>
                                        </p:tgtEl>
                                        <p:attrNameLst>
                                          <p:attrName>ppt_x</p:attrName>
                                        </p:attrNameLst>
                                      </p:cBhvr>
                                      <p:tavLst>
                                        <p:tav tm="0">
                                          <p:val>
                                            <p:strVal val="#ppt_x"/>
                                          </p:val>
                                        </p:tav>
                                        <p:tav tm="100000">
                                          <p:val>
                                            <p:strVal val="#ppt_x"/>
                                          </p:val>
                                        </p:tav>
                                      </p:tavLst>
                                    </p:anim>
                                    <p:anim calcmode="lin" valueType="num">
                                      <p:cBhvr additive="repl">
                                        <p:cTn id="586" dur="1000" fill="hold"/>
                                        <p:tgtEl>
                                          <p:spTgt spid="271"/>
                                        </p:tgtEl>
                                        <p:attrNameLst>
                                          <p:attrName>ppt_y</p:attrName>
                                        </p:attrNameLst>
                                      </p:cBhvr>
                                      <p:tavLst>
                                        <p:tav tm="0">
                                          <p:val>
                                            <p:strVal val="#ppt_y+.1"/>
                                          </p:val>
                                        </p:tav>
                                        <p:tav tm="100000">
                                          <p:val>
                                            <p:strVal val="#ppt_y"/>
                                          </p:val>
                                        </p:tav>
                                      </p:tavLst>
                                    </p:anim>
                                  </p:childTnLst>
                                </p:cTn>
                              </p:par>
                            </p:childTnLst>
                          </p:cTn>
                        </p:par>
                      </p:childTnLst>
                    </p:cTn>
                  </p:par>
                  <p:par>
                    <p:cTn id="587" fill="hold">
                      <p:stCondLst>
                        <p:cond delay="indefinite"/>
                      </p:stCondLst>
                      <p:childTnLst>
                        <p:par>
                          <p:cTn id="588" fill="hold">
                            <p:stCondLst>
                              <p:cond delay="0"/>
                            </p:stCondLst>
                            <p:childTnLst>
                              <p:par>
                                <p:cTn id="589" nodeType="clickEffect" fill="hold" presetClass="entr" presetID="42">
                                  <p:stCondLst>
                                    <p:cond delay="0"/>
                                  </p:stCondLst>
                                  <p:childTnLst>
                                    <p:set>
                                      <p:cBhvr>
                                        <p:cTn id="590" dur="1" fill="hold">
                                          <p:stCondLst>
                                            <p:cond delay="0"/>
                                          </p:stCondLst>
                                        </p:cTn>
                                        <p:tgtEl>
                                          <p:spTgt spid="270"/>
                                        </p:tgtEl>
                                        <p:attrNameLst>
                                          <p:attrName>style.visibility</p:attrName>
                                        </p:attrNameLst>
                                      </p:cBhvr>
                                      <p:to>
                                        <p:strVal val="visible"/>
                                      </p:to>
                                    </p:set>
                                    <p:animEffect filter="fade" transition="in">
                                      <p:cBhvr additive="repl">
                                        <p:cTn id="591" dur="1000"/>
                                        <p:tgtEl>
                                          <p:spTgt spid="270"/>
                                        </p:tgtEl>
                                      </p:cBhvr>
                                    </p:animEffect>
                                    <p:anim calcmode="lin" valueType="num">
                                      <p:cBhvr additive="repl">
                                        <p:cTn id="592" dur="1000" fill="hold"/>
                                        <p:tgtEl>
                                          <p:spTgt spid="270"/>
                                        </p:tgtEl>
                                        <p:attrNameLst>
                                          <p:attrName>ppt_x</p:attrName>
                                        </p:attrNameLst>
                                      </p:cBhvr>
                                      <p:tavLst>
                                        <p:tav tm="0">
                                          <p:val>
                                            <p:strVal val="#ppt_x"/>
                                          </p:val>
                                        </p:tav>
                                        <p:tav tm="100000">
                                          <p:val>
                                            <p:strVal val="#ppt_x"/>
                                          </p:val>
                                        </p:tav>
                                      </p:tavLst>
                                    </p:anim>
                                    <p:anim calcmode="lin" valueType="num">
                                      <p:cBhvr additive="repl">
                                        <p:cTn id="593" dur="1000" fill="hold"/>
                                        <p:tgtEl>
                                          <p:spTgt spid="270"/>
                                        </p:tgtEl>
                                        <p:attrNameLst>
                                          <p:attrName>ppt_y</p:attrName>
                                        </p:attrNameLst>
                                      </p:cBhvr>
                                      <p:tavLst>
                                        <p:tav tm="0">
                                          <p:val>
                                            <p:strVal val="#ppt_y+.1"/>
                                          </p:val>
                                        </p:tav>
                                        <p:tav tm="100000">
                                          <p:val>
                                            <p:strVal val="#ppt_y"/>
                                          </p:val>
                                        </p:tav>
                                      </p:tavLst>
                                    </p:anim>
                                  </p:childTnLst>
                                </p:cTn>
                              </p:par>
                            </p:childTnLst>
                          </p:cTn>
                        </p:par>
                      </p:childTnLst>
                    </p:cTn>
                  </p:par>
                  <p:par>
                    <p:cTn id="594" fill="hold">
                      <p:stCondLst>
                        <p:cond delay="indefinite"/>
                      </p:stCondLst>
                      <p:childTnLst>
                        <p:par>
                          <p:cTn id="595" fill="hold">
                            <p:stCondLst>
                              <p:cond delay="0"/>
                            </p:stCondLst>
                            <p:childTnLst>
                              <p:par>
                                <p:cTn id="596" nodeType="clickEffect" fill="hold" presetClass="entr" presetID="10">
                                  <p:stCondLst>
                                    <p:cond delay="0"/>
                                  </p:stCondLst>
                                  <p:childTnLst>
                                    <p:set>
                                      <p:cBhvr>
                                        <p:cTn id="597" dur="1" fill="hold">
                                          <p:stCondLst>
                                            <p:cond delay="0"/>
                                          </p:stCondLst>
                                        </p:cTn>
                                        <p:tgtEl>
                                          <p:spTgt spid="276"/>
                                        </p:tgtEl>
                                        <p:attrNameLst>
                                          <p:attrName>style.visibility</p:attrName>
                                        </p:attrNameLst>
                                      </p:cBhvr>
                                      <p:to>
                                        <p:strVal val="visible"/>
                                      </p:to>
                                    </p:set>
                                    <p:animEffect filter="fade" transition="in">
                                      <p:cBhvr additive="repl">
                                        <p:cTn id="598" dur="500"/>
                                        <p:tgtEl>
                                          <p:spTgt spid="2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7" name="CuadroTexto 4"/>
          <p:cNvSpPr/>
          <p:nvPr/>
        </p:nvSpPr>
        <p:spPr>
          <a:xfrm>
            <a:off x="866520" y="3451680"/>
            <a:ext cx="12191760" cy="3671640"/>
          </a:xfrm>
          <a:prstGeom prst="rect">
            <a:avLst/>
          </a:prstGeom>
          <a:noFill/>
          <a:ln w="0">
            <a:noFill/>
          </a:ln>
        </p:spPr>
        <p:style>
          <a:lnRef idx="0"/>
          <a:fillRef idx="0"/>
          <a:effectRef idx="0"/>
          <a:fontRef idx="minor"/>
        </p:style>
        <p:txBody>
          <a:bodyPr lIns="90000" rIns="90000" tIns="45000" bIns="45000" anchor="t">
            <a:spAutoFit/>
          </a:bodyPr>
          <a:p>
            <a:pPr marL="343080" indent="-343080">
              <a:lnSpc>
                <a:spcPct val="100000"/>
              </a:lnSpc>
              <a:spcBef>
                <a:spcPts val="601"/>
              </a:spcBef>
              <a:buClr>
                <a:srgbClr val="000000"/>
              </a:buClr>
              <a:buFont typeface="Wingdings" charset="2"/>
              <a:buChar char=""/>
            </a:pPr>
            <a:r>
              <a:rPr b="0" lang="es-ES" sz="1900" spc="-1" strike="noStrike">
                <a:solidFill>
                  <a:srgbClr val="000000"/>
                </a:solidFill>
                <a:latin typeface="Calibri"/>
              </a:rPr>
              <a:t>RECOÑECEDORA DA AUTODETERMINACIÓN DE TODAS AS PERSOAS TRANS.</a:t>
            </a:r>
            <a:endParaRPr b="0" lang="es-ES" sz="1900" spc="-1" strike="noStrike">
              <a:latin typeface="Arial"/>
            </a:endParaRPr>
          </a:p>
          <a:p>
            <a:pPr marL="343080" indent="-343080">
              <a:lnSpc>
                <a:spcPct val="100000"/>
              </a:lnSpc>
              <a:spcBef>
                <a:spcPts val="601"/>
              </a:spcBef>
              <a:buClr>
                <a:srgbClr val="000000"/>
              </a:buClr>
              <a:buFont typeface="Wingdings" charset="2"/>
              <a:buChar char=""/>
            </a:pPr>
            <a:r>
              <a:rPr b="0" lang="es-ES" sz="1900" spc="-1" strike="noStrike">
                <a:solidFill>
                  <a:srgbClr val="000000"/>
                </a:solidFill>
                <a:latin typeface="Calibri"/>
              </a:rPr>
              <a:t>QUE RECOÑEZA UNHA AUTÉNTICA DESPATOLOXICACIÓN DAS IDENTIDADES TRANS.</a:t>
            </a:r>
            <a:endParaRPr b="0" lang="es-ES" sz="1900" spc="-1" strike="noStrike">
              <a:latin typeface="Arial"/>
            </a:endParaRPr>
          </a:p>
          <a:p>
            <a:pPr marL="343080" indent="-343080">
              <a:lnSpc>
                <a:spcPct val="100000"/>
              </a:lnSpc>
              <a:spcBef>
                <a:spcPts val="601"/>
              </a:spcBef>
              <a:buClr>
                <a:srgbClr val="000000"/>
              </a:buClr>
              <a:buFont typeface="Wingdings" charset="2"/>
              <a:buChar char=""/>
            </a:pPr>
            <a:r>
              <a:rPr b="0" lang="es-ES" sz="1900" spc="-1" strike="noStrike">
                <a:solidFill>
                  <a:srgbClr val="000000"/>
                </a:solidFill>
                <a:latin typeface="Calibri"/>
              </a:rPr>
              <a:t>QUE GARANTA O DEREITO A AUTONOMÍA DXS MENORES TRANS CANDO NON HAI APOIO FAMILIAR.</a:t>
            </a:r>
            <a:endParaRPr b="0" lang="es-ES" sz="1900" spc="-1" strike="noStrike">
              <a:latin typeface="Arial"/>
            </a:endParaRPr>
          </a:p>
          <a:p>
            <a:pPr marL="343080" indent="-343080">
              <a:lnSpc>
                <a:spcPct val="100000"/>
              </a:lnSpc>
              <a:spcBef>
                <a:spcPts val="601"/>
              </a:spcBef>
              <a:buClr>
                <a:srgbClr val="000000"/>
              </a:buClr>
              <a:buFont typeface="Wingdings" charset="2"/>
              <a:buChar char=""/>
            </a:pPr>
            <a:r>
              <a:rPr b="0" lang="es-ES" sz="1900" spc="-1" strike="noStrike">
                <a:solidFill>
                  <a:srgbClr val="000000"/>
                </a:solidFill>
                <a:latin typeface="Calibri"/>
              </a:rPr>
              <a:t>QUE GARANTE O DEREITO A UNHA EDUCACIÓN EN IGUALDADE DE CONDICIÓNS.</a:t>
            </a:r>
            <a:endParaRPr b="0" lang="es-ES" sz="1900" spc="-1" strike="noStrike">
              <a:latin typeface="Arial"/>
            </a:endParaRPr>
          </a:p>
          <a:p>
            <a:pPr marL="343080" indent="-343080">
              <a:lnSpc>
                <a:spcPct val="100000"/>
              </a:lnSpc>
              <a:spcBef>
                <a:spcPts val="601"/>
              </a:spcBef>
              <a:buClr>
                <a:srgbClr val="000000"/>
              </a:buClr>
              <a:buFont typeface="Wingdings" charset="2"/>
              <a:buChar char=""/>
            </a:pPr>
            <a:r>
              <a:rPr b="0" lang="es-ES" sz="1900" spc="-1" strike="noStrike">
                <a:solidFill>
                  <a:srgbClr val="000000"/>
                </a:solidFill>
                <a:latin typeface="Calibri"/>
              </a:rPr>
              <a:t>QUE RECOÑEZA O DEREITO A CAMBIAR LEGALMENTE O SEXO SIN INXERENCIAS EXTERNAS.</a:t>
            </a:r>
            <a:endParaRPr b="0" lang="es-ES" sz="1900" spc="-1" strike="noStrike">
              <a:latin typeface="Arial"/>
            </a:endParaRPr>
          </a:p>
          <a:p>
            <a:pPr marL="343080" indent="-343080">
              <a:lnSpc>
                <a:spcPct val="100000"/>
              </a:lnSpc>
              <a:spcBef>
                <a:spcPts val="601"/>
              </a:spcBef>
              <a:buClr>
                <a:srgbClr val="000000"/>
              </a:buClr>
              <a:buFont typeface="Wingdings" charset="2"/>
              <a:buChar char=""/>
            </a:pPr>
            <a:r>
              <a:rPr b="0" lang="es-ES" sz="1900" spc="-1" strike="noStrike">
                <a:solidFill>
                  <a:srgbClr val="000000"/>
                </a:solidFill>
                <a:latin typeface="Calibri"/>
              </a:rPr>
              <a:t>QUE TRABALLE POLA PLENA INCLUSIÓN SOCIAL E LABORAL DAS PERSOAS TRANS.</a:t>
            </a:r>
            <a:endParaRPr b="0" lang="es-ES" sz="1900" spc="-1" strike="noStrike">
              <a:latin typeface="Arial"/>
            </a:endParaRPr>
          </a:p>
          <a:p>
            <a:pPr marL="343080" indent="-343080">
              <a:lnSpc>
                <a:spcPct val="100000"/>
              </a:lnSpc>
              <a:spcBef>
                <a:spcPts val="601"/>
              </a:spcBef>
              <a:buClr>
                <a:srgbClr val="000000"/>
              </a:buClr>
              <a:buFont typeface="Wingdings" charset="2"/>
              <a:buChar char=""/>
            </a:pPr>
            <a:r>
              <a:rPr b="0" lang="es-ES" sz="1900" spc="-1" strike="noStrike">
                <a:solidFill>
                  <a:srgbClr val="000000"/>
                </a:solidFill>
                <a:latin typeface="Calibri"/>
              </a:rPr>
              <a:t>QUE VELE POLOS DEREITOS DAS PERSOAS INMIGRANTES E AS PERSOAS MAIORES.</a:t>
            </a:r>
            <a:endParaRPr b="0" lang="es-ES" sz="1900" spc="-1" strike="noStrike">
              <a:latin typeface="Arial"/>
            </a:endParaRPr>
          </a:p>
          <a:p>
            <a:pPr marL="343080" indent="-343080">
              <a:lnSpc>
                <a:spcPct val="100000"/>
              </a:lnSpc>
              <a:spcBef>
                <a:spcPts val="601"/>
              </a:spcBef>
              <a:buClr>
                <a:srgbClr val="000000"/>
              </a:buClr>
              <a:buFont typeface="Wingdings" charset="2"/>
              <a:buChar char=""/>
            </a:pPr>
            <a:r>
              <a:rPr b="0" lang="es-ES" sz="1900" spc="-1" strike="noStrike">
                <a:solidFill>
                  <a:srgbClr val="000000"/>
                </a:solidFill>
                <a:latin typeface="Calibri"/>
              </a:rPr>
              <a:t>QUE VISIBILICE E RECOÑEZA AS PERSOAS NOS BINARIAS.</a:t>
            </a:r>
            <a:endParaRPr b="0" lang="es-ES" sz="1900" spc="-1" strike="noStrike">
              <a:latin typeface="Arial"/>
            </a:endParaRPr>
          </a:p>
          <a:p>
            <a:pPr marL="343080" indent="-343080">
              <a:lnSpc>
                <a:spcPct val="100000"/>
              </a:lnSpc>
              <a:spcBef>
                <a:spcPts val="601"/>
              </a:spcBef>
              <a:buClr>
                <a:srgbClr val="000000"/>
              </a:buClr>
              <a:buFont typeface="Wingdings" charset="2"/>
              <a:buChar char=""/>
            </a:pPr>
            <a:r>
              <a:rPr b="0" lang="es-ES" sz="1900" spc="-1" strike="noStrike">
                <a:solidFill>
                  <a:srgbClr val="000000"/>
                </a:solidFill>
                <a:latin typeface="Calibri"/>
              </a:rPr>
              <a:t>QUE REGULE RÉXIME SANCIONADOR CONTRA A TRANSFOBIA, DISCRIMINACIÓNS E VIOLENCIAS</a:t>
            </a:r>
            <a:endParaRPr b="0" lang="es-ES" sz="1900" spc="-1" strike="noStrike">
              <a:latin typeface="Arial"/>
            </a:endParaRPr>
          </a:p>
          <a:p>
            <a:pPr>
              <a:lnSpc>
                <a:spcPct val="100000"/>
              </a:lnSpc>
              <a:spcBef>
                <a:spcPts val="601"/>
              </a:spcBef>
              <a:buNone/>
            </a:pPr>
            <a:endParaRPr b="0" lang="es-ES" sz="1900" spc="-1" strike="noStrike">
              <a:latin typeface="Arial"/>
            </a:endParaRPr>
          </a:p>
        </p:txBody>
      </p:sp>
      <p:pic>
        <p:nvPicPr>
          <p:cNvPr id="278" name="Marcador de contenido 3" descr=""/>
          <p:cNvPicPr/>
          <p:nvPr/>
        </p:nvPicPr>
        <p:blipFill>
          <a:blip r:embed="rId1"/>
          <a:stretch/>
        </p:blipFill>
        <p:spPr>
          <a:xfrm>
            <a:off x="2801160" y="-196920"/>
            <a:ext cx="6234840" cy="3506040"/>
          </a:xfrm>
          <a:prstGeom prst="rect">
            <a:avLst/>
          </a:prstGeom>
          <a:ln w="0">
            <a:noFill/>
          </a:ln>
        </p:spPr>
      </p:pic>
    </p:spTree>
  </p:cSld>
  <mc:AlternateContent>
    <mc:Choice Requires="p14">
      <p:transition spd="slow" p14:dur="2000"/>
    </mc:Choice>
    <mc:Fallback>
      <p:transition spd="slow"/>
    </mc:Fallback>
  </mc:AlternateContent>
  <p:timing>
    <p:tnLst>
      <p:par>
        <p:cTn id="599" dur="indefinite" restart="never" nodeType="tmRoot">
          <p:childTnLst>
            <p:seq>
              <p:cTn id="600" dur="indefinite" nodeType="mainSeq">
                <p:childTnLst>
                  <p:par>
                    <p:cTn id="601" fill="hold">
                      <p:stCondLst>
                        <p:cond delay="indefinite"/>
                      </p:stCondLst>
                      <p:childTnLst>
                        <p:par>
                          <p:cTn id="602" fill="hold">
                            <p:stCondLst>
                              <p:cond delay="0"/>
                            </p:stCondLst>
                            <p:childTnLst>
                              <p:par>
                                <p:cTn id="603" nodeType="clickEffect" fill="hold" presetClass="entr" presetID="10">
                                  <p:stCondLst>
                                    <p:cond delay="0"/>
                                  </p:stCondLst>
                                  <p:childTnLst>
                                    <p:set>
                                      <p:cBhvr>
                                        <p:cTn id="604" dur="1" fill="hold">
                                          <p:stCondLst>
                                            <p:cond delay="0"/>
                                          </p:stCondLst>
                                        </p:cTn>
                                        <p:tgtEl>
                                          <p:spTgt spid="278"/>
                                        </p:tgtEl>
                                        <p:attrNameLst>
                                          <p:attrName>style.visibility</p:attrName>
                                        </p:attrNameLst>
                                      </p:cBhvr>
                                      <p:to>
                                        <p:strVal val="visible"/>
                                      </p:to>
                                    </p:set>
                                    <p:animEffect filter="fade" transition="in">
                                      <p:cBhvr additive="repl">
                                        <p:cTn id="605" dur="500"/>
                                        <p:tgtEl>
                                          <p:spTgt spid="278"/>
                                        </p:tgtEl>
                                      </p:cBhvr>
                                    </p:animEffect>
                                  </p:childTnLst>
                                </p:cTn>
                              </p:par>
                            </p:childTnLst>
                          </p:cTn>
                        </p:par>
                      </p:childTnLst>
                    </p:cTn>
                  </p:par>
                  <p:par>
                    <p:cTn id="606" fill="hold">
                      <p:stCondLst>
                        <p:cond delay="indefinite"/>
                      </p:stCondLst>
                      <p:childTnLst>
                        <p:par>
                          <p:cTn id="607" fill="hold">
                            <p:stCondLst>
                              <p:cond delay="0"/>
                            </p:stCondLst>
                            <p:childTnLst>
                              <p:par>
                                <p:cTn id="608" nodeType="clickEffect" fill="hold" presetClass="entr" presetID="10">
                                  <p:stCondLst>
                                    <p:cond delay="0"/>
                                  </p:stCondLst>
                                  <p:childTnLst>
                                    <p:set>
                                      <p:cBhvr>
                                        <p:cTn id="609" dur="1" fill="hold">
                                          <p:stCondLst>
                                            <p:cond delay="0"/>
                                          </p:stCondLst>
                                        </p:cTn>
                                        <p:tgtEl>
                                          <p:spTgt spid="277">
                                            <p:txEl>
                                              <p:pRg st="0" end="0"/>
                                            </p:txEl>
                                          </p:spTgt>
                                        </p:tgtEl>
                                        <p:attrNameLst>
                                          <p:attrName>style.visibility</p:attrName>
                                        </p:attrNameLst>
                                      </p:cBhvr>
                                      <p:to>
                                        <p:strVal val="visible"/>
                                      </p:to>
                                    </p:set>
                                    <p:animEffect filter="fade" transition="in">
                                      <p:cBhvr additive="repl">
                                        <p:cTn id="610" dur="500"/>
                                        <p:tgtEl>
                                          <p:spTgt spid="277">
                                            <p:txEl>
                                              <p:pRg st="0" end="0"/>
                                            </p:txEl>
                                          </p:spTgt>
                                        </p:tgtEl>
                                      </p:cBhvr>
                                    </p:animEffect>
                                  </p:childTnLst>
                                </p:cTn>
                              </p:par>
                            </p:childTnLst>
                          </p:cTn>
                        </p:par>
                      </p:childTnLst>
                    </p:cTn>
                  </p:par>
                  <p:par>
                    <p:cTn id="611" fill="hold">
                      <p:stCondLst>
                        <p:cond delay="indefinite"/>
                      </p:stCondLst>
                      <p:childTnLst>
                        <p:par>
                          <p:cTn id="612" fill="hold">
                            <p:stCondLst>
                              <p:cond delay="0"/>
                            </p:stCondLst>
                            <p:childTnLst>
                              <p:par>
                                <p:cTn id="613" nodeType="clickEffect" fill="hold" presetClass="entr" presetID="10">
                                  <p:stCondLst>
                                    <p:cond delay="0"/>
                                  </p:stCondLst>
                                  <p:childTnLst>
                                    <p:set>
                                      <p:cBhvr>
                                        <p:cTn id="614" dur="1" fill="hold">
                                          <p:stCondLst>
                                            <p:cond delay="0"/>
                                          </p:stCondLst>
                                        </p:cTn>
                                        <p:tgtEl>
                                          <p:spTgt spid="277">
                                            <p:txEl>
                                              <p:pRg st="1" end="1"/>
                                            </p:txEl>
                                          </p:spTgt>
                                        </p:tgtEl>
                                        <p:attrNameLst>
                                          <p:attrName>style.visibility</p:attrName>
                                        </p:attrNameLst>
                                      </p:cBhvr>
                                      <p:to>
                                        <p:strVal val="visible"/>
                                      </p:to>
                                    </p:set>
                                    <p:animEffect filter="fade" transition="in">
                                      <p:cBhvr additive="repl">
                                        <p:cTn id="615" dur="500"/>
                                        <p:tgtEl>
                                          <p:spTgt spid="277">
                                            <p:txEl>
                                              <p:pRg st="1" end="1"/>
                                            </p:txEl>
                                          </p:spTgt>
                                        </p:tgtEl>
                                      </p:cBhvr>
                                    </p:animEffect>
                                  </p:childTnLst>
                                </p:cTn>
                              </p:par>
                            </p:childTnLst>
                          </p:cTn>
                        </p:par>
                      </p:childTnLst>
                    </p:cTn>
                  </p:par>
                  <p:par>
                    <p:cTn id="616" fill="hold">
                      <p:stCondLst>
                        <p:cond delay="indefinite"/>
                      </p:stCondLst>
                      <p:childTnLst>
                        <p:par>
                          <p:cTn id="617" fill="hold">
                            <p:stCondLst>
                              <p:cond delay="0"/>
                            </p:stCondLst>
                            <p:childTnLst>
                              <p:par>
                                <p:cTn id="618" nodeType="clickEffect" fill="hold" presetClass="entr" presetID="10">
                                  <p:stCondLst>
                                    <p:cond delay="0"/>
                                  </p:stCondLst>
                                  <p:childTnLst>
                                    <p:set>
                                      <p:cBhvr>
                                        <p:cTn id="619" dur="1" fill="hold">
                                          <p:stCondLst>
                                            <p:cond delay="0"/>
                                          </p:stCondLst>
                                        </p:cTn>
                                        <p:tgtEl>
                                          <p:spTgt spid="277">
                                            <p:txEl>
                                              <p:pRg st="2" end="2"/>
                                            </p:txEl>
                                          </p:spTgt>
                                        </p:tgtEl>
                                        <p:attrNameLst>
                                          <p:attrName>style.visibility</p:attrName>
                                        </p:attrNameLst>
                                      </p:cBhvr>
                                      <p:to>
                                        <p:strVal val="visible"/>
                                      </p:to>
                                    </p:set>
                                    <p:animEffect filter="fade" transition="in">
                                      <p:cBhvr additive="repl">
                                        <p:cTn id="620" dur="500"/>
                                        <p:tgtEl>
                                          <p:spTgt spid="277">
                                            <p:txEl>
                                              <p:pRg st="2" end="2"/>
                                            </p:txEl>
                                          </p:spTgt>
                                        </p:tgtEl>
                                      </p:cBhvr>
                                    </p:animEffect>
                                  </p:childTnLst>
                                </p:cTn>
                              </p:par>
                            </p:childTnLst>
                          </p:cTn>
                        </p:par>
                      </p:childTnLst>
                    </p:cTn>
                  </p:par>
                  <p:par>
                    <p:cTn id="621" fill="hold">
                      <p:stCondLst>
                        <p:cond delay="indefinite"/>
                      </p:stCondLst>
                      <p:childTnLst>
                        <p:par>
                          <p:cTn id="622" fill="hold">
                            <p:stCondLst>
                              <p:cond delay="0"/>
                            </p:stCondLst>
                            <p:childTnLst>
                              <p:par>
                                <p:cTn id="623" nodeType="clickEffect" fill="hold" presetClass="entr" presetID="10">
                                  <p:stCondLst>
                                    <p:cond delay="0"/>
                                  </p:stCondLst>
                                  <p:childTnLst>
                                    <p:set>
                                      <p:cBhvr>
                                        <p:cTn id="624" dur="1" fill="hold">
                                          <p:stCondLst>
                                            <p:cond delay="0"/>
                                          </p:stCondLst>
                                        </p:cTn>
                                        <p:tgtEl>
                                          <p:spTgt spid="277">
                                            <p:txEl>
                                              <p:pRg st="3" end="3"/>
                                            </p:txEl>
                                          </p:spTgt>
                                        </p:tgtEl>
                                        <p:attrNameLst>
                                          <p:attrName>style.visibility</p:attrName>
                                        </p:attrNameLst>
                                      </p:cBhvr>
                                      <p:to>
                                        <p:strVal val="visible"/>
                                      </p:to>
                                    </p:set>
                                    <p:animEffect filter="fade" transition="in">
                                      <p:cBhvr additive="repl">
                                        <p:cTn id="625" dur="500"/>
                                        <p:tgtEl>
                                          <p:spTgt spid="277">
                                            <p:txEl>
                                              <p:pRg st="3" end="3"/>
                                            </p:txEl>
                                          </p:spTgt>
                                        </p:tgtEl>
                                      </p:cBhvr>
                                    </p:animEffect>
                                  </p:childTnLst>
                                </p:cTn>
                              </p:par>
                            </p:childTnLst>
                          </p:cTn>
                        </p:par>
                      </p:childTnLst>
                    </p:cTn>
                  </p:par>
                  <p:par>
                    <p:cTn id="626" fill="hold">
                      <p:stCondLst>
                        <p:cond delay="indefinite"/>
                      </p:stCondLst>
                      <p:childTnLst>
                        <p:par>
                          <p:cTn id="627" fill="hold">
                            <p:stCondLst>
                              <p:cond delay="0"/>
                            </p:stCondLst>
                            <p:childTnLst>
                              <p:par>
                                <p:cTn id="628" nodeType="clickEffect" fill="hold" presetClass="entr" presetID="10">
                                  <p:stCondLst>
                                    <p:cond delay="0"/>
                                  </p:stCondLst>
                                  <p:childTnLst>
                                    <p:set>
                                      <p:cBhvr>
                                        <p:cTn id="629" dur="1" fill="hold">
                                          <p:stCondLst>
                                            <p:cond delay="0"/>
                                          </p:stCondLst>
                                        </p:cTn>
                                        <p:tgtEl>
                                          <p:spTgt spid="277">
                                            <p:txEl>
                                              <p:pRg st="4" end="4"/>
                                            </p:txEl>
                                          </p:spTgt>
                                        </p:tgtEl>
                                        <p:attrNameLst>
                                          <p:attrName>style.visibility</p:attrName>
                                        </p:attrNameLst>
                                      </p:cBhvr>
                                      <p:to>
                                        <p:strVal val="visible"/>
                                      </p:to>
                                    </p:set>
                                    <p:animEffect filter="fade" transition="in">
                                      <p:cBhvr additive="repl">
                                        <p:cTn id="630" dur="500"/>
                                        <p:tgtEl>
                                          <p:spTgt spid="277">
                                            <p:txEl>
                                              <p:pRg st="4" end="4"/>
                                            </p:txEl>
                                          </p:spTgt>
                                        </p:tgtEl>
                                      </p:cBhvr>
                                    </p:animEffect>
                                  </p:childTnLst>
                                </p:cTn>
                              </p:par>
                            </p:childTnLst>
                          </p:cTn>
                        </p:par>
                      </p:childTnLst>
                    </p:cTn>
                  </p:par>
                  <p:par>
                    <p:cTn id="631" fill="hold">
                      <p:stCondLst>
                        <p:cond delay="indefinite"/>
                      </p:stCondLst>
                      <p:childTnLst>
                        <p:par>
                          <p:cTn id="632" fill="hold">
                            <p:stCondLst>
                              <p:cond delay="0"/>
                            </p:stCondLst>
                            <p:childTnLst>
                              <p:par>
                                <p:cTn id="633" nodeType="clickEffect" fill="hold" presetClass="entr" presetID="10">
                                  <p:stCondLst>
                                    <p:cond delay="0"/>
                                  </p:stCondLst>
                                  <p:childTnLst>
                                    <p:set>
                                      <p:cBhvr>
                                        <p:cTn id="634" dur="1" fill="hold">
                                          <p:stCondLst>
                                            <p:cond delay="0"/>
                                          </p:stCondLst>
                                        </p:cTn>
                                        <p:tgtEl>
                                          <p:spTgt spid="277">
                                            <p:txEl>
                                              <p:pRg st="5" end="5"/>
                                            </p:txEl>
                                          </p:spTgt>
                                        </p:tgtEl>
                                        <p:attrNameLst>
                                          <p:attrName>style.visibility</p:attrName>
                                        </p:attrNameLst>
                                      </p:cBhvr>
                                      <p:to>
                                        <p:strVal val="visible"/>
                                      </p:to>
                                    </p:set>
                                    <p:animEffect filter="fade" transition="in">
                                      <p:cBhvr additive="repl">
                                        <p:cTn id="635" dur="500"/>
                                        <p:tgtEl>
                                          <p:spTgt spid="277">
                                            <p:txEl>
                                              <p:pRg st="5" end="5"/>
                                            </p:txEl>
                                          </p:spTgt>
                                        </p:tgtEl>
                                      </p:cBhvr>
                                    </p:animEffect>
                                  </p:childTnLst>
                                </p:cTn>
                              </p:par>
                            </p:childTnLst>
                          </p:cTn>
                        </p:par>
                      </p:childTnLst>
                    </p:cTn>
                  </p:par>
                  <p:par>
                    <p:cTn id="636" fill="hold">
                      <p:stCondLst>
                        <p:cond delay="indefinite"/>
                      </p:stCondLst>
                      <p:childTnLst>
                        <p:par>
                          <p:cTn id="637" fill="hold">
                            <p:stCondLst>
                              <p:cond delay="0"/>
                            </p:stCondLst>
                            <p:childTnLst>
                              <p:par>
                                <p:cTn id="638" nodeType="clickEffect" fill="hold" presetClass="entr" presetID="10">
                                  <p:stCondLst>
                                    <p:cond delay="0"/>
                                  </p:stCondLst>
                                  <p:childTnLst>
                                    <p:set>
                                      <p:cBhvr>
                                        <p:cTn id="639" dur="1" fill="hold">
                                          <p:stCondLst>
                                            <p:cond delay="0"/>
                                          </p:stCondLst>
                                        </p:cTn>
                                        <p:tgtEl>
                                          <p:spTgt spid="277">
                                            <p:txEl>
                                              <p:pRg st="6" end="6"/>
                                            </p:txEl>
                                          </p:spTgt>
                                        </p:tgtEl>
                                        <p:attrNameLst>
                                          <p:attrName>style.visibility</p:attrName>
                                        </p:attrNameLst>
                                      </p:cBhvr>
                                      <p:to>
                                        <p:strVal val="visible"/>
                                      </p:to>
                                    </p:set>
                                    <p:animEffect filter="fade" transition="in">
                                      <p:cBhvr additive="repl">
                                        <p:cTn id="640" dur="500"/>
                                        <p:tgtEl>
                                          <p:spTgt spid="277">
                                            <p:txEl>
                                              <p:pRg st="6" end="6"/>
                                            </p:txEl>
                                          </p:spTgt>
                                        </p:tgtEl>
                                      </p:cBhvr>
                                    </p:animEffect>
                                  </p:childTnLst>
                                </p:cTn>
                              </p:par>
                            </p:childTnLst>
                          </p:cTn>
                        </p:par>
                      </p:childTnLst>
                    </p:cTn>
                  </p:par>
                  <p:par>
                    <p:cTn id="641" fill="hold">
                      <p:stCondLst>
                        <p:cond delay="indefinite"/>
                      </p:stCondLst>
                      <p:childTnLst>
                        <p:par>
                          <p:cTn id="642" fill="hold">
                            <p:stCondLst>
                              <p:cond delay="0"/>
                            </p:stCondLst>
                            <p:childTnLst>
                              <p:par>
                                <p:cTn id="643" nodeType="clickEffect" fill="hold" presetClass="entr" presetID="10">
                                  <p:stCondLst>
                                    <p:cond delay="0"/>
                                  </p:stCondLst>
                                  <p:childTnLst>
                                    <p:set>
                                      <p:cBhvr>
                                        <p:cTn id="644" dur="1" fill="hold">
                                          <p:stCondLst>
                                            <p:cond delay="0"/>
                                          </p:stCondLst>
                                        </p:cTn>
                                        <p:tgtEl>
                                          <p:spTgt spid="277">
                                            <p:txEl>
                                              <p:pRg st="7" end="7"/>
                                            </p:txEl>
                                          </p:spTgt>
                                        </p:tgtEl>
                                        <p:attrNameLst>
                                          <p:attrName>style.visibility</p:attrName>
                                        </p:attrNameLst>
                                      </p:cBhvr>
                                      <p:to>
                                        <p:strVal val="visible"/>
                                      </p:to>
                                    </p:set>
                                    <p:animEffect filter="fade" transition="in">
                                      <p:cBhvr additive="repl">
                                        <p:cTn id="645" dur="500"/>
                                        <p:tgtEl>
                                          <p:spTgt spid="277">
                                            <p:txEl>
                                              <p:pRg st="7" end="7"/>
                                            </p:txEl>
                                          </p:spTgt>
                                        </p:tgtEl>
                                      </p:cBhvr>
                                    </p:animEffect>
                                  </p:childTnLst>
                                </p:cTn>
                              </p:par>
                            </p:childTnLst>
                          </p:cTn>
                        </p:par>
                      </p:childTnLst>
                    </p:cTn>
                  </p:par>
                  <p:par>
                    <p:cTn id="646" fill="hold">
                      <p:stCondLst>
                        <p:cond delay="indefinite"/>
                      </p:stCondLst>
                      <p:childTnLst>
                        <p:par>
                          <p:cTn id="647" fill="hold">
                            <p:stCondLst>
                              <p:cond delay="0"/>
                            </p:stCondLst>
                            <p:childTnLst>
                              <p:par>
                                <p:cTn id="648" nodeType="clickEffect" fill="hold" presetClass="entr" presetID="10">
                                  <p:stCondLst>
                                    <p:cond delay="0"/>
                                  </p:stCondLst>
                                  <p:childTnLst>
                                    <p:set>
                                      <p:cBhvr>
                                        <p:cTn id="649" dur="1" fill="hold">
                                          <p:stCondLst>
                                            <p:cond delay="0"/>
                                          </p:stCondLst>
                                        </p:cTn>
                                        <p:tgtEl>
                                          <p:spTgt spid="277">
                                            <p:txEl>
                                              <p:pRg st="8" end="8"/>
                                            </p:txEl>
                                          </p:spTgt>
                                        </p:tgtEl>
                                        <p:attrNameLst>
                                          <p:attrName>style.visibility</p:attrName>
                                        </p:attrNameLst>
                                      </p:cBhvr>
                                      <p:to>
                                        <p:strVal val="visible"/>
                                      </p:to>
                                    </p:set>
                                    <p:animEffect filter="fade" transition="in">
                                      <p:cBhvr additive="repl">
                                        <p:cTn id="650" dur="500"/>
                                        <p:tgtEl>
                                          <p:spTgt spid="277">
                                            <p:txEl>
                                              <p:pRg st="8" end="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9" name="PlaceHolder 1"/>
          <p:cNvSpPr>
            <a:spLocks noGrp="1"/>
          </p:cNvSpPr>
          <p:nvPr>
            <p:ph/>
          </p:nvPr>
        </p:nvSpPr>
        <p:spPr>
          <a:xfrm>
            <a:off x="464400" y="3856680"/>
            <a:ext cx="10971720" cy="3976920"/>
          </a:xfrm>
          <a:prstGeom prst="rect">
            <a:avLst/>
          </a:prstGeom>
          <a:noFill/>
          <a:ln w="0">
            <a:noFill/>
          </a:ln>
        </p:spPr>
        <p:txBody>
          <a:bodyPr anchor="t">
            <a:normAutofit/>
          </a:bodyPr>
          <a:p>
            <a:pPr marL="360" algn="ctr">
              <a:lnSpc>
                <a:spcPct val="90000"/>
              </a:lnSpc>
              <a:spcBef>
                <a:spcPts val="1001"/>
              </a:spcBef>
              <a:buNone/>
              <a:tabLst>
                <a:tab algn="l" pos="0"/>
              </a:tabLst>
            </a:pPr>
            <a:r>
              <a:rPr b="0" lang="es-ES" sz="3600" spc="-1" strike="noStrike">
                <a:solidFill>
                  <a:srgbClr val="000000"/>
                </a:solidFill>
                <a:latin typeface="Bahnschrift Light SemiCondensed"/>
              </a:rPr>
              <a:t>Moitas grazas por escoitar e por formar parte da loita </a:t>
            </a:r>
            <a:endParaRPr b="0" lang="es-ES" sz="3600" spc="-1" strike="noStrike">
              <a:solidFill>
                <a:srgbClr val="000000"/>
              </a:solidFill>
              <a:latin typeface="Calibri"/>
            </a:endParaRPr>
          </a:p>
          <a:p>
            <a:pPr marL="360" algn="ctr">
              <a:lnSpc>
                <a:spcPct val="90000"/>
              </a:lnSpc>
              <a:spcBef>
                <a:spcPts val="1001"/>
              </a:spcBef>
              <a:buNone/>
              <a:tabLst>
                <a:tab algn="l" pos="0"/>
              </a:tabLst>
            </a:pPr>
            <a:r>
              <a:rPr b="0" lang="es-ES" sz="3600" spc="-1" strike="noStrike">
                <a:solidFill>
                  <a:srgbClr val="000000"/>
                </a:solidFill>
                <a:latin typeface="Bahnschrift Light SemiCondensed"/>
              </a:rPr>
              <a:t> </a:t>
            </a:r>
            <a:endParaRPr b="0" lang="es-ES" sz="3600" spc="-1" strike="noStrike">
              <a:solidFill>
                <a:srgbClr val="000000"/>
              </a:solidFill>
              <a:latin typeface="Calibri"/>
            </a:endParaRPr>
          </a:p>
          <a:p>
            <a:pPr marL="360" algn="ctr">
              <a:lnSpc>
                <a:spcPct val="90000"/>
              </a:lnSpc>
              <a:spcBef>
                <a:spcPts val="1001"/>
              </a:spcBef>
              <a:buNone/>
              <a:tabLst>
                <a:tab algn="l" pos="0"/>
              </a:tabLst>
            </a:pPr>
            <a:r>
              <a:rPr b="0" lang="es-ES" sz="3600" spc="-1" strike="noStrike">
                <a:solidFill>
                  <a:srgbClr val="000000"/>
                </a:solidFill>
                <a:latin typeface="Bahnschrift Light SemiCondensed"/>
              </a:rPr>
              <a:t>Se precisas algo de min escríbeme a : cristinapalacioscastro@gmail.com </a:t>
            </a:r>
            <a:endParaRPr b="0" lang="es-ES" sz="3600" spc="-1" strike="noStrike">
              <a:solidFill>
                <a:srgbClr val="000000"/>
              </a:solidFill>
              <a:latin typeface="Calibri"/>
            </a:endParaRPr>
          </a:p>
        </p:txBody>
      </p:sp>
      <p:pic>
        <p:nvPicPr>
          <p:cNvPr id="280" name="Imagen 4" descr=""/>
          <p:cNvPicPr/>
          <p:nvPr/>
        </p:nvPicPr>
        <p:blipFill>
          <a:blip r:embed="rId1"/>
          <a:srcRect l="362" t="11856" r="799" b="11541"/>
          <a:stretch/>
        </p:blipFill>
        <p:spPr>
          <a:xfrm>
            <a:off x="769680" y="0"/>
            <a:ext cx="10666440" cy="464976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CustomShape 1"/>
          <p:cNvSpPr/>
          <p:nvPr/>
        </p:nvSpPr>
        <p:spPr>
          <a:xfrm>
            <a:off x="198360" y="1443240"/>
            <a:ext cx="11938320" cy="4307400"/>
          </a:xfrm>
          <a:prstGeom prst="rect">
            <a:avLst/>
          </a:prstGeom>
          <a:noFill/>
          <a:ln w="0">
            <a:noFill/>
          </a:ln>
        </p:spPr>
        <p:style>
          <a:lnRef idx="0"/>
          <a:fillRef idx="0"/>
          <a:effectRef idx="0"/>
          <a:fontRef idx="minor"/>
        </p:style>
        <p:txBody>
          <a:bodyPr lIns="90000" rIns="90000" tIns="45000" bIns="45000" anchor="t">
            <a:spAutoFit/>
          </a:bodyPr>
          <a:p>
            <a:pPr marL="343440" indent="-343080" algn="just">
              <a:lnSpc>
                <a:spcPts val="2900"/>
              </a:lnSpc>
              <a:spcBef>
                <a:spcPts val="601"/>
              </a:spcBef>
              <a:buClr>
                <a:srgbClr val="000000"/>
              </a:buClr>
              <a:buFont typeface="Arial"/>
              <a:buChar char="•"/>
            </a:pPr>
            <a:r>
              <a:rPr b="0" lang="es-ES" sz="2400" spc="-1" strike="noStrike">
                <a:solidFill>
                  <a:srgbClr val="000000"/>
                </a:solidFill>
                <a:latin typeface="Calibri"/>
              </a:rPr>
              <a:t>42% das persoas trans senten ser discriminadas nalgún aspecto da súa vida</a:t>
            </a:r>
            <a:endParaRPr b="0" lang="es-ES" sz="2400" spc="-1" strike="noStrike">
              <a:latin typeface="Arial"/>
            </a:endParaRPr>
          </a:p>
          <a:p>
            <a:pPr marL="343440" indent="-343080" algn="just">
              <a:lnSpc>
                <a:spcPts val="2900"/>
              </a:lnSpc>
              <a:spcBef>
                <a:spcPts val="601"/>
              </a:spcBef>
              <a:buClr>
                <a:srgbClr val="000000"/>
              </a:buClr>
              <a:buFont typeface="Arial"/>
              <a:buChar char="•"/>
            </a:pPr>
            <a:r>
              <a:rPr b="0" lang="es-ES" sz="2400" spc="-1" strike="noStrike">
                <a:solidFill>
                  <a:srgbClr val="000000"/>
                </a:solidFill>
                <a:latin typeface="Calibri"/>
              </a:rPr>
              <a:t>26% dxs adolescentes entre 15 e 17 anos ocultou ser LGBTI na escola</a:t>
            </a:r>
            <a:endParaRPr b="0" lang="es-ES" sz="2400" spc="-1" strike="noStrike">
              <a:latin typeface="Arial"/>
            </a:endParaRPr>
          </a:p>
          <a:p>
            <a:pPr marL="343440" indent="-343080" algn="just">
              <a:lnSpc>
                <a:spcPts val="2900"/>
              </a:lnSpc>
              <a:spcBef>
                <a:spcPts val="601"/>
              </a:spcBef>
              <a:buClr>
                <a:srgbClr val="000000"/>
              </a:buClr>
              <a:buFont typeface="Arial"/>
              <a:buChar char="•"/>
            </a:pPr>
            <a:r>
              <a:rPr b="0" lang="es-ES" sz="2400" spc="-1" strike="noStrike">
                <a:solidFill>
                  <a:srgbClr val="000000"/>
                </a:solidFill>
                <a:latin typeface="Calibri"/>
              </a:rPr>
              <a:t>41% das persoas LGTBI+ din ter sido acosadas nalgún momento do último ano (3 puntos por riba da media europea)</a:t>
            </a:r>
            <a:endParaRPr b="0" lang="es-ES" sz="2400" spc="-1" strike="noStrike">
              <a:latin typeface="Arial"/>
            </a:endParaRPr>
          </a:p>
          <a:p>
            <a:pPr marL="343080" indent="-343080">
              <a:lnSpc>
                <a:spcPts val="2900"/>
              </a:lnSpc>
              <a:spcBef>
                <a:spcPts val="601"/>
              </a:spcBef>
              <a:buClr>
                <a:srgbClr val="000000"/>
              </a:buClr>
              <a:buFont typeface="Arial"/>
              <a:buChar char="•"/>
            </a:pPr>
            <a:r>
              <a:rPr b="0" lang="es-ES" sz="2400" spc="-1" strike="noStrike">
                <a:solidFill>
                  <a:srgbClr val="000000"/>
                </a:solidFill>
                <a:latin typeface="Calibri"/>
              </a:rPr>
              <a:t>O 33% das persoas trans decide non exteriorizar a súa identidade sentida por medo as consecuencias</a:t>
            </a:r>
            <a:endParaRPr b="0" lang="es-ES" sz="2400" spc="-1" strike="noStrike">
              <a:latin typeface="Arial"/>
            </a:endParaRPr>
          </a:p>
          <a:p>
            <a:pPr marL="343080" indent="-343080">
              <a:lnSpc>
                <a:spcPts val="2900"/>
              </a:lnSpc>
              <a:spcBef>
                <a:spcPts val="601"/>
              </a:spcBef>
              <a:buClr>
                <a:srgbClr val="000000"/>
              </a:buClr>
              <a:buFont typeface="Arial"/>
              <a:buChar char="•"/>
            </a:pPr>
            <a:r>
              <a:rPr b="0" lang="pt-BR" sz="2400" spc="-1" strike="noStrike">
                <a:solidFill>
                  <a:srgbClr val="000000"/>
                </a:solidFill>
                <a:latin typeface="Calibri"/>
              </a:rPr>
              <a:t>Entorno ao 50% evita deliberadamente espazos públicos por medo </a:t>
            </a:r>
            <a:endParaRPr b="0" lang="es-ES" sz="2400" spc="-1" strike="noStrike">
              <a:latin typeface="Arial"/>
            </a:endParaRPr>
          </a:p>
          <a:p>
            <a:pPr marL="343080" indent="-343080">
              <a:lnSpc>
                <a:spcPts val="2900"/>
              </a:lnSpc>
              <a:spcBef>
                <a:spcPts val="601"/>
              </a:spcBef>
              <a:buClr>
                <a:srgbClr val="000000"/>
              </a:buClr>
              <a:buFont typeface="Arial"/>
              <a:buChar char="•"/>
            </a:pPr>
            <a:r>
              <a:rPr b="0" lang="pt-BR" sz="2400" spc="-1" strike="noStrike">
                <a:solidFill>
                  <a:srgbClr val="000000"/>
                </a:solidFill>
                <a:latin typeface="Calibri"/>
              </a:rPr>
              <a:t>Preto do 20% evita, baixo calquera circunstancia, mencionar no seu fogar que é trans.</a:t>
            </a:r>
            <a:endParaRPr b="0" lang="es-ES" sz="2400" spc="-1" strike="noStrike">
              <a:latin typeface="Arial"/>
            </a:endParaRPr>
          </a:p>
          <a:p>
            <a:pPr marL="343440" indent="-343080" algn="just">
              <a:lnSpc>
                <a:spcPts val="2900"/>
              </a:lnSpc>
              <a:spcBef>
                <a:spcPts val="601"/>
              </a:spcBef>
              <a:buClr>
                <a:srgbClr val="000000"/>
              </a:buClr>
              <a:buFont typeface="Arial"/>
              <a:buChar char="•"/>
            </a:pPr>
            <a:r>
              <a:rPr b="0" lang="es-ES" sz="2400" spc="-1" strike="noStrike">
                <a:solidFill>
                  <a:srgbClr val="000000"/>
                </a:solidFill>
                <a:latin typeface="Calibri"/>
              </a:rPr>
              <a:t>36% indican que a intolerancia e a discriminación se teñen incrementado nos últimos anos</a:t>
            </a:r>
            <a:endParaRPr b="0" lang="es-ES" sz="2400" spc="-1" strike="noStrike">
              <a:latin typeface="Arial"/>
            </a:endParaRPr>
          </a:p>
          <a:p>
            <a:pPr marL="343440" indent="-343080" algn="just">
              <a:lnSpc>
                <a:spcPts val="2900"/>
              </a:lnSpc>
              <a:spcBef>
                <a:spcPts val="601"/>
              </a:spcBef>
              <a:buClr>
                <a:srgbClr val="000000"/>
              </a:buClr>
              <a:buFont typeface="Arial"/>
              <a:buChar char="•"/>
            </a:pPr>
            <a:r>
              <a:rPr b="0" lang="es-ES" sz="2400" spc="-1" strike="noStrike">
                <a:solidFill>
                  <a:srgbClr val="000000"/>
                </a:solidFill>
                <a:latin typeface="Calibri"/>
              </a:rPr>
              <a:t>57% non cre que o seu Goberno loite eficazmente contra as discriminacións</a:t>
            </a:r>
            <a:endParaRPr b="0" lang="es-ES" sz="2400" spc="-1" strike="noStrike">
              <a:latin typeface="Arial"/>
            </a:endParaRPr>
          </a:p>
        </p:txBody>
      </p:sp>
      <p:sp>
        <p:nvSpPr>
          <p:cNvPr id="140" name="CustomShape 2"/>
          <p:cNvSpPr/>
          <p:nvPr/>
        </p:nvSpPr>
        <p:spPr>
          <a:xfrm>
            <a:off x="1883520" y="6330960"/>
            <a:ext cx="8568360" cy="3643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s-ES" sz="1800" spc="-1" strike="noStrike">
                <a:solidFill>
                  <a:srgbClr val="000000"/>
                </a:solidFill>
                <a:latin typeface="Calibri"/>
              </a:rPr>
              <a:t>https://fra.europa.eu/sites/default/files/fra_uploads/lgbti-survey-country-data_spain.pdf</a:t>
            </a:r>
            <a:endParaRPr b="0" lang="es-ES" sz="1800" spc="-1" strike="noStrike">
              <a:latin typeface="Arial"/>
            </a:endParaRPr>
          </a:p>
        </p:txBody>
      </p:sp>
      <p:sp>
        <p:nvSpPr>
          <p:cNvPr id="141" name="CustomShape 3"/>
          <p:cNvSpPr/>
          <p:nvPr/>
        </p:nvSpPr>
        <p:spPr>
          <a:xfrm>
            <a:off x="1469520" y="436680"/>
            <a:ext cx="9396360" cy="4557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s-ES" sz="2400" spc="-1" strike="noStrike">
                <a:solidFill>
                  <a:srgbClr val="17375e"/>
                </a:solidFill>
                <a:latin typeface="Comfortaa"/>
              </a:rPr>
              <a:t>Estudo da Axencia Europea de Dereitos Fundamentais</a:t>
            </a:r>
            <a:endParaRPr b="0" lang="es-ES" sz="2400" spc="-1" strike="noStrike">
              <a:latin typeface="Arial"/>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10">
                                  <p:stCondLst>
                                    <p:cond delay="0"/>
                                  </p:stCondLst>
                                  <p:childTnLst>
                                    <p:set>
                                      <p:cBhvr>
                                        <p:cTn id="6" dur="1" fill="hold">
                                          <p:stCondLst>
                                            <p:cond delay="0"/>
                                          </p:stCondLst>
                                        </p:cTn>
                                        <p:tgtEl>
                                          <p:spTgt spid="141"/>
                                        </p:tgtEl>
                                        <p:attrNameLst>
                                          <p:attrName>style.visibility</p:attrName>
                                        </p:attrNameLst>
                                      </p:cBhvr>
                                      <p:to>
                                        <p:strVal val="visible"/>
                                      </p:to>
                                    </p:set>
                                    <p:animEffect filter="fade" transition="in">
                                      <p:cBhvr additive="repl">
                                        <p:cTn id="7" dur="500"/>
                                        <p:tgtEl>
                                          <p:spTgt spid="141"/>
                                        </p:tgtEl>
                                      </p:cBhvr>
                                    </p:animEffect>
                                  </p:childTnLst>
                                </p:cTn>
                              </p:par>
                            </p:childTnLst>
                          </p:cTn>
                        </p:par>
                        <p:par>
                          <p:cTn id="8" fill="hold">
                            <p:stCondLst>
                              <p:cond delay="500"/>
                            </p:stCondLst>
                            <p:childTnLst>
                              <p:par>
                                <p:cTn id="9" nodeType="afterEffect" fill="hold" presetClass="entr" presetID="10">
                                  <p:stCondLst>
                                    <p:cond delay="0"/>
                                  </p:stCondLst>
                                  <p:childTnLst>
                                    <p:set>
                                      <p:cBhvr>
                                        <p:cTn id="10" dur="1" fill="hold">
                                          <p:stCondLst>
                                            <p:cond delay="0"/>
                                          </p:stCondLst>
                                        </p:cTn>
                                        <p:tgtEl>
                                          <p:spTgt spid="140"/>
                                        </p:tgtEl>
                                        <p:attrNameLst>
                                          <p:attrName>style.visibility</p:attrName>
                                        </p:attrNameLst>
                                      </p:cBhvr>
                                      <p:to>
                                        <p:strVal val="visible"/>
                                      </p:to>
                                    </p:set>
                                    <p:animEffect filter="fade" transition="in">
                                      <p:cBhvr additive="repl">
                                        <p:cTn id="11" dur="500"/>
                                        <p:tgtEl>
                                          <p:spTgt spid="140"/>
                                        </p:tgtEl>
                                      </p:cBhvr>
                                    </p:animEffect>
                                  </p:childTnLst>
                                </p:cTn>
                              </p:par>
                            </p:childTnLst>
                          </p:cTn>
                        </p:par>
                      </p:childTnLst>
                    </p:cTn>
                  </p:par>
                  <p:par>
                    <p:cTn id="12" fill="hold">
                      <p:stCondLst>
                        <p:cond delay="indefinite"/>
                      </p:stCondLst>
                      <p:childTnLst>
                        <p:par>
                          <p:cTn id="13" fill="hold">
                            <p:stCondLst>
                              <p:cond delay="0"/>
                            </p:stCondLst>
                            <p:childTnLst>
                              <p:par>
                                <p:cTn id="14" nodeType="clickEffect" fill="hold" presetClass="entr" presetID="10">
                                  <p:stCondLst>
                                    <p:cond delay="0"/>
                                  </p:stCondLst>
                                  <p:childTnLst>
                                    <p:set>
                                      <p:cBhvr>
                                        <p:cTn id="15" dur="1" fill="hold">
                                          <p:stCondLst>
                                            <p:cond delay="0"/>
                                          </p:stCondLst>
                                        </p:cTn>
                                        <p:tgtEl>
                                          <p:spTgt spid="139">
                                            <p:txEl>
                                              <p:pRg st="0" end="0"/>
                                            </p:txEl>
                                          </p:spTgt>
                                        </p:tgtEl>
                                        <p:attrNameLst>
                                          <p:attrName>style.visibility</p:attrName>
                                        </p:attrNameLst>
                                      </p:cBhvr>
                                      <p:to>
                                        <p:strVal val="visible"/>
                                      </p:to>
                                    </p:set>
                                    <p:animEffect filter="fade" transition="in">
                                      <p:cBhvr additive="repl">
                                        <p:cTn id="16" dur="500"/>
                                        <p:tgtEl>
                                          <p:spTgt spid="13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nodeType="clickEffect" fill="hold" presetClass="entr" presetID="10">
                                  <p:stCondLst>
                                    <p:cond delay="0"/>
                                  </p:stCondLst>
                                  <p:childTnLst>
                                    <p:set>
                                      <p:cBhvr>
                                        <p:cTn id="20" dur="1" fill="hold">
                                          <p:stCondLst>
                                            <p:cond delay="0"/>
                                          </p:stCondLst>
                                        </p:cTn>
                                        <p:tgtEl>
                                          <p:spTgt spid="139">
                                            <p:txEl>
                                              <p:pRg st="1" end="1"/>
                                            </p:txEl>
                                          </p:spTgt>
                                        </p:tgtEl>
                                        <p:attrNameLst>
                                          <p:attrName>style.visibility</p:attrName>
                                        </p:attrNameLst>
                                      </p:cBhvr>
                                      <p:to>
                                        <p:strVal val="visible"/>
                                      </p:to>
                                    </p:set>
                                    <p:animEffect filter="fade" transition="in">
                                      <p:cBhvr additive="repl">
                                        <p:cTn id="21" dur="500"/>
                                        <p:tgtEl>
                                          <p:spTgt spid="139">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nodeType="clickEffect" fill="hold" presetClass="entr" presetID="10">
                                  <p:stCondLst>
                                    <p:cond delay="0"/>
                                  </p:stCondLst>
                                  <p:childTnLst>
                                    <p:set>
                                      <p:cBhvr>
                                        <p:cTn id="25" dur="1" fill="hold">
                                          <p:stCondLst>
                                            <p:cond delay="0"/>
                                          </p:stCondLst>
                                        </p:cTn>
                                        <p:tgtEl>
                                          <p:spTgt spid="139">
                                            <p:txEl>
                                              <p:pRg st="2" end="2"/>
                                            </p:txEl>
                                          </p:spTgt>
                                        </p:tgtEl>
                                        <p:attrNameLst>
                                          <p:attrName>style.visibility</p:attrName>
                                        </p:attrNameLst>
                                      </p:cBhvr>
                                      <p:to>
                                        <p:strVal val="visible"/>
                                      </p:to>
                                    </p:set>
                                    <p:animEffect filter="fade" transition="in">
                                      <p:cBhvr additive="repl">
                                        <p:cTn id="26" dur="500"/>
                                        <p:tgtEl>
                                          <p:spTgt spid="139">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nodeType="clickEffect" fill="hold" presetClass="entr" presetID="10">
                                  <p:stCondLst>
                                    <p:cond delay="0"/>
                                  </p:stCondLst>
                                  <p:childTnLst>
                                    <p:set>
                                      <p:cBhvr>
                                        <p:cTn id="30" dur="1" fill="hold">
                                          <p:stCondLst>
                                            <p:cond delay="0"/>
                                          </p:stCondLst>
                                        </p:cTn>
                                        <p:tgtEl>
                                          <p:spTgt spid="139">
                                            <p:txEl>
                                              <p:pRg st="3" end="3"/>
                                            </p:txEl>
                                          </p:spTgt>
                                        </p:tgtEl>
                                        <p:attrNameLst>
                                          <p:attrName>style.visibility</p:attrName>
                                        </p:attrNameLst>
                                      </p:cBhvr>
                                      <p:to>
                                        <p:strVal val="visible"/>
                                      </p:to>
                                    </p:set>
                                    <p:animEffect filter="fade" transition="in">
                                      <p:cBhvr additive="repl">
                                        <p:cTn id="31" dur="500"/>
                                        <p:tgtEl>
                                          <p:spTgt spid="139">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nodeType="clickEffect" fill="hold" presetClass="entr" presetID="10">
                                  <p:stCondLst>
                                    <p:cond delay="0"/>
                                  </p:stCondLst>
                                  <p:childTnLst>
                                    <p:set>
                                      <p:cBhvr>
                                        <p:cTn id="35" dur="1" fill="hold">
                                          <p:stCondLst>
                                            <p:cond delay="0"/>
                                          </p:stCondLst>
                                        </p:cTn>
                                        <p:tgtEl>
                                          <p:spTgt spid="139">
                                            <p:txEl>
                                              <p:pRg st="4" end="4"/>
                                            </p:txEl>
                                          </p:spTgt>
                                        </p:tgtEl>
                                        <p:attrNameLst>
                                          <p:attrName>style.visibility</p:attrName>
                                        </p:attrNameLst>
                                      </p:cBhvr>
                                      <p:to>
                                        <p:strVal val="visible"/>
                                      </p:to>
                                    </p:set>
                                    <p:animEffect filter="fade" transition="in">
                                      <p:cBhvr additive="repl">
                                        <p:cTn id="36" dur="500"/>
                                        <p:tgtEl>
                                          <p:spTgt spid="139">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nodeType="clickEffect" fill="hold" presetClass="entr" presetID="10">
                                  <p:stCondLst>
                                    <p:cond delay="0"/>
                                  </p:stCondLst>
                                  <p:childTnLst>
                                    <p:set>
                                      <p:cBhvr>
                                        <p:cTn id="40" dur="1" fill="hold">
                                          <p:stCondLst>
                                            <p:cond delay="0"/>
                                          </p:stCondLst>
                                        </p:cTn>
                                        <p:tgtEl>
                                          <p:spTgt spid="139">
                                            <p:txEl>
                                              <p:pRg st="5" end="5"/>
                                            </p:txEl>
                                          </p:spTgt>
                                        </p:tgtEl>
                                        <p:attrNameLst>
                                          <p:attrName>style.visibility</p:attrName>
                                        </p:attrNameLst>
                                      </p:cBhvr>
                                      <p:to>
                                        <p:strVal val="visible"/>
                                      </p:to>
                                    </p:set>
                                    <p:animEffect filter="fade" transition="in">
                                      <p:cBhvr additive="repl">
                                        <p:cTn id="41" dur="500"/>
                                        <p:tgtEl>
                                          <p:spTgt spid="139">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nodeType="clickEffect" fill="hold" presetClass="entr" presetID="10">
                                  <p:stCondLst>
                                    <p:cond delay="0"/>
                                  </p:stCondLst>
                                  <p:childTnLst>
                                    <p:set>
                                      <p:cBhvr>
                                        <p:cTn id="45" dur="1" fill="hold">
                                          <p:stCondLst>
                                            <p:cond delay="0"/>
                                          </p:stCondLst>
                                        </p:cTn>
                                        <p:tgtEl>
                                          <p:spTgt spid="139">
                                            <p:txEl>
                                              <p:pRg st="6" end="6"/>
                                            </p:txEl>
                                          </p:spTgt>
                                        </p:tgtEl>
                                        <p:attrNameLst>
                                          <p:attrName>style.visibility</p:attrName>
                                        </p:attrNameLst>
                                      </p:cBhvr>
                                      <p:to>
                                        <p:strVal val="visible"/>
                                      </p:to>
                                    </p:set>
                                    <p:animEffect filter="fade" transition="in">
                                      <p:cBhvr additive="repl">
                                        <p:cTn id="46" dur="500"/>
                                        <p:tgtEl>
                                          <p:spTgt spid="139">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nodeType="clickEffect" fill="hold" presetClass="entr" presetID="10">
                                  <p:stCondLst>
                                    <p:cond delay="0"/>
                                  </p:stCondLst>
                                  <p:childTnLst>
                                    <p:set>
                                      <p:cBhvr>
                                        <p:cTn id="50" dur="1" fill="hold">
                                          <p:stCondLst>
                                            <p:cond delay="0"/>
                                          </p:stCondLst>
                                        </p:cTn>
                                        <p:tgtEl>
                                          <p:spTgt spid="139">
                                            <p:txEl>
                                              <p:pRg st="7" end="7"/>
                                            </p:txEl>
                                          </p:spTgt>
                                        </p:tgtEl>
                                        <p:attrNameLst>
                                          <p:attrName>style.visibility</p:attrName>
                                        </p:attrNameLst>
                                      </p:cBhvr>
                                      <p:to>
                                        <p:strVal val="visible"/>
                                      </p:to>
                                    </p:set>
                                    <p:animEffect filter="fade" transition="in">
                                      <p:cBhvr additive="repl">
                                        <p:cTn id="51" dur="500"/>
                                        <p:tgtEl>
                                          <p:spTgt spid="139">
                                            <p:txEl>
                                              <p:pRg st="7" end="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Rectángulo 1"/>
          <p:cNvSpPr/>
          <p:nvPr/>
        </p:nvSpPr>
        <p:spPr>
          <a:xfrm>
            <a:off x="307800" y="2855520"/>
            <a:ext cx="11485800" cy="2970720"/>
          </a:xfrm>
          <a:prstGeom prst="rect">
            <a:avLst/>
          </a:prstGeom>
          <a:noFill/>
          <a:ln w="0">
            <a:noFill/>
          </a:ln>
        </p:spPr>
        <p:style>
          <a:lnRef idx="0"/>
          <a:fillRef idx="0"/>
          <a:effectRef idx="0"/>
          <a:fontRef idx="minor"/>
        </p:style>
        <p:txBody>
          <a:bodyPr lIns="90000" rIns="90000" tIns="45000" bIns="45000" anchor="t">
            <a:spAutoFit/>
          </a:bodyPr>
          <a:p>
            <a:pPr algn="just">
              <a:lnSpc>
                <a:spcPct val="150000"/>
              </a:lnSpc>
              <a:buNone/>
            </a:pPr>
            <a:r>
              <a:rPr b="0" i="1" lang="es-ES" sz="1800" spc="-1" strike="noStrike">
                <a:solidFill>
                  <a:srgbClr val="000000"/>
                </a:solidFill>
                <a:latin typeface="Gadugi"/>
              </a:rPr>
              <a:t>“</a:t>
            </a:r>
            <a:r>
              <a:rPr b="0" i="1" lang="es-ES" sz="1800" spc="-1" strike="noStrike">
                <a:solidFill>
                  <a:srgbClr val="000000"/>
                </a:solidFill>
                <a:latin typeface="Gadugi"/>
              </a:rPr>
              <a:t>En ámbito escolar y familiar, los/as niños/as y los/as adultos/as jóvenes trans a menudo se enfrentan a un </a:t>
            </a:r>
            <a:r>
              <a:rPr b="1" i="1" lang="es-ES" sz="1800" spc="-1" strike="noStrike">
                <a:solidFill>
                  <a:srgbClr val="000000"/>
                </a:solidFill>
                <a:latin typeface="Gadugi"/>
              </a:rPr>
              <a:t>entorno inseguro, con acoso escolar e incluso expulsión de la familia</a:t>
            </a:r>
            <a:r>
              <a:rPr b="0" i="1" lang="es-ES" sz="1800" spc="-1" strike="noStrike">
                <a:solidFill>
                  <a:srgbClr val="000000"/>
                </a:solidFill>
                <a:latin typeface="Gadugi"/>
              </a:rPr>
              <a:t>. El 41% de los/as adolescentes trans habían experimentado </a:t>
            </a:r>
            <a:r>
              <a:rPr b="1" i="1" lang="es-ES" sz="1800" spc="-1" strike="noStrike">
                <a:solidFill>
                  <a:srgbClr val="000000"/>
                </a:solidFill>
                <a:latin typeface="Gadugi"/>
              </a:rPr>
              <a:t>graves insultos por parte de su familia</a:t>
            </a:r>
            <a:r>
              <a:rPr b="0" i="1" lang="es-ES" sz="1800" spc="-1" strike="noStrike">
                <a:solidFill>
                  <a:srgbClr val="000000"/>
                </a:solidFill>
                <a:latin typeface="Gadugi"/>
              </a:rPr>
              <a:t>, hasta el punto de que el 20%  </a:t>
            </a:r>
            <a:r>
              <a:rPr b="1" i="1" lang="es-ES" sz="1800" spc="-1" strike="noStrike">
                <a:solidFill>
                  <a:srgbClr val="000000"/>
                </a:solidFill>
                <a:latin typeface="Gadugi"/>
              </a:rPr>
              <a:t>habían sido desheredadas y abandonadas por completo por su familia.</a:t>
            </a:r>
            <a:r>
              <a:rPr b="0" i="1" lang="es-ES" sz="1800" spc="-1" strike="noStrike">
                <a:solidFill>
                  <a:srgbClr val="000000"/>
                </a:solidFill>
                <a:latin typeface="Gadugi"/>
              </a:rPr>
              <a:t> (...) el silencio e ignorar sus problemas tan sólo les lleva a la exclusión, al odio hacia sí mismos/as, al acoso, al fracaso escolar y a las tasas excepcionalmente altas de suicidio que se observan entre los/as jóvenes trans. En Francia, una investigación reflejó que el 34% de los jóvenes trans habían intentado suicidarse antes de tener acceso a información y tratamientos”. </a:t>
            </a:r>
            <a:endParaRPr b="0" lang="es-ES" sz="1800" spc="-1" strike="noStrike">
              <a:latin typeface="Arial"/>
            </a:endParaRPr>
          </a:p>
        </p:txBody>
      </p:sp>
      <p:sp>
        <p:nvSpPr>
          <p:cNvPr id="143" name="CuadroTexto 2"/>
          <p:cNvSpPr/>
          <p:nvPr/>
        </p:nvSpPr>
        <p:spPr>
          <a:xfrm>
            <a:off x="307800" y="1270800"/>
            <a:ext cx="11700360" cy="1157400"/>
          </a:xfrm>
          <a:prstGeom prst="rect">
            <a:avLst/>
          </a:prstGeom>
          <a:noFill/>
          <a:ln w="0">
            <a:noFill/>
          </a:ln>
        </p:spPr>
        <p:style>
          <a:lnRef idx="0"/>
          <a:fillRef idx="0"/>
          <a:effectRef idx="0"/>
          <a:fontRef idx="minor"/>
        </p:style>
        <p:txBody>
          <a:bodyPr lIns="90000" rIns="90000" tIns="45000" bIns="45000" anchor="t">
            <a:spAutoFit/>
          </a:bodyPr>
          <a:p>
            <a:pPr algn="ctr">
              <a:lnSpc>
                <a:spcPts val="2801"/>
              </a:lnSpc>
              <a:buNone/>
            </a:pPr>
            <a:r>
              <a:rPr b="0" lang="es-ES" sz="2000" spc="-1" strike="noStrike">
                <a:solidFill>
                  <a:srgbClr val="000000"/>
                </a:solidFill>
                <a:latin typeface="Calibri"/>
              </a:rPr>
              <a:t>“</a:t>
            </a:r>
            <a:r>
              <a:rPr b="0" i="1" lang="es-ES" sz="1800" spc="-1" strike="noStrike">
                <a:solidFill>
                  <a:srgbClr val="000000"/>
                </a:solidFill>
                <a:latin typeface="Gadugi"/>
              </a:rPr>
              <a:t>Un gran número de personas trans está expuesto al riesgo de una salud física y mental precaria. Varios estudios han demostrado que muchas personas trans tienen pensamientos suicidas, sufren depresión y ansiedad, se autolesionan e incluso intentan suicidarse</a:t>
            </a:r>
            <a:r>
              <a:rPr b="0" lang="es-ES" sz="2000" spc="-1" strike="noStrike">
                <a:solidFill>
                  <a:srgbClr val="000000"/>
                </a:solidFill>
                <a:latin typeface="Calibri"/>
              </a:rPr>
              <a:t>”</a:t>
            </a:r>
            <a:endParaRPr b="0" lang="es-ES" sz="2000" spc="-1" strike="noStrike">
              <a:latin typeface="Arial"/>
            </a:endParaRPr>
          </a:p>
        </p:txBody>
      </p:sp>
      <p:sp>
        <p:nvSpPr>
          <p:cNvPr id="144" name="CustomShape 3"/>
          <p:cNvSpPr/>
          <p:nvPr/>
        </p:nvSpPr>
        <p:spPr>
          <a:xfrm>
            <a:off x="1469520" y="436680"/>
            <a:ext cx="9396360" cy="4557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s-ES" sz="2400" spc="-1" strike="noStrike">
                <a:solidFill>
                  <a:srgbClr val="17375e"/>
                </a:solidFill>
                <a:latin typeface="Comfortaa"/>
              </a:rPr>
              <a:t>Estudo da Axencia Europea de Dereitos Fundamentais</a:t>
            </a:r>
            <a:endParaRPr b="0" lang="es-ES" sz="2400" spc="-1" strike="noStrike">
              <a:latin typeface="Arial"/>
            </a:endParaRPr>
          </a:p>
        </p:txBody>
      </p:sp>
    </p:spTree>
  </p:cSld>
  <mc:AlternateContent>
    <mc:Choice Requires="p14">
      <p:transition spd="slow" p14:dur="2000"/>
    </mc:Choice>
    <mc:Fallback>
      <p:transition spd="slow"/>
    </mc:Fallback>
  </mc:AlternateContent>
  <p:timing>
    <p:tnLst>
      <p:par>
        <p:cTn id="52" dur="indefinite" restart="never" nodeType="tmRoot">
          <p:childTnLst>
            <p:seq>
              <p:cTn id="53" dur="indefinite" nodeType="mainSeq">
                <p:childTnLst>
                  <p:par>
                    <p:cTn id="54" fill="hold">
                      <p:stCondLst>
                        <p:cond delay="indefinite"/>
                      </p:stCondLst>
                      <p:childTnLst>
                        <p:par>
                          <p:cTn id="55" fill="hold">
                            <p:stCondLst>
                              <p:cond delay="0"/>
                            </p:stCondLst>
                            <p:childTnLst>
                              <p:par>
                                <p:cTn id="56" nodeType="clickEffect" fill="hold" presetClass="entr" presetID="10">
                                  <p:stCondLst>
                                    <p:cond delay="0"/>
                                  </p:stCondLst>
                                  <p:childTnLst>
                                    <p:set>
                                      <p:cBhvr>
                                        <p:cTn id="57" dur="1" fill="hold">
                                          <p:stCondLst>
                                            <p:cond delay="0"/>
                                          </p:stCondLst>
                                        </p:cTn>
                                        <p:tgtEl>
                                          <p:spTgt spid="144"/>
                                        </p:tgtEl>
                                        <p:attrNameLst>
                                          <p:attrName>style.visibility</p:attrName>
                                        </p:attrNameLst>
                                      </p:cBhvr>
                                      <p:to>
                                        <p:strVal val="visible"/>
                                      </p:to>
                                    </p:set>
                                    <p:animEffect filter="fade" transition="in">
                                      <p:cBhvr additive="repl">
                                        <p:cTn id="58" dur="500"/>
                                        <p:tgtEl>
                                          <p:spTgt spid="144"/>
                                        </p:tgtEl>
                                      </p:cBhvr>
                                    </p:animEffect>
                                  </p:childTnLst>
                                </p:cTn>
                              </p:par>
                            </p:childTnLst>
                          </p:cTn>
                        </p:par>
                        <p:par>
                          <p:cTn id="59" fill="hold">
                            <p:stCondLst>
                              <p:cond delay="500"/>
                            </p:stCondLst>
                            <p:childTnLst>
                              <p:par>
                                <p:cTn id="60" nodeType="afterEffect" fill="hold" presetClass="entr" presetID="10">
                                  <p:stCondLst>
                                    <p:cond delay="0"/>
                                  </p:stCondLst>
                                  <p:childTnLst>
                                    <p:set>
                                      <p:cBhvr>
                                        <p:cTn id="61" dur="1" fill="hold">
                                          <p:stCondLst>
                                            <p:cond delay="0"/>
                                          </p:stCondLst>
                                        </p:cTn>
                                        <p:tgtEl>
                                          <p:spTgt spid="143"/>
                                        </p:tgtEl>
                                        <p:attrNameLst>
                                          <p:attrName>style.visibility</p:attrName>
                                        </p:attrNameLst>
                                      </p:cBhvr>
                                      <p:to>
                                        <p:strVal val="visible"/>
                                      </p:to>
                                    </p:set>
                                    <p:animEffect filter="fade" transition="in">
                                      <p:cBhvr additive="repl">
                                        <p:cTn id="62" dur="500"/>
                                        <p:tgtEl>
                                          <p:spTgt spid="143"/>
                                        </p:tgtEl>
                                      </p:cBhvr>
                                    </p:animEffect>
                                  </p:childTnLst>
                                </p:cTn>
                              </p:par>
                            </p:childTnLst>
                          </p:cTn>
                        </p:par>
                      </p:childTnLst>
                    </p:cTn>
                  </p:par>
                  <p:par>
                    <p:cTn id="63" fill="hold">
                      <p:stCondLst>
                        <p:cond delay="indefinite"/>
                      </p:stCondLst>
                      <p:childTnLst>
                        <p:par>
                          <p:cTn id="64" fill="hold">
                            <p:stCondLst>
                              <p:cond delay="0"/>
                            </p:stCondLst>
                            <p:childTnLst>
                              <p:par>
                                <p:cTn id="65" nodeType="clickEffect" fill="hold" presetClass="entr" presetID="1">
                                  <p:stCondLst>
                                    <p:cond delay="0"/>
                                  </p:stCondLst>
                                  <p:childTnLst>
                                    <p:set>
                                      <p:cBhvr>
                                        <p:cTn id="66" dur="1" fill="hold">
                                          <p:stCondLst>
                                            <p:cond delay="0"/>
                                          </p:stCondLst>
                                        </p:cTn>
                                        <p:tgtEl>
                                          <p:spTgt spid="142">
                                            <p:txEl>
                                              <p:pRg st="0" end="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CuadroTexto 4"/>
          <p:cNvSpPr/>
          <p:nvPr/>
        </p:nvSpPr>
        <p:spPr>
          <a:xfrm>
            <a:off x="334080" y="486000"/>
            <a:ext cx="11571480" cy="1513080"/>
          </a:xfrm>
          <a:prstGeom prst="rect">
            <a:avLst/>
          </a:prstGeom>
          <a:noFill/>
          <a:ln w="0">
            <a:noFill/>
          </a:ln>
        </p:spPr>
        <p:style>
          <a:lnRef idx="0"/>
          <a:fillRef idx="0"/>
          <a:effectRef idx="0"/>
          <a:fontRef idx="minor"/>
        </p:style>
        <p:txBody>
          <a:bodyPr lIns="90000" rIns="90000" tIns="45000" bIns="45000" anchor="t">
            <a:spAutoFit/>
          </a:bodyPr>
          <a:p>
            <a:pPr>
              <a:lnSpc>
                <a:spcPts val="2801"/>
              </a:lnSpc>
              <a:buNone/>
            </a:pPr>
            <a:r>
              <a:rPr b="0" lang="pt-BR" sz="1800" spc="-1" strike="noStrike">
                <a:solidFill>
                  <a:srgbClr val="000000"/>
                </a:solidFill>
                <a:latin typeface="Calibri"/>
              </a:rPr>
              <a:t>Os intentos de suicidio entre xóvenes trans* é considerablemente maior que entre os seus pares cis:</a:t>
            </a:r>
            <a:endParaRPr b="0" lang="es-ES" sz="1800" spc="-1" strike="noStrike">
              <a:latin typeface="Arial"/>
            </a:endParaRPr>
          </a:p>
          <a:p>
            <a:pPr marL="285840" indent="-285840">
              <a:lnSpc>
                <a:spcPts val="2801"/>
              </a:lnSpc>
              <a:buClr>
                <a:srgbClr val="000000"/>
              </a:buClr>
              <a:buFont typeface="StarSymbol"/>
              <a:buChar char="-"/>
            </a:pPr>
            <a:r>
              <a:rPr b="0" lang="pt-BR" sz="1800" spc="-1" strike="noStrike">
                <a:solidFill>
                  <a:srgbClr val="000000"/>
                </a:solidFill>
                <a:latin typeface="Calibri"/>
              </a:rPr>
              <a:t>Mozos trans (o 50,8% reportan algún intento de suicidio).</a:t>
            </a:r>
            <a:endParaRPr b="0" lang="es-ES" sz="1800" spc="-1" strike="noStrike">
              <a:latin typeface="Arial"/>
            </a:endParaRPr>
          </a:p>
          <a:p>
            <a:pPr marL="285840" indent="-285840">
              <a:lnSpc>
                <a:spcPts val="2801"/>
              </a:lnSpc>
              <a:buClr>
                <a:srgbClr val="000000"/>
              </a:buClr>
              <a:buFont typeface="StarSymbol"/>
              <a:buChar char="-"/>
            </a:pPr>
            <a:r>
              <a:rPr b="0" lang="pt-BR" sz="1800" spc="-1" strike="noStrike">
                <a:solidFill>
                  <a:srgbClr val="000000"/>
                </a:solidFill>
                <a:latin typeface="Calibri"/>
              </a:rPr>
              <a:t>Adolescentes non binaries (41,8% reportan algún intento de suicidio).</a:t>
            </a:r>
            <a:endParaRPr b="0" lang="es-ES" sz="1800" spc="-1" strike="noStrike">
              <a:latin typeface="Arial"/>
            </a:endParaRPr>
          </a:p>
          <a:p>
            <a:pPr marL="285840" indent="-285840">
              <a:lnSpc>
                <a:spcPts val="2801"/>
              </a:lnSpc>
              <a:buClr>
                <a:srgbClr val="000000"/>
              </a:buClr>
              <a:buFont typeface="StarSymbol"/>
              <a:buChar char="-"/>
            </a:pPr>
            <a:r>
              <a:rPr b="0" lang="pt-BR" sz="1800" spc="-1" strike="noStrike">
                <a:solidFill>
                  <a:srgbClr val="000000"/>
                </a:solidFill>
                <a:latin typeface="Calibri"/>
              </a:rPr>
              <a:t>Mozas trans (29,9% reportan algún intento de suicidio)</a:t>
            </a:r>
            <a:endParaRPr b="0" lang="es-ES" sz="1800" spc="-1" strike="noStrike">
              <a:latin typeface="Arial"/>
            </a:endParaRPr>
          </a:p>
        </p:txBody>
      </p:sp>
      <p:sp>
        <p:nvSpPr>
          <p:cNvPr id="146" name="Rectángulo 5"/>
          <p:cNvSpPr/>
          <p:nvPr/>
        </p:nvSpPr>
        <p:spPr>
          <a:xfrm>
            <a:off x="1827000" y="5518080"/>
            <a:ext cx="10181160" cy="5778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s-ES" sz="1400" spc="-1" strike="noStrike">
                <a:solidFill>
                  <a:srgbClr val="303235"/>
                </a:solidFill>
                <a:latin typeface="Alegreya Sans"/>
              </a:rPr>
              <a:t>“</a:t>
            </a:r>
            <a:r>
              <a:rPr b="0" lang="es-ES" sz="1400" spc="-1" strike="noStrike">
                <a:solidFill>
                  <a:srgbClr val="000000"/>
                </a:solidFill>
                <a:latin typeface="Calibri"/>
              </a:rPr>
              <a:t>Transgender Adolescent Suicide Behavior”, Russell B. Toomey,  Amy K. Syvertsen e Maura Shramko. 2018</a:t>
            </a:r>
            <a:endParaRPr b="0" lang="es-ES" sz="1400" spc="-1" strike="noStrike">
              <a:latin typeface="Arial"/>
            </a:endParaRPr>
          </a:p>
          <a:p>
            <a:pPr>
              <a:lnSpc>
                <a:spcPct val="100000"/>
              </a:lnSpc>
              <a:buNone/>
            </a:pPr>
            <a:endParaRPr b="0" lang="es-ES" sz="1400" spc="-1" strike="noStrike">
              <a:latin typeface="Arial"/>
            </a:endParaRPr>
          </a:p>
        </p:txBody>
      </p:sp>
      <p:sp>
        <p:nvSpPr>
          <p:cNvPr id="147" name="Rectángulo 7"/>
          <p:cNvSpPr/>
          <p:nvPr/>
        </p:nvSpPr>
        <p:spPr>
          <a:xfrm>
            <a:off x="265680" y="5807880"/>
            <a:ext cx="11925720" cy="5166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1400" spc="-1" strike="noStrike">
                <a:solidFill>
                  <a:srgbClr val="505050"/>
                </a:solidFill>
                <a:latin typeface="Calibri"/>
              </a:rPr>
              <a:t>“</a:t>
            </a:r>
            <a:r>
              <a:rPr b="0" lang="en-US" sz="1400" spc="-1" strike="noStrike">
                <a:solidFill>
                  <a:srgbClr val="000000"/>
                </a:solidFill>
                <a:latin typeface="Calibri"/>
              </a:rPr>
              <a:t>Prevalence and Correlates of Suicidal Ideation Among Transgender Youth in California: Findings From a Representative, Population-Based Sample of High School Students”. </a:t>
            </a:r>
            <a:r>
              <a:rPr b="0" lang="es-ES" sz="1400" spc="-1" strike="noStrike" u="sng">
                <a:solidFill>
                  <a:srgbClr val="0563c1"/>
                </a:solidFill>
                <a:uFillTx/>
                <a:latin typeface="Calibri"/>
                <a:hlinkClick r:id="rId1"/>
              </a:rPr>
              <a:t>Amaya </a:t>
            </a:r>
            <a:r>
              <a:rPr b="0" lang="es-ES" sz="1400" spc="-1" strike="noStrike" u="sng">
                <a:solidFill>
                  <a:srgbClr val="0563c1"/>
                </a:solidFill>
                <a:uFillTx/>
                <a:latin typeface="Calibri"/>
                <a:hlinkClick r:id="rId2"/>
              </a:rPr>
              <a:t>Perez-Brumer</a:t>
            </a:r>
            <a:r>
              <a:rPr b="0" lang="es-ES" sz="1400" spc="-1" strike="noStrike" u="sng">
                <a:solidFill>
                  <a:srgbClr val="0563c1"/>
                </a:solidFill>
                <a:uFillTx/>
                <a:latin typeface="Calibri"/>
                <a:hlinkClick r:id="rId3"/>
              </a:rPr>
              <a:t>, Jack </a:t>
            </a:r>
            <a:r>
              <a:rPr b="0" lang="es-ES" sz="1400" spc="-1" strike="noStrike" u="sng">
                <a:solidFill>
                  <a:srgbClr val="0563c1"/>
                </a:solidFill>
                <a:uFillTx/>
                <a:latin typeface="Calibri"/>
                <a:hlinkClick r:id="rId4"/>
              </a:rPr>
              <a:t>K. </a:t>
            </a:r>
            <a:r>
              <a:rPr b="0" lang="es-ES" sz="1400" spc="-1" strike="noStrike" u="sng">
                <a:solidFill>
                  <a:srgbClr val="0563c1"/>
                </a:solidFill>
                <a:uFillTx/>
                <a:latin typeface="Calibri"/>
                <a:hlinkClick r:id="rId5"/>
              </a:rPr>
              <a:t>Day, Stephen </a:t>
            </a:r>
            <a:r>
              <a:rPr b="0" lang="es-ES" sz="1400" spc="-1" strike="noStrike" u="sng">
                <a:solidFill>
                  <a:srgbClr val="0563c1"/>
                </a:solidFill>
                <a:uFillTx/>
                <a:latin typeface="Calibri"/>
                <a:hlinkClick r:id="rId6"/>
              </a:rPr>
              <a:t>T. </a:t>
            </a:r>
            <a:r>
              <a:rPr b="0" lang="es-ES" sz="1400" spc="-1" strike="noStrike" u="sng">
                <a:solidFill>
                  <a:srgbClr val="0563c1"/>
                </a:solidFill>
                <a:uFillTx/>
                <a:latin typeface="Calibri"/>
                <a:hlinkClick r:id="rId7"/>
              </a:rPr>
              <a:t>Russell, Mark </a:t>
            </a:r>
            <a:r>
              <a:rPr b="0" lang="es-ES" sz="1400" spc="-1" strike="noStrike" u="sng">
                <a:solidFill>
                  <a:srgbClr val="0563c1"/>
                </a:solidFill>
                <a:uFillTx/>
                <a:latin typeface="Calibri"/>
                <a:hlinkClick r:id="rId8"/>
              </a:rPr>
              <a:t>L. </a:t>
            </a:r>
            <a:r>
              <a:rPr b="0" lang="es-ES" sz="1400" spc="-1" strike="noStrike" u="sng">
                <a:solidFill>
                  <a:srgbClr val="0563c1"/>
                </a:solidFill>
                <a:uFillTx/>
                <a:latin typeface="Calibri"/>
                <a:hlinkClick r:id="rId9"/>
              </a:rPr>
              <a:t>Hatzenbuehler</a:t>
            </a:r>
            <a:r>
              <a:rPr b="0" lang="es-ES" sz="1400" spc="-1" strike="noStrike">
                <a:solidFill>
                  <a:srgbClr val="000000"/>
                </a:solidFill>
                <a:latin typeface="Calibri"/>
              </a:rPr>
              <a:t>. 2017</a:t>
            </a:r>
            <a:endParaRPr b="0" lang="es-ES" sz="1400" spc="-1" strike="noStrike">
              <a:latin typeface="Arial"/>
            </a:endParaRPr>
          </a:p>
        </p:txBody>
      </p:sp>
      <p:sp>
        <p:nvSpPr>
          <p:cNvPr id="148" name="CuadroTexto 8"/>
          <p:cNvSpPr/>
          <p:nvPr/>
        </p:nvSpPr>
        <p:spPr>
          <a:xfrm>
            <a:off x="490320" y="2178360"/>
            <a:ext cx="11477160" cy="801720"/>
          </a:xfrm>
          <a:prstGeom prst="rect">
            <a:avLst/>
          </a:prstGeom>
          <a:noFill/>
          <a:ln w="0">
            <a:noFill/>
          </a:ln>
        </p:spPr>
        <p:style>
          <a:lnRef idx="0"/>
          <a:fillRef idx="0"/>
          <a:effectRef idx="0"/>
          <a:fontRef idx="minor"/>
        </p:style>
        <p:txBody>
          <a:bodyPr lIns="90000" rIns="90000" tIns="45000" bIns="45000" anchor="t">
            <a:spAutoFit/>
          </a:bodyPr>
          <a:p>
            <a:pPr algn="just">
              <a:lnSpc>
                <a:spcPts val="2801"/>
              </a:lnSpc>
              <a:spcBef>
                <a:spcPts val="601"/>
              </a:spcBef>
              <a:spcAft>
                <a:spcPts val="601"/>
              </a:spcAft>
              <a:buNone/>
            </a:pPr>
            <a:r>
              <a:rPr b="0" lang="es-ES" sz="1800" spc="-1" strike="noStrike">
                <a:solidFill>
                  <a:srgbClr val="000000"/>
                </a:solidFill>
                <a:latin typeface="Calibri"/>
              </a:rPr>
              <a:t>O mesmo equipo  estableceu no 2017* que, debido ao rexeitamento e estigma social, a porcentaxe de mozxs trans </a:t>
            </a:r>
            <a:r>
              <a:rPr b="1" lang="es-ES" sz="1800" spc="-1" strike="noStrike">
                <a:solidFill>
                  <a:srgbClr val="000000"/>
                </a:solidFill>
                <a:latin typeface="Calibri"/>
              </a:rPr>
              <a:t>cuadriplicaba</a:t>
            </a:r>
            <a:r>
              <a:rPr b="0" lang="es-ES" sz="1800" spc="-1" strike="noStrike">
                <a:solidFill>
                  <a:srgbClr val="000000"/>
                </a:solidFill>
                <a:latin typeface="Calibri"/>
              </a:rPr>
              <a:t> a propensión para consumir drogas. A depresión e a victimización na escola influíron moito.</a:t>
            </a:r>
            <a:endParaRPr b="0" lang="es-ES" sz="1800" spc="-1" strike="noStrike">
              <a:latin typeface="Arial"/>
            </a:endParaRPr>
          </a:p>
        </p:txBody>
      </p:sp>
      <p:sp>
        <p:nvSpPr>
          <p:cNvPr id="149" name="CuadroTexto 9"/>
          <p:cNvSpPr/>
          <p:nvPr/>
        </p:nvSpPr>
        <p:spPr>
          <a:xfrm>
            <a:off x="280440" y="3085560"/>
            <a:ext cx="11727720" cy="98964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601"/>
              </a:spcBef>
              <a:buNone/>
            </a:pPr>
            <a:r>
              <a:rPr b="0" lang="es-ES" sz="1800" spc="-1" strike="noStrike">
                <a:solidFill>
                  <a:srgbClr val="000000"/>
                </a:solidFill>
                <a:latin typeface="Calibri"/>
              </a:rPr>
              <a:t>- O </a:t>
            </a:r>
            <a:r>
              <a:rPr b="1" lang="es-ES" sz="1800" spc="-1" strike="noStrike">
                <a:solidFill>
                  <a:srgbClr val="000000"/>
                </a:solidFill>
                <a:latin typeface="Calibri"/>
              </a:rPr>
              <a:t>57 %</a:t>
            </a:r>
            <a:r>
              <a:rPr b="0" lang="es-ES" sz="1800" spc="-1" strike="noStrike">
                <a:solidFill>
                  <a:srgbClr val="000000"/>
                </a:solidFill>
                <a:latin typeface="Calibri"/>
              </a:rPr>
              <a:t> do alumnado LGTBI+* acosado ideou o seu suicidio, un </a:t>
            </a:r>
            <a:r>
              <a:rPr b="1" lang="es-ES" sz="1800" spc="-1" strike="noStrike">
                <a:solidFill>
                  <a:srgbClr val="000000"/>
                </a:solidFill>
                <a:latin typeface="Calibri"/>
              </a:rPr>
              <a:t>35%</a:t>
            </a:r>
            <a:r>
              <a:rPr b="0" lang="es-ES" sz="1800" spc="-1" strike="noStrike">
                <a:solidFill>
                  <a:srgbClr val="000000"/>
                </a:solidFill>
                <a:latin typeface="Calibri"/>
              </a:rPr>
              <a:t> o planeo, un </a:t>
            </a:r>
            <a:r>
              <a:rPr b="1" lang="es-ES" sz="1800" spc="-1" strike="noStrike">
                <a:solidFill>
                  <a:srgbClr val="000000"/>
                </a:solidFill>
                <a:latin typeface="Calibri"/>
              </a:rPr>
              <a:t>17% </a:t>
            </a:r>
            <a:r>
              <a:rPr b="0" lang="es-ES" sz="1800" spc="-1" strike="noStrike">
                <a:solidFill>
                  <a:srgbClr val="000000"/>
                </a:solidFill>
                <a:latin typeface="Calibri"/>
              </a:rPr>
              <a:t>o intentou varias veces*. </a:t>
            </a:r>
            <a:endParaRPr b="0" lang="es-ES" sz="1800" spc="-1" strike="noStrike">
              <a:latin typeface="Arial"/>
            </a:endParaRPr>
          </a:p>
          <a:p>
            <a:pPr algn="just">
              <a:lnSpc>
                <a:spcPct val="100000"/>
              </a:lnSpc>
              <a:spcBef>
                <a:spcPts val="601"/>
              </a:spcBef>
              <a:buNone/>
            </a:pPr>
            <a:r>
              <a:rPr b="0" lang="es-ES" sz="1800" spc="-1" strike="noStrike">
                <a:solidFill>
                  <a:srgbClr val="000000"/>
                </a:solidFill>
                <a:latin typeface="Calibri"/>
              </a:rPr>
              <a:t>-  O </a:t>
            </a:r>
            <a:r>
              <a:rPr b="1" lang="es-ES" sz="1800" spc="-1" strike="noStrike">
                <a:solidFill>
                  <a:srgbClr val="000000"/>
                </a:solidFill>
                <a:latin typeface="Calibri"/>
              </a:rPr>
              <a:t>60% </a:t>
            </a:r>
            <a:r>
              <a:rPr b="0" lang="es-ES" sz="1800" spc="-1" strike="noStrike">
                <a:solidFill>
                  <a:srgbClr val="000000"/>
                </a:solidFill>
                <a:latin typeface="Calibri"/>
              </a:rPr>
              <a:t>alumnado acosado di que o profesorado non actúa, </a:t>
            </a:r>
            <a:r>
              <a:rPr b="1" lang="es-ES" sz="1800" spc="-1" strike="noStrike">
                <a:solidFill>
                  <a:srgbClr val="000000"/>
                </a:solidFill>
                <a:latin typeface="Calibri"/>
              </a:rPr>
              <a:t>69% </a:t>
            </a:r>
            <a:r>
              <a:rPr b="0" lang="es-ES" sz="1800" spc="-1" strike="noStrike">
                <a:solidFill>
                  <a:srgbClr val="000000"/>
                </a:solidFill>
                <a:latin typeface="Calibri"/>
              </a:rPr>
              <a:t>considera que a súa familia non o aceptaría, </a:t>
            </a:r>
            <a:r>
              <a:rPr b="1" lang="es-ES" sz="1800" spc="-1" strike="noStrike">
                <a:solidFill>
                  <a:srgbClr val="000000"/>
                </a:solidFill>
                <a:latin typeface="Calibri"/>
              </a:rPr>
              <a:t>70% </a:t>
            </a:r>
            <a:r>
              <a:rPr b="0" lang="es-ES" sz="1800" spc="-1" strike="noStrike">
                <a:solidFill>
                  <a:srgbClr val="000000"/>
                </a:solidFill>
                <a:latin typeface="Calibri"/>
              </a:rPr>
              <a:t>foron acosadxs máis de 1 ano.</a:t>
            </a:r>
            <a:endParaRPr b="0" lang="es-ES" sz="1800" spc="-1" strike="noStrike">
              <a:latin typeface="Arial"/>
            </a:endParaRPr>
          </a:p>
        </p:txBody>
      </p:sp>
      <p:sp>
        <p:nvSpPr>
          <p:cNvPr id="150" name="Rectángulo 10"/>
          <p:cNvSpPr/>
          <p:nvPr/>
        </p:nvSpPr>
        <p:spPr>
          <a:xfrm>
            <a:off x="1277280" y="6313320"/>
            <a:ext cx="10901520" cy="3034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s-ES" sz="1400" spc="-1" strike="noStrike">
                <a:solidFill>
                  <a:srgbClr val="000000"/>
                </a:solidFill>
                <a:latin typeface="Calibri"/>
              </a:rPr>
              <a:t>“</a:t>
            </a:r>
            <a:r>
              <a:rPr b="0" lang="es-ES" sz="1400" spc="-1" strike="noStrike">
                <a:solidFill>
                  <a:srgbClr val="000000"/>
                </a:solidFill>
                <a:latin typeface="Calibri"/>
              </a:rPr>
              <a:t>Acoso escolar homofóbico y riesgo de suicidio en adolescentes y jóvenes lesbianas, gais  y transexuales” .FELGTB/COGAM, 2015</a:t>
            </a:r>
            <a:endParaRPr b="0" lang="es-ES" sz="1400" spc="-1" strike="noStrike">
              <a:latin typeface="Arial"/>
            </a:endParaRPr>
          </a:p>
        </p:txBody>
      </p:sp>
      <p:sp>
        <p:nvSpPr>
          <p:cNvPr id="151" name="Rectángulo 11"/>
          <p:cNvSpPr/>
          <p:nvPr/>
        </p:nvSpPr>
        <p:spPr>
          <a:xfrm>
            <a:off x="226800" y="4230720"/>
            <a:ext cx="11584440" cy="1310040"/>
          </a:xfrm>
          <a:prstGeom prst="rect">
            <a:avLst/>
          </a:prstGeom>
          <a:noFill/>
          <a:ln w="0">
            <a:noFill/>
          </a:ln>
        </p:spPr>
        <p:style>
          <a:lnRef idx="0"/>
          <a:fillRef idx="0"/>
          <a:effectRef idx="0"/>
          <a:fontRef idx="minor"/>
        </p:style>
        <p:txBody>
          <a:bodyPr lIns="90000" rIns="90000" tIns="45000" bIns="45000" anchor="t">
            <a:spAutoFit/>
          </a:bodyPr>
          <a:p>
            <a:pPr algn="just">
              <a:lnSpc>
                <a:spcPts val="2401"/>
              </a:lnSpc>
              <a:buNone/>
            </a:pPr>
            <a:r>
              <a:rPr b="0" lang="es-ES" sz="1800" spc="-1" strike="noStrike">
                <a:solidFill>
                  <a:srgbClr val="000000"/>
                </a:solidFill>
                <a:latin typeface="Calibri"/>
              </a:rPr>
              <a:t>- “</a:t>
            </a:r>
            <a:r>
              <a:rPr b="0" i="1" lang="es-ES" sz="1800" spc="-1" strike="noStrike">
                <a:solidFill>
                  <a:srgbClr val="000000"/>
                </a:solidFill>
                <a:latin typeface="Calibri"/>
              </a:rPr>
              <a:t>No disponemos de cifras sobre el ciberacoso a adolescentes, pero FELGTB ha participado en la elaboración de una encuesta entre la población LGTBI de varios países de la Unión Europea y sus resultados reflejan que el </a:t>
            </a:r>
            <a:r>
              <a:rPr b="1" i="1" lang="es-ES" sz="1800" spc="-1" strike="noStrike">
                <a:solidFill>
                  <a:srgbClr val="000000"/>
                </a:solidFill>
                <a:latin typeface="Calibri"/>
              </a:rPr>
              <a:t>66% de las personas participantes ha sufrido algún tipo de agresión LGTBIfóbica a través de las redes en los últimos 5 años</a:t>
            </a:r>
            <a:r>
              <a:rPr b="0" i="1" lang="es-ES" sz="1800" spc="-1" strike="noStrike">
                <a:solidFill>
                  <a:srgbClr val="000000"/>
                </a:solidFill>
                <a:latin typeface="Calibri"/>
              </a:rPr>
              <a:t>, lo que nos permite hacernos una idea de lo habitual que es este tipo de violencia en el mundo virtual</a:t>
            </a:r>
            <a:r>
              <a:rPr b="0" lang="es-ES" sz="1800" spc="-1" strike="noStrike">
                <a:solidFill>
                  <a:srgbClr val="000000"/>
                </a:solidFill>
                <a:latin typeface="Calibri"/>
              </a:rPr>
              <a:t>”.*</a:t>
            </a:r>
            <a:endParaRPr b="0" lang="es-ES" sz="1800" spc="-1" strike="noStrike">
              <a:latin typeface="Arial"/>
            </a:endParaRPr>
          </a:p>
        </p:txBody>
      </p:sp>
      <p:sp>
        <p:nvSpPr>
          <p:cNvPr id="152" name="Rectángulo 12"/>
          <p:cNvSpPr/>
          <p:nvPr/>
        </p:nvSpPr>
        <p:spPr>
          <a:xfrm>
            <a:off x="1698120" y="6602760"/>
            <a:ext cx="11252520" cy="3034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s-ES" sz="1400" spc="-1" strike="noStrike">
                <a:solidFill>
                  <a:srgbClr val="000000"/>
                </a:solidFill>
                <a:latin typeface="Calibri"/>
              </a:rPr>
              <a:t>Artigo: ”El acoso escolar por LGTBIfobia se sigue produciendo durante el confinamiento a través de las redes sociales”</a:t>
            </a:r>
            <a:endParaRPr b="0" lang="es-ES" sz="1400" spc="-1" strike="noStrike">
              <a:latin typeface="Arial"/>
            </a:endParaRPr>
          </a:p>
        </p:txBody>
      </p:sp>
      <p:sp>
        <p:nvSpPr>
          <p:cNvPr id="153" name="CuadroTexto 2"/>
          <p:cNvSpPr/>
          <p:nvPr/>
        </p:nvSpPr>
        <p:spPr>
          <a:xfrm>
            <a:off x="2849760" y="50040"/>
            <a:ext cx="8136000" cy="4561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s-ES" sz="2400" spc="-1" strike="noStrike">
                <a:solidFill>
                  <a:srgbClr val="17375e"/>
                </a:solidFill>
                <a:latin typeface="Comfortaa"/>
              </a:rPr>
              <a:t>Os datos non convidan nada o optimismo</a:t>
            </a:r>
            <a:endParaRPr b="0" lang="es-ES" sz="2400" spc="-1" strike="noStrike">
              <a:latin typeface="Arial"/>
            </a:endParaRPr>
          </a:p>
        </p:txBody>
      </p:sp>
    </p:spTree>
  </p:cSld>
  <mc:AlternateContent>
    <mc:Choice Requires="p14">
      <p:transition spd="slow" p14:dur="2000"/>
    </mc:Choice>
    <mc:Fallback>
      <p:transition spd="slow"/>
    </mc:Fallback>
  </mc:AlternateContent>
  <p:timing>
    <p:tnLst>
      <p:par>
        <p:cTn id="67" dur="indefinite" restart="never" nodeType="tmRoot">
          <p:childTnLst>
            <p:seq>
              <p:cTn id="68" dur="indefinite" nodeType="mainSeq">
                <p:childTnLst>
                  <p:par>
                    <p:cTn id="69" fill="hold">
                      <p:stCondLst>
                        <p:cond delay="indefinite"/>
                      </p:stCondLst>
                      <p:childTnLst>
                        <p:par>
                          <p:cTn id="70" fill="hold">
                            <p:stCondLst>
                              <p:cond delay="0"/>
                            </p:stCondLst>
                            <p:childTnLst>
                              <p:par>
                                <p:cTn id="71" nodeType="clickEffect" fill="hold" presetClass="entr" presetID="10">
                                  <p:stCondLst>
                                    <p:cond delay="0"/>
                                  </p:stCondLst>
                                  <p:childTnLst>
                                    <p:set>
                                      <p:cBhvr>
                                        <p:cTn id="72" dur="1" fill="hold">
                                          <p:stCondLst>
                                            <p:cond delay="0"/>
                                          </p:stCondLst>
                                        </p:cTn>
                                        <p:tgtEl>
                                          <p:spTgt spid="153"/>
                                        </p:tgtEl>
                                        <p:attrNameLst>
                                          <p:attrName>style.visibility</p:attrName>
                                        </p:attrNameLst>
                                      </p:cBhvr>
                                      <p:to>
                                        <p:strVal val="visible"/>
                                      </p:to>
                                    </p:set>
                                    <p:animEffect filter="fade" transition="in">
                                      <p:cBhvr additive="repl">
                                        <p:cTn id="73" dur="500"/>
                                        <p:tgtEl>
                                          <p:spTgt spid="153"/>
                                        </p:tgtEl>
                                      </p:cBhvr>
                                    </p:animEffect>
                                  </p:childTnLst>
                                </p:cTn>
                              </p:par>
                            </p:childTnLst>
                          </p:cTn>
                        </p:par>
                      </p:childTnLst>
                    </p:cTn>
                  </p:par>
                  <p:par>
                    <p:cTn id="74" fill="hold">
                      <p:stCondLst>
                        <p:cond delay="indefinite"/>
                      </p:stCondLst>
                      <p:childTnLst>
                        <p:par>
                          <p:cTn id="75" fill="hold">
                            <p:stCondLst>
                              <p:cond delay="0"/>
                            </p:stCondLst>
                            <p:childTnLst>
                              <p:par>
                                <p:cTn id="76" nodeType="clickEffect" fill="hold" presetClass="entr" presetID="10">
                                  <p:stCondLst>
                                    <p:cond delay="0"/>
                                  </p:stCondLst>
                                  <p:childTnLst>
                                    <p:set>
                                      <p:cBhvr>
                                        <p:cTn id="77" dur="1" fill="hold">
                                          <p:stCondLst>
                                            <p:cond delay="0"/>
                                          </p:stCondLst>
                                        </p:cTn>
                                        <p:tgtEl>
                                          <p:spTgt spid="145"/>
                                        </p:tgtEl>
                                        <p:attrNameLst>
                                          <p:attrName>style.visibility</p:attrName>
                                        </p:attrNameLst>
                                      </p:cBhvr>
                                      <p:to>
                                        <p:strVal val="visible"/>
                                      </p:to>
                                    </p:set>
                                    <p:animEffect filter="fade" transition="in">
                                      <p:cBhvr additive="repl">
                                        <p:cTn id="78" dur="500"/>
                                        <p:tgtEl>
                                          <p:spTgt spid="145"/>
                                        </p:tgtEl>
                                      </p:cBhvr>
                                    </p:animEffect>
                                  </p:childTnLst>
                                </p:cTn>
                              </p:par>
                            </p:childTnLst>
                          </p:cTn>
                        </p:par>
                        <p:par>
                          <p:cTn id="79" fill="hold">
                            <p:stCondLst>
                              <p:cond delay="500"/>
                            </p:stCondLst>
                            <p:childTnLst>
                              <p:par>
                                <p:cTn id="80" nodeType="afterEffect" fill="hold" presetClass="entr" presetID="1">
                                  <p:stCondLst>
                                    <p:cond delay="0"/>
                                  </p:stCondLst>
                                  <p:childTnLst>
                                    <p:set>
                                      <p:cBhvr>
                                        <p:cTn id="81" dur="1" fill="hold">
                                          <p:stCondLst>
                                            <p:cond delay="0"/>
                                          </p:stCondLst>
                                        </p:cTn>
                                        <p:tgtEl>
                                          <p:spTgt spid="146"/>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nodeType="clickEffect" fill="hold" presetClass="entr" presetID="10">
                                  <p:stCondLst>
                                    <p:cond delay="0"/>
                                  </p:stCondLst>
                                  <p:childTnLst>
                                    <p:set>
                                      <p:cBhvr>
                                        <p:cTn id="85" dur="1" fill="hold">
                                          <p:stCondLst>
                                            <p:cond delay="0"/>
                                          </p:stCondLst>
                                        </p:cTn>
                                        <p:tgtEl>
                                          <p:spTgt spid="148"/>
                                        </p:tgtEl>
                                        <p:attrNameLst>
                                          <p:attrName>style.visibility</p:attrName>
                                        </p:attrNameLst>
                                      </p:cBhvr>
                                      <p:to>
                                        <p:strVal val="visible"/>
                                      </p:to>
                                    </p:set>
                                    <p:animEffect filter="fade" transition="in">
                                      <p:cBhvr additive="repl">
                                        <p:cTn id="86" dur="500"/>
                                        <p:tgtEl>
                                          <p:spTgt spid="148"/>
                                        </p:tgtEl>
                                      </p:cBhvr>
                                    </p:animEffect>
                                  </p:childTnLst>
                                </p:cTn>
                              </p:par>
                            </p:childTnLst>
                          </p:cTn>
                        </p:par>
                        <p:par>
                          <p:cTn id="87" fill="hold">
                            <p:stCondLst>
                              <p:cond delay="500"/>
                            </p:stCondLst>
                            <p:childTnLst>
                              <p:par>
                                <p:cTn id="88" nodeType="afterEffect" fill="hold" presetClass="entr" presetID="1">
                                  <p:stCondLst>
                                    <p:cond delay="0"/>
                                  </p:stCondLst>
                                  <p:childTnLst>
                                    <p:set>
                                      <p:cBhvr>
                                        <p:cTn id="89" dur="1" fill="hold">
                                          <p:stCondLst>
                                            <p:cond delay="0"/>
                                          </p:stCondLst>
                                        </p:cTn>
                                        <p:tgtEl>
                                          <p:spTgt spid="147"/>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nodeType="clickEffect" fill="hold" presetClass="entr" presetID="10">
                                  <p:stCondLst>
                                    <p:cond delay="0"/>
                                  </p:stCondLst>
                                  <p:childTnLst>
                                    <p:set>
                                      <p:cBhvr>
                                        <p:cTn id="93" dur="1" fill="hold">
                                          <p:stCondLst>
                                            <p:cond delay="0"/>
                                          </p:stCondLst>
                                        </p:cTn>
                                        <p:tgtEl>
                                          <p:spTgt spid="149"/>
                                        </p:tgtEl>
                                        <p:attrNameLst>
                                          <p:attrName>style.visibility</p:attrName>
                                        </p:attrNameLst>
                                      </p:cBhvr>
                                      <p:to>
                                        <p:strVal val="visible"/>
                                      </p:to>
                                    </p:set>
                                    <p:animEffect filter="fade" transition="in">
                                      <p:cBhvr additive="repl">
                                        <p:cTn id="94" dur="500"/>
                                        <p:tgtEl>
                                          <p:spTgt spid="149"/>
                                        </p:tgtEl>
                                      </p:cBhvr>
                                    </p:animEffect>
                                  </p:childTnLst>
                                </p:cTn>
                              </p:par>
                            </p:childTnLst>
                          </p:cTn>
                        </p:par>
                        <p:par>
                          <p:cTn id="95" fill="hold">
                            <p:stCondLst>
                              <p:cond delay="500"/>
                            </p:stCondLst>
                            <p:childTnLst>
                              <p:par>
                                <p:cTn id="96" nodeType="afterEffect" fill="hold" presetClass="entr" presetID="1">
                                  <p:stCondLst>
                                    <p:cond delay="0"/>
                                  </p:stCondLst>
                                  <p:childTnLst>
                                    <p:set>
                                      <p:cBhvr>
                                        <p:cTn id="97" dur="1" fill="hold">
                                          <p:stCondLst>
                                            <p:cond delay="0"/>
                                          </p:stCondLst>
                                        </p:cTn>
                                        <p:tgtEl>
                                          <p:spTgt spid="150"/>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nodeType="clickEffect" fill="hold" presetClass="entr" presetID="10">
                                  <p:stCondLst>
                                    <p:cond delay="0"/>
                                  </p:stCondLst>
                                  <p:childTnLst>
                                    <p:set>
                                      <p:cBhvr>
                                        <p:cTn id="101" dur="1" fill="hold">
                                          <p:stCondLst>
                                            <p:cond delay="0"/>
                                          </p:stCondLst>
                                        </p:cTn>
                                        <p:tgtEl>
                                          <p:spTgt spid="151"/>
                                        </p:tgtEl>
                                        <p:attrNameLst>
                                          <p:attrName>style.visibility</p:attrName>
                                        </p:attrNameLst>
                                      </p:cBhvr>
                                      <p:to>
                                        <p:strVal val="visible"/>
                                      </p:to>
                                    </p:set>
                                    <p:animEffect filter="fade" transition="in">
                                      <p:cBhvr additive="repl">
                                        <p:cTn id="102" dur="500"/>
                                        <p:tgtEl>
                                          <p:spTgt spid="151"/>
                                        </p:tgtEl>
                                      </p:cBhvr>
                                    </p:animEffect>
                                  </p:childTnLst>
                                </p:cTn>
                              </p:par>
                            </p:childTnLst>
                          </p:cTn>
                        </p:par>
                        <p:par>
                          <p:cTn id="103" fill="hold">
                            <p:stCondLst>
                              <p:cond delay="500"/>
                            </p:stCondLst>
                            <p:childTnLst>
                              <p:par>
                                <p:cTn id="104" nodeType="afterEffect" fill="hold" presetClass="entr" presetID="1">
                                  <p:stCondLst>
                                    <p:cond delay="0"/>
                                  </p:stCondLst>
                                  <p:childTnLst>
                                    <p:set>
                                      <p:cBhvr>
                                        <p:cTn id="105" dur="1" fill="hold">
                                          <p:stCondLst>
                                            <p:cond delay="0"/>
                                          </p:stCondLst>
                                        </p:cTn>
                                        <p:tgtEl>
                                          <p:spTgt spid="15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PlaceHolder 1"/>
          <p:cNvSpPr>
            <a:spLocks noGrp="1"/>
          </p:cNvSpPr>
          <p:nvPr>
            <p:ph type="title"/>
          </p:nvPr>
        </p:nvSpPr>
        <p:spPr>
          <a:xfrm>
            <a:off x="12240" y="5848200"/>
            <a:ext cx="12406320" cy="1325160"/>
          </a:xfrm>
          <a:prstGeom prst="rect">
            <a:avLst/>
          </a:prstGeom>
          <a:noFill/>
          <a:ln w="0">
            <a:noFill/>
          </a:ln>
        </p:spPr>
        <p:txBody>
          <a:bodyPr anchor="ctr">
            <a:normAutofit/>
          </a:bodyPr>
          <a:p>
            <a:pPr algn="ctr">
              <a:lnSpc>
                <a:spcPct val="90000"/>
              </a:lnSpc>
              <a:buNone/>
            </a:pPr>
            <a:r>
              <a:rPr b="1" lang="es-ES" sz="1500" spc="-1" strike="noStrike">
                <a:solidFill>
                  <a:srgbClr val="000000"/>
                </a:solidFill>
                <a:latin typeface="Calibri Light"/>
              </a:rPr>
              <a:t>“</a:t>
            </a:r>
            <a:r>
              <a:rPr b="1" lang="es-ES" sz="1500" spc="-1" strike="noStrike">
                <a:solidFill>
                  <a:srgbClr val="000000"/>
                </a:solidFill>
                <a:latin typeface="Calibri Light"/>
              </a:rPr>
              <a:t>Mental Health of Transgender Children Who Are Supported in Their Identities”, </a:t>
            </a:r>
            <a:r>
              <a:rPr b="0" lang="es-ES" sz="1500" spc="-1" strike="noStrike">
                <a:solidFill>
                  <a:srgbClr val="000000"/>
                </a:solidFill>
                <a:latin typeface="Calibri Light"/>
              </a:rPr>
              <a:t>Kristina R. Olson, Lily Durwood, Madeleine DeMeules,  Katie A. McLaughlin. 2016</a:t>
            </a:r>
            <a:br/>
            <a:endParaRPr b="0" lang="es-ES" sz="1500" spc="-1" strike="noStrike">
              <a:solidFill>
                <a:srgbClr val="000000"/>
              </a:solidFill>
              <a:latin typeface="Calibri"/>
            </a:endParaRPr>
          </a:p>
        </p:txBody>
      </p:sp>
      <p:sp>
        <p:nvSpPr>
          <p:cNvPr id="155" name="Rectángulo 3"/>
          <p:cNvSpPr/>
          <p:nvPr/>
        </p:nvSpPr>
        <p:spPr>
          <a:xfrm>
            <a:off x="563760" y="955080"/>
            <a:ext cx="10925640" cy="2604600"/>
          </a:xfrm>
          <a:prstGeom prst="rect">
            <a:avLst/>
          </a:prstGeom>
          <a:noFill/>
          <a:ln w="0">
            <a:noFill/>
          </a:ln>
        </p:spPr>
        <p:style>
          <a:lnRef idx="0"/>
          <a:fillRef idx="0"/>
          <a:effectRef idx="0"/>
          <a:fontRef idx="minor"/>
        </p:style>
        <p:txBody>
          <a:bodyPr lIns="90000" rIns="90000" tIns="45000" bIns="45000" anchor="t">
            <a:spAutoFit/>
          </a:bodyPr>
          <a:p>
            <a:pPr algn="just">
              <a:lnSpc>
                <a:spcPts val="3300"/>
              </a:lnSpc>
              <a:spcBef>
                <a:spcPts val="601"/>
              </a:spcBef>
              <a:spcAft>
                <a:spcPts val="601"/>
              </a:spcAft>
              <a:buNone/>
            </a:pPr>
            <a:r>
              <a:rPr b="0" lang="pt-BR" sz="2400" spc="-1" strike="noStrike">
                <a:solidFill>
                  <a:srgbClr val="000000"/>
                </a:solidFill>
                <a:latin typeface="Calibri Light"/>
              </a:rPr>
              <a:t>As crianzas/adolescentes</a:t>
            </a:r>
            <a:r>
              <a:rPr b="0" lang="pt-BR" sz="2400" spc="-1" strike="noStrike">
                <a:solidFill>
                  <a:srgbClr val="333333"/>
                </a:solidFill>
                <a:latin typeface="Calibri Light"/>
              </a:rPr>
              <a:t> trans que realizaron a «transición social» (chamarlle polo nome e pronome correcto, vestirse e comportarse libremente na súa contorna social, aceder a tratamentos médicos,...) teñen </a:t>
            </a:r>
            <a:r>
              <a:rPr b="1" lang="pt-BR" sz="2400" spc="-1" strike="noStrike" u="sng">
                <a:solidFill>
                  <a:srgbClr val="333333"/>
                </a:solidFill>
                <a:uFillTx/>
                <a:latin typeface="Calibri Light"/>
              </a:rPr>
              <a:t>unhas taxas de psicopatoloxías moi baixas</a:t>
            </a:r>
            <a:r>
              <a:rPr b="0" lang="pt-BR" sz="2400" spc="-1" strike="noStrike">
                <a:solidFill>
                  <a:srgbClr val="333333"/>
                </a:solidFill>
                <a:latin typeface="Calibri Light"/>
              </a:rPr>
              <a:t>, tamén uns niveis de </a:t>
            </a:r>
            <a:r>
              <a:rPr b="1" lang="pt-BR" sz="2400" spc="-1" strike="noStrike" u="sng">
                <a:solidFill>
                  <a:srgbClr val="333333"/>
                </a:solidFill>
                <a:uFillTx/>
                <a:latin typeface="Calibri Light"/>
              </a:rPr>
              <a:t>hospitalización moi baixos</a:t>
            </a:r>
            <a:r>
              <a:rPr b="0" lang="pt-BR" sz="2400" spc="-1" strike="noStrike">
                <a:solidFill>
                  <a:srgbClr val="333333"/>
                </a:solidFill>
                <a:latin typeface="Calibri Light"/>
              </a:rPr>
              <a:t>. Os resultados mostran claramente que, na súa orixe, as crianzas trans teñen uns niveis de ansiedade e depresión que non difiren moito dos seus pares cis.</a:t>
            </a:r>
            <a:endParaRPr b="0" lang="es-ES" sz="2400" spc="-1" strike="noStrike">
              <a:latin typeface="Arial"/>
            </a:endParaRPr>
          </a:p>
        </p:txBody>
      </p:sp>
      <p:sp>
        <p:nvSpPr>
          <p:cNvPr id="156" name="Rectángulo 4"/>
          <p:cNvSpPr/>
          <p:nvPr/>
        </p:nvSpPr>
        <p:spPr>
          <a:xfrm>
            <a:off x="134280" y="3694680"/>
            <a:ext cx="11476440" cy="927720"/>
          </a:xfrm>
          <a:prstGeom prst="rect">
            <a:avLst/>
          </a:prstGeom>
          <a:noFill/>
          <a:ln w="0">
            <a:noFill/>
          </a:ln>
        </p:spPr>
        <p:style>
          <a:lnRef idx="0"/>
          <a:fillRef idx="0"/>
          <a:effectRef idx="0"/>
          <a:fontRef idx="minor"/>
        </p:style>
        <p:txBody>
          <a:bodyPr lIns="90000" rIns="90000" tIns="45000" bIns="45000" anchor="t">
            <a:spAutoFit/>
          </a:bodyPr>
          <a:p>
            <a:pPr algn="ctr">
              <a:lnSpc>
                <a:spcPts val="3300"/>
              </a:lnSpc>
              <a:buNone/>
            </a:pPr>
            <a:r>
              <a:rPr b="0" lang="pt-BR" sz="2400" spc="-1" strike="noStrike">
                <a:solidFill>
                  <a:srgbClr val="000000"/>
                </a:solidFill>
                <a:latin typeface="Calibri Light"/>
              </a:rPr>
              <a:t>As crianzas/adolescentes trans que se </a:t>
            </a:r>
            <a:r>
              <a:rPr b="1" lang="pt-BR" sz="2400" spc="-1" strike="noStrike">
                <a:solidFill>
                  <a:srgbClr val="000000"/>
                </a:solidFill>
                <a:latin typeface="Calibri Light"/>
              </a:rPr>
              <a:t>lles permite </a:t>
            </a:r>
            <a:r>
              <a:rPr b="1" lang="es-ES" sz="2400" spc="-1" strike="noStrike">
                <a:solidFill>
                  <a:srgbClr val="000000"/>
                </a:solidFill>
                <a:latin typeface="Calibri Light"/>
              </a:rPr>
              <a:t>transicionar</a:t>
            </a:r>
            <a:r>
              <a:rPr b="0" lang="es-ES" sz="2400" spc="-1" strike="noStrike">
                <a:solidFill>
                  <a:srgbClr val="000000"/>
                </a:solidFill>
                <a:latin typeface="Calibri Light"/>
              </a:rPr>
              <a:t>, presentan uns </a:t>
            </a:r>
            <a:r>
              <a:rPr b="1" lang="es-ES" sz="2400" spc="-1" strike="noStrike" u="sng">
                <a:solidFill>
                  <a:srgbClr val="000000"/>
                </a:solidFill>
                <a:uFillTx/>
                <a:latin typeface="Calibri Light"/>
              </a:rPr>
              <a:t>niveis de depresión e ansiedade tres veces menor que aquelxs</a:t>
            </a:r>
            <a:r>
              <a:rPr b="0" lang="es-ES" sz="2400" spc="-1" strike="noStrike">
                <a:solidFill>
                  <a:srgbClr val="000000"/>
                </a:solidFill>
                <a:latin typeface="Calibri Light"/>
              </a:rPr>
              <a:t> que aínda non a realizaron </a:t>
            </a:r>
            <a:r>
              <a:rPr b="0" lang="es-ES" sz="1800" spc="-1" strike="noStrike">
                <a:solidFill>
                  <a:srgbClr val="333333"/>
                </a:solidFill>
                <a:latin typeface="robotoregular"/>
              </a:rPr>
              <a:t>.</a:t>
            </a:r>
            <a:endParaRPr b="0" lang="es-ES" sz="1800" spc="-1" strike="noStrike">
              <a:latin typeface="Arial"/>
            </a:endParaRPr>
          </a:p>
        </p:txBody>
      </p:sp>
      <p:sp>
        <p:nvSpPr>
          <p:cNvPr id="157" name="CuadroTexto 5"/>
          <p:cNvSpPr/>
          <p:nvPr/>
        </p:nvSpPr>
        <p:spPr>
          <a:xfrm>
            <a:off x="1035000" y="158040"/>
            <a:ext cx="9983520" cy="5169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s-ES" sz="2800" spc="-1" strike="noStrike">
                <a:solidFill>
                  <a:srgbClr val="00b0f0"/>
                </a:solidFill>
                <a:latin typeface="Alegreya Sans"/>
              </a:rPr>
              <a:t>Cando hai apoio e acompañamento a cousa cambia ...</a:t>
            </a:r>
            <a:endParaRPr b="0" lang="es-ES" sz="2800" spc="-1" strike="noStrike">
              <a:latin typeface="Arial"/>
            </a:endParaRPr>
          </a:p>
        </p:txBody>
      </p:sp>
      <p:sp>
        <p:nvSpPr>
          <p:cNvPr id="158" name="Rectángulo 2"/>
          <p:cNvSpPr/>
          <p:nvPr/>
        </p:nvSpPr>
        <p:spPr>
          <a:xfrm>
            <a:off x="278280" y="4800960"/>
            <a:ext cx="11496240" cy="928440"/>
          </a:xfrm>
          <a:prstGeom prst="rect">
            <a:avLst/>
          </a:prstGeom>
          <a:noFill/>
          <a:ln w="0">
            <a:noFill/>
          </a:ln>
        </p:spPr>
        <p:style>
          <a:lnRef idx="0"/>
          <a:fillRef idx="0"/>
          <a:effectRef idx="0"/>
          <a:fontRef idx="minor"/>
        </p:style>
        <p:txBody>
          <a:bodyPr lIns="90000" rIns="90000" tIns="45000" bIns="45000" anchor="t">
            <a:spAutoFit/>
          </a:bodyPr>
          <a:p>
            <a:pPr algn="ctr">
              <a:lnSpc>
                <a:spcPts val="3300"/>
              </a:lnSpc>
              <a:buNone/>
            </a:pPr>
            <a:r>
              <a:rPr b="0" lang="es-ES" sz="2400" spc="-1" strike="noStrike">
                <a:solidFill>
                  <a:srgbClr val="000000"/>
                </a:solidFill>
                <a:latin typeface="Calibri Light"/>
              </a:rPr>
              <a:t>Isto demostra as persoas trans non pensan nas autolesións e no suicidio polo feito de ser trans, senón pola </a:t>
            </a:r>
            <a:r>
              <a:rPr b="1" lang="es-ES" sz="2400" spc="-1" strike="noStrike">
                <a:solidFill>
                  <a:srgbClr val="000000"/>
                </a:solidFill>
                <a:latin typeface="Calibri Light"/>
              </a:rPr>
              <a:t>Transfobia</a:t>
            </a:r>
            <a:r>
              <a:rPr b="0" lang="es-ES" sz="2400" spc="-1" strike="noStrike">
                <a:solidFill>
                  <a:srgbClr val="000000"/>
                </a:solidFill>
                <a:latin typeface="Calibri Light"/>
              </a:rPr>
              <a:t>, </a:t>
            </a:r>
            <a:r>
              <a:rPr b="1" lang="es-ES" sz="2400" spc="-1" strike="noStrike">
                <a:solidFill>
                  <a:srgbClr val="000000"/>
                </a:solidFill>
                <a:latin typeface="Calibri Light"/>
              </a:rPr>
              <a:t>discriminacións</a:t>
            </a:r>
            <a:r>
              <a:rPr b="0" lang="es-ES" sz="2400" spc="-1" strike="noStrike">
                <a:solidFill>
                  <a:srgbClr val="000000"/>
                </a:solidFill>
                <a:latin typeface="Calibri Light"/>
              </a:rPr>
              <a:t> e </a:t>
            </a:r>
            <a:r>
              <a:rPr b="1" lang="es-ES" sz="2400" spc="-1" strike="noStrike">
                <a:solidFill>
                  <a:srgbClr val="000000"/>
                </a:solidFill>
                <a:latin typeface="Calibri Light"/>
              </a:rPr>
              <a:t>violencias </a:t>
            </a:r>
            <a:r>
              <a:rPr b="0" lang="es-ES" sz="2400" spc="-1" strike="noStrike">
                <a:solidFill>
                  <a:srgbClr val="000000"/>
                </a:solidFill>
                <a:latin typeface="Calibri Light"/>
              </a:rPr>
              <a:t>sociais e familiares.</a:t>
            </a:r>
            <a:endParaRPr b="0" lang="es-ES" sz="2400" spc="-1" strike="noStrike">
              <a:latin typeface="Arial"/>
            </a:endParaRPr>
          </a:p>
        </p:txBody>
      </p:sp>
    </p:spTree>
  </p:cSld>
  <mc:AlternateContent>
    <mc:Choice Requires="p14">
      <p:transition spd="slow" p14:dur="2000"/>
    </mc:Choice>
    <mc:Fallback>
      <p:transition spd="slow"/>
    </mc:Fallback>
  </mc:AlternateContent>
  <p:timing>
    <p:tnLst>
      <p:par>
        <p:cTn id="106" dur="indefinite" restart="never" nodeType="tmRoot">
          <p:childTnLst>
            <p:seq>
              <p:cTn id="107" dur="indefinite" nodeType="mainSeq">
                <p:childTnLst>
                  <p:par>
                    <p:cTn id="108" fill="hold">
                      <p:stCondLst>
                        <p:cond delay="indefinite"/>
                      </p:stCondLst>
                      <p:childTnLst>
                        <p:par>
                          <p:cTn id="109" fill="hold">
                            <p:stCondLst>
                              <p:cond delay="0"/>
                            </p:stCondLst>
                            <p:childTnLst>
                              <p:par>
                                <p:cTn id="110" nodeType="clickEffect" fill="hold" presetClass="entr" presetID="10">
                                  <p:stCondLst>
                                    <p:cond delay="0"/>
                                  </p:stCondLst>
                                  <p:childTnLst>
                                    <p:set>
                                      <p:cBhvr>
                                        <p:cTn id="111" dur="1" fill="hold">
                                          <p:stCondLst>
                                            <p:cond delay="0"/>
                                          </p:stCondLst>
                                        </p:cTn>
                                        <p:tgtEl>
                                          <p:spTgt spid="157"/>
                                        </p:tgtEl>
                                        <p:attrNameLst>
                                          <p:attrName>style.visibility</p:attrName>
                                        </p:attrNameLst>
                                      </p:cBhvr>
                                      <p:to>
                                        <p:strVal val="visible"/>
                                      </p:to>
                                    </p:set>
                                    <p:animEffect filter="fade" transition="in">
                                      <p:cBhvr additive="repl">
                                        <p:cTn id="112" dur="500"/>
                                        <p:tgtEl>
                                          <p:spTgt spid="157"/>
                                        </p:tgtEl>
                                      </p:cBhvr>
                                    </p:animEffect>
                                  </p:childTnLst>
                                </p:cTn>
                              </p:par>
                            </p:childTnLst>
                          </p:cTn>
                        </p:par>
                      </p:childTnLst>
                    </p:cTn>
                  </p:par>
                  <p:par>
                    <p:cTn id="113" fill="hold">
                      <p:stCondLst>
                        <p:cond delay="indefinite"/>
                      </p:stCondLst>
                      <p:childTnLst>
                        <p:par>
                          <p:cTn id="114" fill="hold">
                            <p:stCondLst>
                              <p:cond delay="0"/>
                            </p:stCondLst>
                            <p:childTnLst>
                              <p:par>
                                <p:cTn id="115" nodeType="clickEffect" fill="hold" presetClass="entr" presetID="10">
                                  <p:stCondLst>
                                    <p:cond delay="0"/>
                                  </p:stCondLst>
                                  <p:childTnLst>
                                    <p:set>
                                      <p:cBhvr>
                                        <p:cTn id="116" dur="1" fill="hold">
                                          <p:stCondLst>
                                            <p:cond delay="0"/>
                                          </p:stCondLst>
                                        </p:cTn>
                                        <p:tgtEl>
                                          <p:spTgt spid="155"/>
                                        </p:tgtEl>
                                        <p:attrNameLst>
                                          <p:attrName>style.visibility</p:attrName>
                                        </p:attrNameLst>
                                      </p:cBhvr>
                                      <p:to>
                                        <p:strVal val="visible"/>
                                      </p:to>
                                    </p:set>
                                    <p:animEffect filter="fade" transition="in">
                                      <p:cBhvr additive="repl">
                                        <p:cTn id="117" dur="500"/>
                                        <p:tgtEl>
                                          <p:spTgt spid="155"/>
                                        </p:tgtEl>
                                      </p:cBhvr>
                                    </p:animEffect>
                                  </p:childTnLst>
                                </p:cTn>
                              </p:par>
                            </p:childTnLst>
                          </p:cTn>
                        </p:par>
                        <p:par>
                          <p:cTn id="118" fill="hold">
                            <p:stCondLst>
                              <p:cond delay="500"/>
                            </p:stCondLst>
                            <p:childTnLst>
                              <p:par>
                                <p:cTn id="119" nodeType="afterEffect" fill="hold" presetClass="entr" presetID="1">
                                  <p:stCondLst>
                                    <p:cond delay="0"/>
                                  </p:stCondLst>
                                  <p:childTnLst>
                                    <p:set>
                                      <p:cBhvr>
                                        <p:cTn id="120" dur="1" fill="hold">
                                          <p:stCondLst>
                                            <p:cond delay="0"/>
                                          </p:stCondLst>
                                        </p:cTn>
                                        <p:tgtEl>
                                          <p:spTgt spid="154"/>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nodeType="clickEffect" fill="hold" presetClass="entr" presetID="10">
                                  <p:stCondLst>
                                    <p:cond delay="0"/>
                                  </p:stCondLst>
                                  <p:childTnLst>
                                    <p:set>
                                      <p:cBhvr>
                                        <p:cTn id="124" dur="1" fill="hold">
                                          <p:stCondLst>
                                            <p:cond delay="0"/>
                                          </p:stCondLst>
                                        </p:cTn>
                                        <p:tgtEl>
                                          <p:spTgt spid="156"/>
                                        </p:tgtEl>
                                        <p:attrNameLst>
                                          <p:attrName>style.visibility</p:attrName>
                                        </p:attrNameLst>
                                      </p:cBhvr>
                                      <p:to>
                                        <p:strVal val="visible"/>
                                      </p:to>
                                    </p:set>
                                    <p:animEffect filter="fade" transition="in">
                                      <p:cBhvr additive="repl">
                                        <p:cTn id="125" dur="500"/>
                                        <p:tgtEl>
                                          <p:spTgt spid="156"/>
                                        </p:tgtEl>
                                      </p:cBhvr>
                                    </p:animEffect>
                                  </p:childTnLst>
                                </p:cTn>
                              </p:par>
                            </p:childTnLst>
                          </p:cTn>
                        </p:par>
                      </p:childTnLst>
                    </p:cTn>
                  </p:par>
                  <p:par>
                    <p:cTn id="126" fill="hold">
                      <p:stCondLst>
                        <p:cond delay="indefinite"/>
                      </p:stCondLst>
                      <p:childTnLst>
                        <p:par>
                          <p:cTn id="127" fill="hold">
                            <p:stCondLst>
                              <p:cond delay="0"/>
                            </p:stCondLst>
                            <p:childTnLst>
                              <p:par>
                                <p:cTn id="128" nodeType="clickEffect" fill="hold" presetClass="entr" presetID="10">
                                  <p:stCondLst>
                                    <p:cond delay="0"/>
                                  </p:stCondLst>
                                  <p:childTnLst>
                                    <p:set>
                                      <p:cBhvr>
                                        <p:cTn id="129" dur="1" fill="hold">
                                          <p:stCondLst>
                                            <p:cond delay="0"/>
                                          </p:stCondLst>
                                        </p:cTn>
                                        <p:tgtEl>
                                          <p:spTgt spid="158">
                                            <p:txEl>
                                              <p:pRg st="0" end="0"/>
                                            </p:txEl>
                                          </p:spTgt>
                                        </p:tgtEl>
                                        <p:attrNameLst>
                                          <p:attrName>style.visibility</p:attrName>
                                        </p:attrNameLst>
                                      </p:cBhvr>
                                      <p:to>
                                        <p:strVal val="visible"/>
                                      </p:to>
                                    </p:set>
                                    <p:animEffect filter="fade" transition="in">
                                      <p:cBhvr additive="repl">
                                        <p:cTn id="130" dur="500"/>
                                        <p:tgtEl>
                                          <p:spTgt spid="158">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9" name="Picture 2" descr=""/>
          <p:cNvPicPr/>
          <p:nvPr/>
        </p:nvPicPr>
        <p:blipFill>
          <a:blip r:embed="rId1">
            <a:extLst>
              <a:ext uri="{BEBA8EAE-BF5A-486C-A8C5-ECC9F3942E4B}">
                <a14:imgProps xmlns:a14="http://schemas.microsoft.com/office/drawing/2010/main">
                  <a14:imgLayer r:embed="rId2">
                    <a14:imgEffect>
                      <a14:brightnessContrast amount="9000" contrast="6000"/>
                    </a14:imgEffect>
                  </a14:imgLayer>
                </a14:imgProps>
              </a:ext>
            </a:extLst>
          </a:blip>
          <a:stretch/>
        </p:blipFill>
        <p:spPr>
          <a:xfrm rot="20466600">
            <a:off x="412560" y="4798080"/>
            <a:ext cx="2106000" cy="1663920"/>
          </a:xfrm>
          <a:prstGeom prst="rect">
            <a:avLst/>
          </a:prstGeom>
          <a:ln w="0">
            <a:noFill/>
          </a:ln>
        </p:spPr>
      </p:pic>
      <p:sp>
        <p:nvSpPr>
          <p:cNvPr id="160" name="1 Rectángulo"/>
          <p:cNvSpPr/>
          <p:nvPr/>
        </p:nvSpPr>
        <p:spPr>
          <a:xfrm>
            <a:off x="1128960" y="208800"/>
            <a:ext cx="9936720" cy="17355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s-ES" sz="2700" spc="-1" strike="noStrike">
                <a:solidFill>
                  <a:srgbClr val="0070c0"/>
                </a:solidFill>
                <a:latin typeface="Bahnschrift Light SemiCondensed"/>
              </a:rPr>
              <a:t>CUESTIONAMENTO/PATOLOXIZACIÓN/SIQUIATRIZACIÓN DAS </a:t>
            </a:r>
            <a:endParaRPr b="0" lang="es-ES" sz="2700" spc="-1" strike="noStrike">
              <a:latin typeface="Arial"/>
            </a:endParaRPr>
          </a:p>
          <a:p>
            <a:pPr algn="ctr">
              <a:lnSpc>
                <a:spcPct val="100000"/>
              </a:lnSpc>
              <a:buNone/>
            </a:pPr>
            <a:r>
              <a:rPr b="1" lang="es-ES" sz="2700" spc="-1" strike="noStrike">
                <a:solidFill>
                  <a:srgbClr val="0070c0"/>
                </a:solidFill>
                <a:latin typeface="Bahnschrift Light SemiCondensed"/>
              </a:rPr>
              <a:t>INDENTIDADES TRANS INFANTO-XUVENIL (DSM-Mental disorder)</a:t>
            </a:r>
            <a:endParaRPr b="0" lang="es-ES" sz="2700" spc="-1" strike="noStrike">
              <a:latin typeface="Arial"/>
            </a:endParaRPr>
          </a:p>
          <a:p>
            <a:pPr algn="ctr">
              <a:lnSpc>
                <a:spcPct val="100000"/>
              </a:lnSpc>
              <a:buNone/>
            </a:pPr>
            <a:endParaRPr b="0" lang="es-ES" sz="2700" spc="-1" strike="noStrike">
              <a:latin typeface="Arial"/>
            </a:endParaRPr>
          </a:p>
        </p:txBody>
      </p:sp>
      <p:sp>
        <p:nvSpPr>
          <p:cNvPr id="161" name="5 CuadroTexto"/>
          <p:cNvSpPr/>
          <p:nvPr/>
        </p:nvSpPr>
        <p:spPr>
          <a:xfrm>
            <a:off x="373320" y="1268640"/>
            <a:ext cx="11541600" cy="70020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buNone/>
            </a:pPr>
            <a:r>
              <a:rPr b="0" lang="es-ES" sz="1800" spc="-1" strike="noStrike">
                <a:solidFill>
                  <a:srgbClr val="000000"/>
                </a:solidFill>
                <a:latin typeface="Calibri"/>
              </a:rPr>
              <a:t>1.- </a:t>
            </a:r>
            <a:r>
              <a:rPr b="0" lang="es-ES" sz="2000" spc="-1" strike="noStrike">
                <a:solidFill>
                  <a:srgbClr val="000000"/>
                </a:solidFill>
                <a:latin typeface="Calibri"/>
              </a:rPr>
              <a:t>X profesional de Saúde Mental debe </a:t>
            </a:r>
            <a:r>
              <a:rPr b="1" lang="es-ES" sz="2000" spc="-1" strike="noStrike">
                <a:solidFill>
                  <a:srgbClr val="000000"/>
                </a:solidFill>
                <a:latin typeface="Calibri"/>
              </a:rPr>
              <a:t>descartar un trastorno mental ou da personalidade </a:t>
            </a:r>
            <a:r>
              <a:rPr b="0" lang="es-ES" sz="2000" spc="-1" strike="noStrike">
                <a:solidFill>
                  <a:srgbClr val="000000"/>
                </a:solidFill>
                <a:latin typeface="Calibri"/>
              </a:rPr>
              <a:t>que esté a confundir a crianza/adolescente.</a:t>
            </a:r>
            <a:endParaRPr b="0" lang="es-ES" sz="2000" spc="-1" strike="noStrike">
              <a:latin typeface="Arial"/>
            </a:endParaRPr>
          </a:p>
        </p:txBody>
      </p:sp>
      <p:sp>
        <p:nvSpPr>
          <p:cNvPr id="162" name="6 CuadroTexto"/>
          <p:cNvSpPr/>
          <p:nvPr/>
        </p:nvSpPr>
        <p:spPr>
          <a:xfrm>
            <a:off x="373320" y="2061000"/>
            <a:ext cx="11541600" cy="70020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buNone/>
            </a:pPr>
            <a:r>
              <a:rPr b="0" lang="es-ES" sz="1800" spc="-1" strike="noStrike">
                <a:solidFill>
                  <a:srgbClr val="000000"/>
                </a:solidFill>
                <a:latin typeface="Calibri"/>
              </a:rPr>
              <a:t>2.- </a:t>
            </a:r>
            <a:r>
              <a:rPr b="1" lang="es-ES" sz="2000" spc="-1" strike="noStrike">
                <a:solidFill>
                  <a:srgbClr val="000000"/>
                </a:solidFill>
                <a:latin typeface="Calibri"/>
              </a:rPr>
              <a:t>Diagnóstico da identidade</a:t>
            </a:r>
            <a:r>
              <a:rPr b="0" lang="es-ES" sz="2000" spc="-1" strike="noStrike">
                <a:solidFill>
                  <a:srgbClr val="000000"/>
                </a:solidFill>
                <a:latin typeface="Calibri"/>
              </a:rPr>
              <a:t>. X profesional de S.M debe acreditar que a persoa é trans, e que cumpre cos </a:t>
            </a:r>
            <a:r>
              <a:rPr b="0" lang="es-ES" sz="2000" spc="-1" strike="noStrike" u="sng">
                <a:solidFill>
                  <a:srgbClr val="000000"/>
                </a:solidFill>
                <a:uFillTx/>
                <a:latin typeface="Calibri"/>
              </a:rPr>
              <a:t>patróns de masculinidade/feminidade</a:t>
            </a:r>
            <a:r>
              <a:rPr b="0" lang="es-ES" sz="1800" spc="-1" strike="noStrike">
                <a:solidFill>
                  <a:srgbClr val="000000"/>
                </a:solidFill>
                <a:latin typeface="Calibri"/>
              </a:rPr>
              <a:t> (DSM-V)</a:t>
            </a:r>
            <a:endParaRPr b="0" lang="es-ES" sz="1800" spc="-1" strike="noStrike">
              <a:latin typeface="Arial"/>
            </a:endParaRPr>
          </a:p>
        </p:txBody>
      </p:sp>
      <p:sp>
        <p:nvSpPr>
          <p:cNvPr id="163" name="7 CuadroTexto"/>
          <p:cNvSpPr/>
          <p:nvPr/>
        </p:nvSpPr>
        <p:spPr>
          <a:xfrm>
            <a:off x="373320" y="2973240"/>
            <a:ext cx="11345760" cy="70020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buNone/>
            </a:pPr>
            <a:r>
              <a:rPr b="0" lang="es-ES" sz="1800" spc="-1" strike="noStrike">
                <a:solidFill>
                  <a:srgbClr val="000000"/>
                </a:solidFill>
                <a:latin typeface="Calibri"/>
              </a:rPr>
              <a:t>3</a:t>
            </a:r>
            <a:r>
              <a:rPr b="1" lang="es-ES" sz="1800" spc="-1" strike="noStrike">
                <a:solidFill>
                  <a:srgbClr val="000000"/>
                </a:solidFill>
                <a:latin typeface="Calibri"/>
              </a:rPr>
              <a:t>.- </a:t>
            </a:r>
            <a:r>
              <a:rPr b="1" lang="es-ES" sz="2000" spc="-1" strike="noStrike">
                <a:solidFill>
                  <a:srgbClr val="000000"/>
                </a:solidFill>
                <a:latin typeface="Calibri"/>
              </a:rPr>
              <a:t>Imposición do diagnóstico de desorden mental (disforia de xénero</a:t>
            </a:r>
            <a:r>
              <a:rPr b="0" lang="es-ES" sz="2000" spc="-1" strike="noStrike">
                <a:solidFill>
                  <a:srgbClr val="000000"/>
                </a:solidFill>
                <a:latin typeface="Calibri"/>
              </a:rPr>
              <a:t>) para acadar dereitos civís básicos como acceder a tratamentos médicos.</a:t>
            </a:r>
            <a:endParaRPr b="0" lang="es-ES" sz="2000" spc="-1" strike="noStrike">
              <a:latin typeface="Arial"/>
            </a:endParaRPr>
          </a:p>
        </p:txBody>
      </p:sp>
      <p:sp>
        <p:nvSpPr>
          <p:cNvPr id="164" name="8 CuadroTexto"/>
          <p:cNvSpPr/>
          <p:nvPr/>
        </p:nvSpPr>
        <p:spPr>
          <a:xfrm>
            <a:off x="373320" y="3829680"/>
            <a:ext cx="8231400" cy="395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s-ES" sz="1800" spc="-1" strike="noStrike">
                <a:solidFill>
                  <a:srgbClr val="000000"/>
                </a:solidFill>
                <a:latin typeface="Calibri"/>
              </a:rPr>
              <a:t>4.- </a:t>
            </a:r>
            <a:r>
              <a:rPr b="1" lang="es-ES" sz="2000" spc="-1" strike="noStrike">
                <a:solidFill>
                  <a:srgbClr val="000000"/>
                </a:solidFill>
                <a:latin typeface="Calibri"/>
              </a:rPr>
              <a:t>Tutelaxe das vivencias trans </a:t>
            </a:r>
            <a:r>
              <a:rPr b="0" lang="es-ES" sz="2000" spc="-1" strike="noStrike">
                <a:solidFill>
                  <a:srgbClr val="000000"/>
                </a:solidFill>
                <a:latin typeface="Calibri"/>
              </a:rPr>
              <a:t>por parte dxs profesionais de Saúde Mental.</a:t>
            </a:r>
            <a:endParaRPr b="0" lang="es-ES" sz="2000" spc="-1" strike="noStrike">
              <a:latin typeface="Arial"/>
            </a:endParaRPr>
          </a:p>
        </p:txBody>
      </p:sp>
      <p:sp>
        <p:nvSpPr>
          <p:cNvPr id="165" name="11 Rectángulo"/>
          <p:cNvSpPr/>
          <p:nvPr/>
        </p:nvSpPr>
        <p:spPr>
          <a:xfrm>
            <a:off x="2063520" y="4502160"/>
            <a:ext cx="9851400" cy="1386000"/>
          </a:xfrm>
          <a:prstGeom prst="rect">
            <a:avLst/>
          </a:prstGeom>
          <a:noFill/>
          <a:ln w="0">
            <a:noFill/>
          </a:ln>
        </p:spPr>
        <p:style>
          <a:lnRef idx="0"/>
          <a:fillRef idx="0"/>
          <a:effectRef idx="0"/>
          <a:fontRef idx="minor"/>
        </p:style>
        <p:txBody>
          <a:bodyPr lIns="90000" rIns="90000" tIns="45000" bIns="45000" anchor="t">
            <a:spAutoFit/>
          </a:bodyPr>
          <a:p>
            <a:pPr algn="ctr">
              <a:lnSpc>
                <a:spcPts val="3200"/>
              </a:lnSpc>
              <a:buNone/>
            </a:pPr>
            <a:r>
              <a:rPr b="1" lang="es-ES" sz="2400" spc="-1" strike="noStrike">
                <a:solidFill>
                  <a:srgbClr val="000000"/>
                </a:solidFill>
                <a:latin typeface="Arial Narrow"/>
              </a:rPr>
              <a:t>  </a:t>
            </a:r>
            <a:r>
              <a:rPr b="1" lang="es-ES" sz="2000" spc="-1" strike="noStrike">
                <a:solidFill>
                  <a:srgbClr val="000000"/>
                </a:solidFill>
                <a:latin typeface="Bahnschrift"/>
              </a:rPr>
              <a:t>SÓ UN/HA  MESMX  PODE  DECIR  QUÉN  É  VERDADEIRAMENTE.</a:t>
            </a:r>
            <a:endParaRPr b="0" lang="es-ES" sz="2000" spc="-1" strike="noStrike">
              <a:latin typeface="Arial"/>
            </a:endParaRPr>
          </a:p>
          <a:p>
            <a:pPr algn="ctr">
              <a:lnSpc>
                <a:spcPts val="3200"/>
              </a:lnSpc>
              <a:spcBef>
                <a:spcPts val="601"/>
              </a:spcBef>
              <a:buNone/>
            </a:pPr>
            <a:r>
              <a:rPr b="1" lang="es-ES" sz="2000" spc="-1" strike="noStrike">
                <a:solidFill>
                  <a:srgbClr val="000000"/>
                </a:solidFill>
                <a:latin typeface="Bahnschrift"/>
              </a:rPr>
              <a:t> </a:t>
            </a:r>
            <a:r>
              <a:rPr b="1" lang="es-ES" sz="2000" spc="-1" strike="noStrike">
                <a:solidFill>
                  <a:srgbClr val="000000"/>
                </a:solidFill>
                <a:latin typeface="Bahnschrift"/>
              </a:rPr>
              <a:t>AS  IDENTIDADES  </a:t>
            </a:r>
            <a:r>
              <a:rPr b="1" lang="es-ES" sz="2000" spc="-1" strike="noStrike">
                <a:solidFill>
                  <a:srgbClr val="ff0000"/>
                </a:solidFill>
                <a:latin typeface="Bahnschrift"/>
              </a:rPr>
              <a:t>NON</a:t>
            </a:r>
            <a:r>
              <a:rPr b="1" lang="es-ES" sz="2000" spc="-1" strike="noStrike">
                <a:solidFill>
                  <a:srgbClr val="000000"/>
                </a:solidFill>
                <a:latin typeface="Bahnschrift"/>
              </a:rPr>
              <a:t>  SE  DEBEN-PODEN  DIAGNOSTICAR- CERTIFICAR  E </a:t>
            </a:r>
            <a:r>
              <a:rPr b="1" lang="es-ES" sz="2000" spc="-1" strike="noStrike">
                <a:solidFill>
                  <a:srgbClr val="ff0000"/>
                </a:solidFill>
                <a:latin typeface="Bahnschrift"/>
              </a:rPr>
              <a:t>NON</a:t>
            </a:r>
            <a:r>
              <a:rPr b="1" lang="es-ES" sz="2000" spc="-1" strike="noStrike">
                <a:solidFill>
                  <a:srgbClr val="000000"/>
                </a:solidFill>
                <a:latin typeface="Bahnschrift"/>
              </a:rPr>
              <a:t> SE DEBEN TUTELAR. </a:t>
            </a:r>
            <a:endParaRPr b="0" lang="es-ES" sz="2000" spc="-1" strike="noStrike">
              <a:latin typeface="Arial"/>
            </a:endParaRPr>
          </a:p>
        </p:txBody>
      </p:sp>
    </p:spTree>
  </p:cSld>
  <mc:AlternateContent>
    <mc:Choice Requires="p14">
      <p:transition spd="slow" p14:dur="2000"/>
    </mc:Choice>
    <mc:Fallback>
      <p:transition spd="slow"/>
    </mc:Fallback>
  </mc:AlternateContent>
  <p:timing>
    <p:tnLst>
      <p:par>
        <p:cTn id="131" dur="indefinite" restart="never" nodeType="tmRoot">
          <p:childTnLst>
            <p:seq>
              <p:cTn id="132" dur="indefinite" nodeType="mainSeq">
                <p:childTnLst>
                  <p:par>
                    <p:cTn id="133" fill="hold">
                      <p:stCondLst>
                        <p:cond delay="indefinite"/>
                      </p:stCondLst>
                      <p:childTnLst>
                        <p:par>
                          <p:cTn id="134" fill="hold">
                            <p:stCondLst>
                              <p:cond delay="0"/>
                            </p:stCondLst>
                            <p:childTnLst>
                              <p:par>
                                <p:cTn id="135" nodeType="clickEffect" fill="hold" presetClass="entr" presetID="10">
                                  <p:stCondLst>
                                    <p:cond delay="0"/>
                                  </p:stCondLst>
                                  <p:childTnLst>
                                    <p:set>
                                      <p:cBhvr>
                                        <p:cTn id="136" dur="1" fill="hold">
                                          <p:stCondLst>
                                            <p:cond delay="0"/>
                                          </p:stCondLst>
                                        </p:cTn>
                                        <p:tgtEl>
                                          <p:spTgt spid="160"/>
                                        </p:tgtEl>
                                        <p:attrNameLst>
                                          <p:attrName>style.visibility</p:attrName>
                                        </p:attrNameLst>
                                      </p:cBhvr>
                                      <p:to>
                                        <p:strVal val="visible"/>
                                      </p:to>
                                    </p:set>
                                    <p:animEffect filter="fade" transition="in">
                                      <p:cBhvr additive="repl">
                                        <p:cTn id="137" dur="1000"/>
                                        <p:tgtEl>
                                          <p:spTgt spid="160"/>
                                        </p:tgtEl>
                                      </p:cBhvr>
                                    </p:animEffect>
                                  </p:childTnLst>
                                </p:cTn>
                              </p:par>
                            </p:childTnLst>
                          </p:cTn>
                        </p:par>
                      </p:childTnLst>
                    </p:cTn>
                  </p:par>
                  <p:par>
                    <p:cTn id="138" fill="hold">
                      <p:stCondLst>
                        <p:cond delay="indefinite"/>
                      </p:stCondLst>
                      <p:childTnLst>
                        <p:par>
                          <p:cTn id="139" fill="hold">
                            <p:stCondLst>
                              <p:cond delay="0"/>
                            </p:stCondLst>
                            <p:childTnLst>
                              <p:par>
                                <p:cTn id="140" nodeType="clickEffect" fill="hold" presetClass="entr" presetID="1">
                                  <p:stCondLst>
                                    <p:cond delay="0"/>
                                  </p:stCondLst>
                                  <p:childTnLst>
                                    <p:set>
                                      <p:cBhvr>
                                        <p:cTn id="141" dur="1" fill="hold">
                                          <p:stCondLst>
                                            <p:cond delay="999"/>
                                          </p:stCondLst>
                                        </p:cTn>
                                        <p:tgtEl>
                                          <p:spTgt spid="161"/>
                                        </p:tgtEl>
                                        <p:attrNameLst>
                                          <p:attrName>style.visibility</p:attrName>
                                        </p:attrNameLst>
                                      </p:cBhvr>
                                      <p:to>
                                        <p:strVal val="visible"/>
                                      </p:to>
                                    </p:set>
                                  </p:childTnLst>
                                </p:cTn>
                              </p:par>
                            </p:childTnLst>
                          </p:cTn>
                        </p:par>
                      </p:childTnLst>
                    </p:cTn>
                  </p:par>
                  <p:par>
                    <p:cTn id="142" fill="hold">
                      <p:stCondLst>
                        <p:cond delay="indefinite"/>
                      </p:stCondLst>
                      <p:childTnLst>
                        <p:par>
                          <p:cTn id="143" fill="hold">
                            <p:stCondLst>
                              <p:cond delay="0"/>
                            </p:stCondLst>
                            <p:childTnLst>
                              <p:par>
                                <p:cTn id="144" nodeType="clickEffect" fill="hold" presetClass="entr" presetID="1">
                                  <p:stCondLst>
                                    <p:cond delay="0"/>
                                  </p:stCondLst>
                                  <p:childTnLst>
                                    <p:set>
                                      <p:cBhvr>
                                        <p:cTn id="145" dur="1" fill="hold">
                                          <p:stCondLst>
                                            <p:cond delay="999"/>
                                          </p:stCondLst>
                                        </p:cTn>
                                        <p:tgtEl>
                                          <p:spTgt spid="162"/>
                                        </p:tgtEl>
                                        <p:attrNameLst>
                                          <p:attrName>style.visibility</p:attrName>
                                        </p:attrNameLst>
                                      </p:cBhvr>
                                      <p:to>
                                        <p:strVal val="visible"/>
                                      </p:to>
                                    </p:set>
                                  </p:childTnLst>
                                </p:cTn>
                              </p:par>
                            </p:childTnLst>
                          </p:cTn>
                        </p:par>
                      </p:childTnLst>
                    </p:cTn>
                  </p:par>
                  <p:par>
                    <p:cTn id="146" fill="hold">
                      <p:stCondLst>
                        <p:cond delay="indefinite"/>
                      </p:stCondLst>
                      <p:childTnLst>
                        <p:par>
                          <p:cTn id="147" fill="hold">
                            <p:stCondLst>
                              <p:cond delay="0"/>
                            </p:stCondLst>
                            <p:childTnLst>
                              <p:par>
                                <p:cTn id="148" nodeType="clickEffect" fill="hold" presetClass="entr" presetID="1">
                                  <p:stCondLst>
                                    <p:cond delay="0"/>
                                  </p:stCondLst>
                                  <p:childTnLst>
                                    <p:set>
                                      <p:cBhvr>
                                        <p:cTn id="149" dur="1" fill="hold">
                                          <p:stCondLst>
                                            <p:cond delay="999"/>
                                          </p:stCondLst>
                                        </p:cTn>
                                        <p:tgtEl>
                                          <p:spTgt spid="163"/>
                                        </p:tgtEl>
                                        <p:attrNameLst>
                                          <p:attrName>style.visibility</p:attrName>
                                        </p:attrNameLst>
                                      </p:cBhvr>
                                      <p:to>
                                        <p:strVal val="visible"/>
                                      </p:to>
                                    </p:set>
                                  </p:childTnLst>
                                </p:cTn>
                              </p:par>
                            </p:childTnLst>
                          </p:cTn>
                        </p:par>
                      </p:childTnLst>
                    </p:cTn>
                  </p:par>
                  <p:par>
                    <p:cTn id="150" fill="hold">
                      <p:stCondLst>
                        <p:cond delay="indefinite"/>
                      </p:stCondLst>
                      <p:childTnLst>
                        <p:par>
                          <p:cTn id="151" fill="hold">
                            <p:stCondLst>
                              <p:cond delay="0"/>
                            </p:stCondLst>
                            <p:childTnLst>
                              <p:par>
                                <p:cTn id="152" nodeType="clickEffect" fill="hold" presetClass="entr" presetID="1">
                                  <p:stCondLst>
                                    <p:cond delay="0"/>
                                  </p:stCondLst>
                                  <p:childTnLst>
                                    <p:set>
                                      <p:cBhvr>
                                        <p:cTn id="153" dur="1" fill="hold">
                                          <p:stCondLst>
                                            <p:cond delay="999"/>
                                          </p:stCondLst>
                                        </p:cTn>
                                        <p:tgtEl>
                                          <p:spTgt spid="164"/>
                                        </p:tgtEl>
                                        <p:attrNameLst>
                                          <p:attrName>style.visibility</p:attrName>
                                        </p:attrNameLst>
                                      </p:cBhvr>
                                      <p:to>
                                        <p:strVal val="visible"/>
                                      </p:to>
                                    </p:set>
                                  </p:childTnLst>
                                </p:cTn>
                              </p:par>
                            </p:childTnLst>
                          </p:cTn>
                        </p:par>
                      </p:childTnLst>
                    </p:cTn>
                  </p:par>
                  <p:par>
                    <p:cTn id="154" fill="hold">
                      <p:stCondLst>
                        <p:cond delay="indefinite"/>
                      </p:stCondLst>
                      <p:childTnLst>
                        <p:par>
                          <p:cTn id="155" fill="hold">
                            <p:stCondLst>
                              <p:cond delay="0"/>
                            </p:stCondLst>
                            <p:childTnLst>
                              <p:par>
                                <p:cTn id="156" nodeType="clickEffect" fill="hold" presetClass="entr" presetID="10">
                                  <p:stCondLst>
                                    <p:cond delay="0"/>
                                  </p:stCondLst>
                                  <p:childTnLst>
                                    <p:set>
                                      <p:cBhvr>
                                        <p:cTn id="157" dur="1" fill="hold">
                                          <p:stCondLst>
                                            <p:cond delay="0"/>
                                          </p:stCondLst>
                                        </p:cTn>
                                        <p:tgtEl>
                                          <p:spTgt spid="159"/>
                                        </p:tgtEl>
                                        <p:attrNameLst>
                                          <p:attrName>style.visibility</p:attrName>
                                        </p:attrNameLst>
                                      </p:cBhvr>
                                      <p:to>
                                        <p:strVal val="visible"/>
                                      </p:to>
                                    </p:set>
                                    <p:animEffect filter="fade" transition="in">
                                      <p:cBhvr additive="repl">
                                        <p:cTn id="158" dur="1000"/>
                                        <p:tgtEl>
                                          <p:spTgt spid="159"/>
                                        </p:tgtEl>
                                      </p:cBhvr>
                                    </p:animEffect>
                                  </p:childTnLst>
                                </p:cTn>
                              </p:par>
                            </p:childTnLst>
                          </p:cTn>
                        </p:par>
                      </p:childTnLst>
                    </p:cTn>
                  </p:par>
                  <p:par>
                    <p:cTn id="159" fill="hold">
                      <p:stCondLst>
                        <p:cond delay="indefinite"/>
                      </p:stCondLst>
                      <p:childTnLst>
                        <p:par>
                          <p:cTn id="160" fill="hold">
                            <p:stCondLst>
                              <p:cond delay="0"/>
                            </p:stCondLst>
                            <p:childTnLst>
                              <p:par>
                                <p:cTn id="161" nodeType="clickEffect" fill="hold" presetClass="entr" presetID="22" presetSubtype="1">
                                  <p:stCondLst>
                                    <p:cond delay="0"/>
                                  </p:stCondLst>
                                  <p:childTnLst>
                                    <p:set>
                                      <p:cBhvr>
                                        <p:cTn id="162" dur="1" fill="hold">
                                          <p:stCondLst>
                                            <p:cond delay="0"/>
                                          </p:stCondLst>
                                        </p:cTn>
                                        <p:tgtEl>
                                          <p:spTgt spid="165"/>
                                        </p:tgtEl>
                                        <p:attrNameLst>
                                          <p:attrName>style.visibility</p:attrName>
                                        </p:attrNameLst>
                                      </p:cBhvr>
                                      <p:to>
                                        <p:strVal val="visible"/>
                                      </p:to>
                                    </p:set>
                                    <p:animEffect filter="wipe(up)" transition="in">
                                      <p:cBhvr additive="repl">
                                        <p:cTn id="163" dur="3000"/>
                                        <p:tgtEl>
                                          <p:spTgt spid="1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6" name="Picture 3" descr="C:\Users\CRISTINA PALACIOS.DESKTOP-UQQ274E\Desktop\CHARLAS\IMG-20170909-WA0017.jpg"/>
          <p:cNvPicPr/>
          <p:nvPr/>
        </p:nvPicPr>
        <p:blipFill>
          <a:blip r:embed="rId1"/>
          <a:stretch/>
        </p:blipFill>
        <p:spPr>
          <a:xfrm rot="387600">
            <a:off x="6535800" y="942480"/>
            <a:ext cx="4474800" cy="2316240"/>
          </a:xfrm>
          <a:prstGeom prst="rect">
            <a:avLst/>
          </a:prstGeom>
          <a:ln w="0">
            <a:noFill/>
          </a:ln>
        </p:spPr>
      </p:pic>
      <p:sp>
        <p:nvSpPr>
          <p:cNvPr id="167" name="1 Rectángulo"/>
          <p:cNvSpPr/>
          <p:nvPr/>
        </p:nvSpPr>
        <p:spPr>
          <a:xfrm>
            <a:off x="463680" y="19800"/>
            <a:ext cx="11346120" cy="5320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s-ES" sz="2900" spc="-1" strike="noStrike">
                <a:solidFill>
                  <a:srgbClr val="000000"/>
                </a:solidFill>
                <a:latin typeface="Arial Narrow"/>
              </a:rPr>
              <a:t>Transfobia en forma de Heterocisnormatividade</a:t>
            </a:r>
            <a:endParaRPr b="0" lang="es-ES" sz="2900" spc="-1" strike="noStrike">
              <a:latin typeface="Arial"/>
            </a:endParaRPr>
          </a:p>
        </p:txBody>
      </p:sp>
      <p:sp>
        <p:nvSpPr>
          <p:cNvPr id="168" name="2 Rectángulo"/>
          <p:cNvSpPr/>
          <p:nvPr/>
        </p:nvSpPr>
        <p:spPr>
          <a:xfrm>
            <a:off x="4777200" y="3503880"/>
            <a:ext cx="7268040" cy="2833560"/>
          </a:xfrm>
          <a:prstGeom prst="rect">
            <a:avLst/>
          </a:prstGeom>
          <a:noFill/>
          <a:ln w="0">
            <a:noFill/>
          </a:ln>
        </p:spPr>
        <p:style>
          <a:lnRef idx="0"/>
          <a:fillRef idx="0"/>
          <a:effectRef idx="0"/>
          <a:fontRef idx="minor"/>
        </p:style>
        <p:txBody>
          <a:bodyPr lIns="90000" rIns="90000" tIns="45000" bIns="45000" anchor="t">
            <a:spAutoFit/>
          </a:bodyPr>
          <a:p>
            <a:pPr algn="ctr">
              <a:lnSpc>
                <a:spcPts val="3600"/>
              </a:lnSpc>
              <a:buNone/>
            </a:pPr>
            <a:r>
              <a:rPr b="0" lang="es-ES" sz="2800" spc="-1" strike="noStrike">
                <a:solidFill>
                  <a:srgbClr val="203864"/>
                </a:solidFill>
                <a:latin typeface="Arial Narrow"/>
              </a:rPr>
              <a:t>Algunhas persoas </a:t>
            </a:r>
            <a:r>
              <a:rPr b="0" lang="es-ES" sz="2800" spc="-1" strike="noStrike">
                <a:solidFill>
                  <a:srgbClr val="7030a0"/>
                </a:solidFill>
                <a:latin typeface="Arial Narrow"/>
              </a:rPr>
              <a:t>hetero e </a:t>
            </a:r>
            <a:r>
              <a:rPr b="0" lang="es-ES" sz="2800" spc="-1" strike="noStrike">
                <a:solidFill>
                  <a:srgbClr val="d60093"/>
                </a:solidFill>
                <a:latin typeface="Arial Narrow"/>
              </a:rPr>
              <a:t>cis</a:t>
            </a:r>
            <a:r>
              <a:rPr b="0" lang="es-ES" sz="2800" spc="-1" strike="noStrike">
                <a:solidFill>
                  <a:srgbClr val="203864"/>
                </a:solidFill>
                <a:latin typeface="Arial Narrow"/>
              </a:rPr>
              <a:t> creen que están nun nivel superior das persoas LGTBI+.  Considera as persoas LGTBI+ como </a:t>
            </a:r>
            <a:r>
              <a:rPr b="1" lang="es-ES" sz="2800" spc="-1" strike="noStrike">
                <a:solidFill>
                  <a:srgbClr val="203864"/>
                </a:solidFill>
                <a:latin typeface="Arial Narrow"/>
              </a:rPr>
              <a:t>menos válidas</a:t>
            </a:r>
            <a:r>
              <a:rPr b="0" lang="es-ES" sz="2800" spc="-1" strike="noStrike">
                <a:solidFill>
                  <a:srgbClr val="203864"/>
                </a:solidFill>
                <a:latin typeface="Arial Narrow"/>
              </a:rPr>
              <a:t>, </a:t>
            </a:r>
            <a:r>
              <a:rPr b="1" lang="es-ES" sz="2800" spc="-1" strike="noStrike">
                <a:solidFill>
                  <a:srgbClr val="203864"/>
                </a:solidFill>
                <a:latin typeface="Arial Narrow"/>
              </a:rPr>
              <a:t>incompletas, anormais, enfermas ou inmorais, que seguen modas</a:t>
            </a:r>
            <a:r>
              <a:rPr b="0" lang="es-ES" sz="2800" spc="-1" strike="noStrike">
                <a:solidFill>
                  <a:srgbClr val="203864"/>
                </a:solidFill>
                <a:latin typeface="Arial Narrow"/>
              </a:rPr>
              <a:t>,... Desprezan o modelo de vida das persoas LGTBI+ empuxándoas ás marxes.</a:t>
            </a:r>
            <a:endParaRPr b="0" lang="es-ES" sz="2800" spc="-1" strike="noStrike">
              <a:latin typeface="Arial"/>
            </a:endParaRPr>
          </a:p>
        </p:txBody>
      </p:sp>
      <p:pic>
        <p:nvPicPr>
          <p:cNvPr id="169" name="Picture 2" descr="C:\Users\CRISTINA PALACIOS.DESKTOP-UQQ274E\Desktop\CHARLAS\IMG-20170909-WA0020.jpg"/>
          <p:cNvPicPr/>
          <p:nvPr/>
        </p:nvPicPr>
        <p:blipFill>
          <a:blip r:embed="rId2"/>
          <a:stretch/>
        </p:blipFill>
        <p:spPr>
          <a:xfrm>
            <a:off x="241200" y="784440"/>
            <a:ext cx="4408560" cy="5922000"/>
          </a:xfrm>
          <a:prstGeom prst="rect">
            <a:avLst/>
          </a:prstGeom>
          <a:ln w="0">
            <a:noFill/>
          </a:ln>
        </p:spPr>
      </p:pic>
    </p:spTree>
  </p:cSld>
  <mc:AlternateContent>
    <mc:Choice Requires="p14">
      <p:transition spd="slow" p14:dur="2000"/>
    </mc:Choice>
    <mc:Fallback>
      <p:transition spd="slow"/>
    </mc:Fallback>
  </mc:AlternateContent>
  <p:timing>
    <p:tnLst>
      <p:par>
        <p:cTn id="164" dur="indefinite" restart="never" nodeType="tmRoot">
          <p:childTnLst>
            <p:seq>
              <p:cTn id="165" dur="indefinite" nodeType="mainSeq">
                <p:childTnLst>
                  <p:par>
                    <p:cTn id="166" fill="hold">
                      <p:stCondLst>
                        <p:cond delay="indefinite"/>
                      </p:stCondLst>
                      <p:childTnLst>
                        <p:par>
                          <p:cTn id="167" fill="hold">
                            <p:stCondLst>
                              <p:cond delay="0"/>
                            </p:stCondLst>
                            <p:childTnLst>
                              <p:par>
                                <p:cTn id="168" nodeType="clickEffect" fill="hold" presetClass="entr" presetID="16" presetSubtype="21">
                                  <p:stCondLst>
                                    <p:cond delay="0"/>
                                  </p:stCondLst>
                                  <p:childTnLst>
                                    <p:set>
                                      <p:cBhvr>
                                        <p:cTn id="169" dur="1" fill="hold">
                                          <p:stCondLst>
                                            <p:cond delay="0"/>
                                          </p:stCondLst>
                                        </p:cTn>
                                        <p:tgtEl>
                                          <p:spTgt spid="167"/>
                                        </p:tgtEl>
                                        <p:attrNameLst>
                                          <p:attrName>style.visibility</p:attrName>
                                        </p:attrNameLst>
                                      </p:cBhvr>
                                      <p:to>
                                        <p:strVal val="visible"/>
                                      </p:to>
                                    </p:set>
                                    <p:animEffect filter="barn(inVertical)" transition="in">
                                      <p:cBhvr additive="repl">
                                        <p:cTn id="170" dur="1500"/>
                                        <p:tgtEl>
                                          <p:spTgt spid="167"/>
                                        </p:tgtEl>
                                      </p:cBhvr>
                                    </p:animEffect>
                                  </p:childTnLst>
                                </p:cTn>
                              </p:par>
                            </p:childTnLst>
                          </p:cTn>
                        </p:par>
                        <p:par>
                          <p:cTn id="171" fill="hold">
                            <p:stCondLst>
                              <p:cond delay="1500"/>
                            </p:stCondLst>
                            <p:childTnLst>
                              <p:par>
                                <p:cTn id="172" nodeType="afterEffect" fill="hold" presetClass="entr" presetID="22" presetSubtype="1">
                                  <p:stCondLst>
                                    <p:cond delay="1750"/>
                                  </p:stCondLst>
                                  <p:childTnLst>
                                    <p:set>
                                      <p:cBhvr>
                                        <p:cTn id="173" dur="1" fill="hold">
                                          <p:stCondLst>
                                            <p:cond delay="0"/>
                                          </p:stCondLst>
                                        </p:cTn>
                                        <p:tgtEl>
                                          <p:spTgt spid="168"/>
                                        </p:tgtEl>
                                        <p:attrNameLst>
                                          <p:attrName>style.visibility</p:attrName>
                                        </p:attrNameLst>
                                      </p:cBhvr>
                                      <p:to>
                                        <p:strVal val="visible"/>
                                      </p:to>
                                    </p:set>
                                    <p:animEffect filter="wipe(up)" transition="in">
                                      <p:cBhvr additive="repl">
                                        <p:cTn id="174" dur="5000"/>
                                        <p:tgtEl>
                                          <p:spTgt spid="168"/>
                                        </p:tgtEl>
                                      </p:cBhvr>
                                    </p:animEffect>
                                  </p:childTnLst>
                                </p:cTn>
                              </p:par>
                            </p:childTnLst>
                          </p:cTn>
                        </p:par>
                        <p:par>
                          <p:cTn id="175" fill="hold">
                            <p:stCondLst>
                              <p:cond delay="8250"/>
                            </p:stCondLst>
                            <p:childTnLst>
                              <p:par>
                                <p:cTn id="176" nodeType="afterEffect" fill="hold" presetClass="entr" presetID="10">
                                  <p:stCondLst>
                                    <p:cond delay="2000"/>
                                  </p:stCondLst>
                                  <p:childTnLst>
                                    <p:set>
                                      <p:cBhvr>
                                        <p:cTn id="177" dur="1" fill="hold">
                                          <p:stCondLst>
                                            <p:cond delay="0"/>
                                          </p:stCondLst>
                                        </p:cTn>
                                        <p:tgtEl>
                                          <p:spTgt spid="169"/>
                                        </p:tgtEl>
                                        <p:attrNameLst>
                                          <p:attrName>style.visibility</p:attrName>
                                        </p:attrNameLst>
                                      </p:cBhvr>
                                      <p:to>
                                        <p:strVal val="visible"/>
                                      </p:to>
                                    </p:set>
                                    <p:animEffect filter="fade" transition="in">
                                      <p:cBhvr additive="repl">
                                        <p:cTn id="178" dur="1000"/>
                                        <p:tgtEl>
                                          <p:spTgt spid="169"/>
                                        </p:tgtEl>
                                      </p:cBhvr>
                                    </p:animEffect>
                                  </p:childTnLst>
                                </p:cTn>
                              </p:par>
                            </p:childTnLst>
                          </p:cTn>
                        </p:par>
                        <p:par>
                          <p:cTn id="179" fill="hold">
                            <p:stCondLst>
                              <p:cond delay="11250"/>
                            </p:stCondLst>
                            <p:childTnLst>
                              <p:par>
                                <p:cTn id="180" nodeType="afterEffect" fill="hold" presetClass="entr" presetID="10">
                                  <p:stCondLst>
                                    <p:cond delay="2500"/>
                                  </p:stCondLst>
                                  <p:childTnLst>
                                    <p:set>
                                      <p:cBhvr>
                                        <p:cTn id="181" dur="1" fill="hold">
                                          <p:stCondLst>
                                            <p:cond delay="0"/>
                                          </p:stCondLst>
                                        </p:cTn>
                                        <p:tgtEl>
                                          <p:spTgt spid="166"/>
                                        </p:tgtEl>
                                        <p:attrNameLst>
                                          <p:attrName>style.visibility</p:attrName>
                                        </p:attrNameLst>
                                      </p:cBhvr>
                                      <p:to>
                                        <p:strVal val="visible"/>
                                      </p:to>
                                    </p:set>
                                    <p:animEffect filter="fade" transition="in">
                                      <p:cBhvr additive="repl">
                                        <p:cTn id="182" dur="1000"/>
                                        <p:tgtEl>
                                          <p:spTgt spid="1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368</TotalTime>
  <Application>LibreOffice/7.3.0.3$Windows_X86_64 LibreOffice_project/0f246aa12d0eee4a0f7adcefbf7c878fc2238db3</Application>
  <AppVersion>15.0000</AppVersion>
  <Words>3661</Words>
  <Paragraphs>178</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2022-03-14T12:07:05Z</dcterms:created>
  <dc:creator>Cristina Palacios</dc:creator>
  <dc:description/>
  <dc:language>es-ES</dc:language>
  <cp:lastModifiedBy/>
  <dcterms:modified xsi:type="dcterms:W3CDTF">2022-03-17T19:47:54Z</dcterms:modified>
  <cp:revision>28</cp:revision>
  <dc:subject/>
  <dc:title>Presentación de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2</vt:i4>
  </property>
  <property fmtid="{D5CDD505-2E9C-101B-9397-08002B2CF9AE}" pid="3" name="PresentationFormat">
    <vt:lpwstr>Panorámica</vt:lpwstr>
  </property>
  <property fmtid="{D5CDD505-2E9C-101B-9397-08002B2CF9AE}" pid="4" name="Slides">
    <vt:i4>37</vt:i4>
  </property>
</Properties>
</file>