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media1.mp3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Texto del título</a:t>
            </a:r>
          </a:p>
        </p:txBody>
      </p:sp>
      <p:sp>
        <p:nvSpPr>
          <p:cNvPr id="12" name="Nivel de texto 1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Juan López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 Juan López</a:t>
            </a:r>
          </a:p>
        </p:txBody>
      </p:sp>
      <p:sp>
        <p:nvSpPr>
          <p:cNvPr id="94" name="“Escribir una cita aquí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“Escribir una cita aquí” </a:t>
            </a:r>
          </a:p>
        </p:txBody>
      </p:sp>
      <p:sp>
        <p:nvSpPr>
          <p:cNvPr id="9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n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n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exto del título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Texto del título</a:t>
            </a:r>
          </a:p>
        </p:txBody>
      </p:sp>
      <p:sp>
        <p:nvSpPr>
          <p:cNvPr id="22" name="Nivel de texto 1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el título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3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n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exto del título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Texto del título</a:t>
            </a:r>
          </a:p>
        </p:txBody>
      </p:sp>
      <p:sp>
        <p:nvSpPr>
          <p:cNvPr id="40" name="Nivel de texto 1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4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57" name="Nivel de texto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n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67" name="Nivel de texto 1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Número de diapositiva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ivel de texto 1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n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n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n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Texto del título</a:t>
            </a:r>
          </a:p>
        </p:txBody>
      </p:sp>
      <p:sp>
        <p:nvSpPr>
          <p:cNvPr id="3" name="Nivel de texto 1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lavozdegalicia.es/noticia/pontevedra/poio/2018/01/14/colegios-frenan-estres-musica/0003_201801P14C3991.htm" TargetMode="External"/><Relationship Id="rId3" Type="http://schemas.openxmlformats.org/officeDocument/2006/relationships/hyperlink" Target="Https://lavozdegalicia.es/noticia/pontevedra/poio/2018/01/14/colegios-frenan-estres-musica/0003_201801P14C3991.htm" TargetMode="External"/><Relationship Id="rId4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17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image" Target="../media/image20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4.png"/><Relationship Id="rId6" Type="http://schemas.openxmlformats.org/officeDocument/2006/relationships/hyperlink" Target="https://www.youtube.com/watch?v=kE186w91YVU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hyperlink" Target="https://drive.google.com/open?id=19PfHjV0a31-LycVCAx1v8wXlrWTTHK1i" TargetMode="Externa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1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eip de Chancelas…"/>
          <p:cNvSpPr txBox="1"/>
          <p:nvPr>
            <p:ph type="ctrTitle"/>
          </p:nvPr>
        </p:nvSpPr>
        <p:spPr>
          <a:xfrm>
            <a:off x="1270000" y="273598"/>
            <a:ext cx="10464800" cy="3302001"/>
          </a:xfrm>
          <a:prstGeom prst="rect">
            <a:avLst/>
          </a:prstGeom>
        </p:spPr>
        <p:txBody>
          <a:bodyPr/>
          <a:lstStyle/>
          <a:p>
            <a:pPr>
              <a:defRPr sz="10100">
                <a:solidFill>
                  <a:schemeClr val="accent6">
                    <a:hueOff val="-146070"/>
                    <a:satOff val="-10048"/>
                    <a:lumOff val="-30626"/>
                  </a:schemeClr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r>
              <a:t>Ceip de Chancelas</a:t>
            </a:r>
          </a:p>
          <a:p>
            <a:pPr>
              <a:defRPr>
                <a:solidFill>
                  <a:schemeClr val="accent5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r>
              <a:t>Competentes e felices</a:t>
            </a:r>
          </a:p>
        </p:txBody>
      </p:sp>
      <p:sp>
        <p:nvSpPr>
          <p:cNvPr id="120" name="https://lavozdegalicia.es/noticia/pontevedra/poio/2018/01/14/colegios-frenan-estres-musica/0003_201801P14C3991.htm"/>
          <p:cNvSpPr txBox="1"/>
          <p:nvPr>
            <p:ph type="subTitle" sz="quarter" idx="1"/>
          </p:nvPr>
        </p:nvSpPr>
        <p:spPr>
          <a:xfrm>
            <a:off x="1397000" y="8940800"/>
            <a:ext cx="10464800" cy="370136"/>
          </a:xfrm>
          <a:prstGeom prst="rect">
            <a:avLst/>
          </a:prstGeom>
        </p:spPr>
        <p:txBody>
          <a:bodyPr/>
          <a:lstStyle>
            <a:lvl1pPr>
              <a:defRPr sz="1400" u="sng"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https://lavozdegalicia.es/noticia/pontevedra/poio/2018/01/14/colegios-frenan-estres-musica/0003_201801P14C3991.htm</a:t>
            </a:r>
          </a:p>
        </p:txBody>
      </p:sp>
      <p:pic>
        <p:nvPicPr>
          <p:cNvPr id="121" name="Captura de pantalla 2019-05-25 a las 1.20.03.png" descr="Captura de pantalla 2019-05-25 a las 1.20.03.png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5379" y="3548277"/>
            <a:ext cx="9528042" cy="53953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G_20170622_103605.jpg" descr="IMG_20170622_103605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2857" r="0" b="285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58" name="IMG_20180529_115543_313.jpg" descr="IMG_20180529_115543_313.jpg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rcRect l="10227" t="0" r="10227" b="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59" name="IMG_20180410_105322.jpg" descr="IMG_20180410_105322.jpg"/>
          <p:cNvPicPr>
            <a:picLocks noChangeAspect="1"/>
          </p:cNvPicPr>
          <p:nvPr>
            <p:ph type="pic" idx="15"/>
          </p:nvPr>
        </p:nvPicPr>
        <p:blipFill>
          <a:blip r:embed="rId4">
            <a:extLst/>
          </a:blip>
          <a:srcRect l="5414" t="0" r="5414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0" name="E OS LIBROS DE TEXTO?"/>
          <p:cNvSpPr txBox="1"/>
          <p:nvPr/>
        </p:nvSpPr>
        <p:spPr>
          <a:xfrm>
            <a:off x="5765320" y="4777722"/>
            <a:ext cx="4819016" cy="572781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 OS LIBROS DE TEXTO?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20181204_125029.jpg" descr="20181204_125029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2857" r="0" b="285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63" name="IMG_20170622_101052.jpg" descr="IMG_20170622_101052.jpg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rcRect l="0" t="2857" r="0" b="285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64" name="20180604_110931.jpg" descr="20180604_110931.jpg"/>
          <p:cNvPicPr>
            <a:picLocks noChangeAspect="1"/>
          </p:cNvPicPr>
          <p:nvPr>
            <p:ph type="pic" idx="15"/>
          </p:nvPr>
        </p:nvPicPr>
        <p:blipFill>
          <a:blip r:embed="rId4">
            <a:extLst/>
          </a:blip>
          <a:srcRect l="24920" t="0" r="24920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5" name="OBRADOIROS TEMÁTICOS"/>
          <p:cNvSpPr txBox="1"/>
          <p:nvPr/>
        </p:nvSpPr>
        <p:spPr>
          <a:xfrm>
            <a:off x="2159106" y="498649"/>
            <a:ext cx="3977031" cy="461060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OBRADOIROS TEMÁTICOS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G-20190511-WA0008.jpg" descr="IMG-20190511-WA0008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8" name="RADIO NA BIBLIO"/>
          <p:cNvSpPr txBox="1"/>
          <p:nvPr/>
        </p:nvSpPr>
        <p:spPr>
          <a:xfrm>
            <a:off x="727083" y="378234"/>
            <a:ext cx="2666696" cy="461060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RADIO NA BIBLIO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20181122_120840.jpg" descr="20181122_120840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5428" r="0" b="13842"/>
          <a:stretch>
            <a:fillRect/>
          </a:stretch>
        </p:blipFill>
        <p:spPr>
          <a:xfrm>
            <a:off x="1625600" y="673100"/>
            <a:ext cx="9753601" cy="5905500"/>
          </a:xfrm>
          <a:prstGeom prst="rect">
            <a:avLst/>
          </a:prstGeom>
        </p:spPr>
      </p:pic>
      <p:sp>
        <p:nvSpPr>
          <p:cNvPr id="171" name="TRANS-FORMACIÓ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2516">
              <a:defRPr sz="9604">
                <a:solidFill>
                  <a:schemeClr val="accent5">
                    <a:lumOff val="-29866"/>
                  </a:schemeClr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TRANS-FORMACIÓN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G_20180410_105322.jpg" descr="IMG_20180410_105322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5803" r="0" b="580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74" name="UN PROCESO DE CAMBIO (INNOVACIÓN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200">
                <a:solidFill>
                  <a:schemeClr val="accent1">
                    <a:hueOff val="114395"/>
                    <a:lumOff val="-24975"/>
                  </a:schemeClr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UN PROCESO DE CAMBIO (INNOVACIÓN)</a:t>
            </a:r>
          </a:p>
        </p:txBody>
      </p:sp>
      <p:sp>
        <p:nvSpPr>
          <p:cNvPr id="175" name="FORMACIÓN DE/EN CENTRO (SOSTIDA NO TEMPO)…"/>
          <p:cNvSpPr txBox="1"/>
          <p:nvPr>
            <p:ph type="body" sz="half" idx="1"/>
          </p:nvPr>
        </p:nvSpPr>
        <p:spPr>
          <a:xfrm>
            <a:off x="952500" y="2590800"/>
            <a:ext cx="5665298" cy="628650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1">
                    <a:hueOff val="114395"/>
                    <a:lumOff val="-24975"/>
                  </a:schemeClr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r>
              <a:t>FORMACIÓN </a:t>
            </a: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DE/EN CENTRO</a:t>
            </a:r>
            <a:r>
              <a:t> (SOSTIDA NO TEMPO)</a:t>
            </a:r>
          </a:p>
          <a:p>
            <a:pPr>
              <a:defRPr>
                <a:solidFill>
                  <a:schemeClr val="accent1">
                    <a:hueOff val="114395"/>
                    <a:lumOff val="-24975"/>
                  </a:schemeClr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r>
              <a:t>FORMACIÓN </a:t>
            </a: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SITUADA</a:t>
            </a:r>
            <a:r>
              <a:t> E DE </a:t>
            </a: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ENFOQUE</a:t>
            </a:r>
            <a:r>
              <a:t> (MIRADA)</a:t>
            </a:r>
          </a:p>
          <a:p>
            <a:pPr>
              <a:defRPr>
                <a:solidFill>
                  <a:schemeClr val="accent1">
                    <a:hueOff val="114395"/>
                    <a:lumOff val="-24975"/>
                  </a:schemeClr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FORMACIÓN=“FACER COUSAS XUNTAS”</a:t>
            </a:r>
            <a:r>
              <a:t> (APRENDER - FACENDO)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G_20190313_120911.jpg" descr="IMG_20190313_120911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9635" r="0" b="963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78" name="GRACIÑA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hueOff val="-146070"/>
                    <a:satOff val="-10048"/>
                    <a:lumOff val="-30626"/>
                  </a:schemeClr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GRACIÑAS</a:t>
            </a:r>
          </a:p>
        </p:txBody>
      </p:sp>
      <p:sp>
        <p:nvSpPr>
          <p:cNvPr id="179" name="Alicia Álvarez e Olga Teijeiro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262889">
              <a:defRPr b="1" sz="1665">
                <a:solidFill>
                  <a:schemeClr val="accent5">
                    <a:lumOff val="-29866"/>
                  </a:schemeClr>
                </a:solidFill>
              </a:defRPr>
            </a:pPr>
            <a:r>
              <a:t>Alicia Álvarez e Olga Teijeiro</a:t>
            </a:r>
          </a:p>
          <a:p>
            <a:pPr defTabSz="262889">
              <a:defRPr b="1" sz="1665">
                <a:solidFill>
                  <a:schemeClr val="accent5">
                    <a:lumOff val="-29866"/>
                  </a:schemeClr>
                </a:solidFill>
              </a:defRPr>
            </a:pPr>
            <a:r>
              <a:t>CEIP Plurilingüe de Chancelas</a:t>
            </a:r>
          </a:p>
          <a:p>
            <a:pPr defTabSz="262889">
              <a:defRPr b="1" sz="1665">
                <a:solidFill>
                  <a:schemeClr val="accent5">
                    <a:lumOff val="-29866"/>
                  </a:schemeClr>
                </a:solidFill>
              </a:defRPr>
            </a:pPr>
            <a:r>
              <a:t>Combarro. Poio</a:t>
            </a:r>
          </a:p>
        </p:txBody>
      </p:sp>
      <p:pic>
        <p:nvPicPr>
          <p:cNvPr id="180" name="Always Look on the Bright Side of Life.mp3" descr="Always Look on the Bright Side of Life.mp3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95038" y="8355450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https://www.youtube.com/watch?v=kE186w91YVU"/>
          <p:cNvSpPr txBox="1"/>
          <p:nvPr/>
        </p:nvSpPr>
        <p:spPr>
          <a:xfrm>
            <a:off x="3202997" y="6477156"/>
            <a:ext cx="6250941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u="sng">
                <a:solidFill>
                  <a:srgbClr val="5E5E5E"/>
                </a:solidFill>
                <a:hlinkClick r:id="rId6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6" invalidUrl="" action="" tgtFrame="" tooltip="" history="1" highlightClick="0" endSnd="0"/>
              </a:rPr>
              <a:t>https://www.youtube.com/watch?v=kE186w91YVU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06530" fill="hold"/>
                                        <p:tgtEl>
                                          <p:spTgt spid="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G-20190516-WA0038.jpg" descr="IMG-20190516-WA0038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6494" t="0" r="6494" b="0"/>
          <a:stretch>
            <a:fillRect/>
          </a:stretch>
        </p:blipFill>
        <p:spPr>
          <a:xfrm>
            <a:off x="6008301" y="5092700"/>
            <a:ext cx="6753998" cy="3771900"/>
          </a:xfrm>
          <a:prstGeom prst="rect">
            <a:avLst/>
          </a:prstGeom>
        </p:spPr>
      </p:pic>
      <p:pic>
        <p:nvPicPr>
          <p:cNvPr id="124" name="IMG-20190425-WA0005.jpg" descr="IMG-20190425-WA0005.jpg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rcRect l="0" t="9839" r="0" b="9839"/>
          <a:stretch>
            <a:fillRect/>
          </a:stretch>
        </p:blipFill>
        <p:spPr>
          <a:xfrm>
            <a:off x="6013825" y="894440"/>
            <a:ext cx="6726026" cy="4051779"/>
          </a:xfrm>
          <a:prstGeom prst="rect">
            <a:avLst/>
          </a:prstGeom>
        </p:spPr>
      </p:pic>
      <p:pic>
        <p:nvPicPr>
          <p:cNvPr id="125" name="IMG-20190424-WA0075.jpg" descr="IMG-20190424-WA0075.jpg"/>
          <p:cNvPicPr>
            <a:picLocks noChangeAspect="1"/>
          </p:cNvPicPr>
          <p:nvPr>
            <p:ph type="pic" idx="15"/>
          </p:nvPr>
        </p:nvPicPr>
        <p:blipFill>
          <a:blip r:embed="rId4">
            <a:extLst/>
          </a:blip>
          <a:srcRect l="24920" t="0" r="24920" b="0"/>
          <a:stretch>
            <a:fillRect/>
          </a:stretch>
        </p:blipFill>
        <p:spPr>
          <a:xfrm>
            <a:off x="551117" y="889000"/>
            <a:ext cx="5334001" cy="7975600"/>
          </a:xfrm>
          <a:prstGeom prst="rect">
            <a:avLst/>
          </a:prstGeom>
        </p:spPr>
      </p:pic>
      <p:sp>
        <p:nvSpPr>
          <p:cNvPr id="126" name="ESPAZOS INTERCLASE"/>
          <p:cNvSpPr txBox="1"/>
          <p:nvPr/>
        </p:nvSpPr>
        <p:spPr>
          <a:xfrm>
            <a:off x="1005878" y="8593201"/>
            <a:ext cx="3473807" cy="461059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ESPAZOS INTERCLASE</a:t>
            </a:r>
          </a:p>
        </p:txBody>
      </p:sp>
      <p:sp>
        <p:nvSpPr>
          <p:cNvPr id="127" name="PATIOS ACTIVOS"/>
          <p:cNvSpPr txBox="1"/>
          <p:nvPr/>
        </p:nvSpPr>
        <p:spPr>
          <a:xfrm>
            <a:off x="6743900" y="4746512"/>
            <a:ext cx="2553920" cy="461059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PATIOS ACTIVOS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G-20181112-WA0004.jpg" descr="IMG-20181112-WA0004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31" r="0" b="3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30" name="NOVOS RECURSOS NAS AULAS"/>
          <p:cNvSpPr txBox="1"/>
          <p:nvPr/>
        </p:nvSpPr>
        <p:spPr>
          <a:xfrm>
            <a:off x="7769802" y="8606580"/>
            <a:ext cx="4743603" cy="461060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NOVOS RECURSOS NAS AULAS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G-20181124-WA0016.jpg" descr="IMG-20181124-WA0016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3542" t="7054" r="5796" b="7054"/>
          <a:stretch>
            <a:fillRect/>
          </a:stretch>
        </p:blipFill>
        <p:spPr>
          <a:xfrm>
            <a:off x="720129" y="641350"/>
            <a:ext cx="11564371" cy="8216901"/>
          </a:xfrm>
          <a:prstGeom prst="rect">
            <a:avLst/>
          </a:prstGeom>
        </p:spPr>
      </p:pic>
      <p:sp>
        <p:nvSpPr>
          <p:cNvPr id="133" name="COMISIÓN DE DELEGADOS"/>
          <p:cNvSpPr txBox="1"/>
          <p:nvPr/>
        </p:nvSpPr>
        <p:spPr>
          <a:xfrm>
            <a:off x="6860611" y="7509467"/>
            <a:ext cx="4100171" cy="461060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COMISIÓN DE DELEGADOS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G_20181005_115421.jpg" descr="IMG_20181005_115421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8619" t="16952" r="7062" b="12976"/>
          <a:stretch>
            <a:fillRect/>
          </a:stretch>
        </p:blipFill>
        <p:spPr>
          <a:xfrm>
            <a:off x="6718299" y="5092700"/>
            <a:ext cx="5334001" cy="3771901"/>
          </a:xfrm>
          <a:prstGeom prst="rect">
            <a:avLst/>
          </a:prstGeom>
        </p:spPr>
      </p:pic>
      <p:pic>
        <p:nvPicPr>
          <p:cNvPr id="136" name="20180410_112036.jpg" descr="20180410_112036.jpg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rcRect l="0" t="2857" r="0" b="285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7" name="IMG-20180911-WA0007.jpg" descr="IMG-20180911-WA0007.jpg"/>
          <p:cNvPicPr>
            <a:picLocks noChangeAspect="1"/>
          </p:cNvPicPr>
          <p:nvPr>
            <p:ph type="pic" idx="15"/>
          </p:nvPr>
        </p:nvPicPr>
        <p:blipFill>
          <a:blip r:embed="rId4">
            <a:extLst/>
          </a:blip>
          <a:srcRect l="22404" t="0" r="27436" b="0"/>
          <a:stretch>
            <a:fillRect/>
          </a:stretch>
        </p:blipFill>
        <p:spPr>
          <a:xfrm>
            <a:off x="952500" y="889000"/>
            <a:ext cx="5334000" cy="7975600"/>
          </a:xfrm>
          <a:prstGeom prst="rect">
            <a:avLst/>
          </a:prstGeom>
        </p:spPr>
      </p:pic>
      <p:sp>
        <p:nvSpPr>
          <p:cNvPr id="138" name="PLAMBE!"/>
          <p:cNvSpPr txBox="1"/>
          <p:nvPr/>
        </p:nvSpPr>
        <p:spPr>
          <a:xfrm>
            <a:off x="1742535" y="8269873"/>
            <a:ext cx="3753930" cy="108095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65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PLAMBE!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Captura de pantalla 2019-05-25 a las 2.52.52.png" descr="Captura de pantalla 2019-05-25 a las 2.52.52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6116" t="0" r="6116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1" name="A carteira de Jo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>
                <a:solidFill>
                  <a:schemeClr val="accent6">
                    <a:hueOff val="-146070"/>
                    <a:satOff val="-10048"/>
                    <a:lumOff val="-30626"/>
                  </a:schemeClr>
                </a:solidFill>
                <a:latin typeface="Marker Felt"/>
                <a:ea typeface="Marker Felt"/>
                <a:cs typeface="Marker Felt"/>
                <a:sym typeface="Marker Felt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A carteira de Joel</a:t>
            </a:r>
          </a:p>
        </p:txBody>
      </p:sp>
      <p:sp>
        <p:nvSpPr>
          <p:cNvPr id="142" name="https://drive.google.com/open?id=19PfHjV0a31-LycVCAx1v8wXlrWTTHK1i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00"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https://drive.google.com/open?id=19PfHjV0a31-LycVCAx1v8wXlrWTTHK1i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G-20180114-WA0003.jpg" descr="IMG-20180114-WA0003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5" name="QUÉ FACEMOS COA LECTURA E A ESCRITURA?"/>
          <p:cNvSpPr txBox="1"/>
          <p:nvPr/>
        </p:nvSpPr>
        <p:spPr>
          <a:xfrm>
            <a:off x="838902" y="1020447"/>
            <a:ext cx="7099098" cy="461059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QUÉ FACEMOS COA LECTURA E A ESCRITURA?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G-20171024-WA0005.jpg" descr="IMG-20171024-WA0005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2857" r="0" b="285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48" name="IMG_20190424_123426.jpg" descr="IMG_20190424_123426.jpg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rcRect l="0" t="2857" r="0" b="285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49" name="IMG-20180113-WA0018.jpg" descr="IMG-20180113-WA0018.jpg"/>
          <p:cNvPicPr>
            <a:picLocks noChangeAspect="1"/>
          </p:cNvPicPr>
          <p:nvPr>
            <p:ph type="pic" idx="15"/>
          </p:nvPr>
        </p:nvPicPr>
        <p:blipFill>
          <a:blip r:embed="rId4">
            <a:extLst/>
          </a:blip>
          <a:srcRect l="24920" t="0" r="24920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50" name="E COAS MATES? OAOA?"/>
          <p:cNvSpPr txBox="1"/>
          <p:nvPr/>
        </p:nvSpPr>
        <p:spPr>
          <a:xfrm>
            <a:off x="923582" y="8593201"/>
            <a:ext cx="3638399" cy="461059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 COAS MATES? OAOA?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G_20180612_092042.jpg" descr="IMG_20180612_092042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2857" r="0" b="285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53" name="IMG_20180615_093949.jpg" descr="IMG_20180615_093949.jpg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rcRect l="0" t="2857" r="0" b="285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54" name="IMG_20190313_120911.jpg" descr="IMG_20190313_120911.jpg"/>
          <p:cNvPicPr>
            <a:picLocks noChangeAspect="1"/>
          </p:cNvPicPr>
          <p:nvPr>
            <p:ph type="pic" idx="15"/>
          </p:nvPr>
        </p:nvPicPr>
        <p:blipFill>
          <a:blip r:embed="rId4">
            <a:extLst/>
          </a:blip>
          <a:srcRect l="4160" t="0" r="45679" b="0"/>
          <a:stretch>
            <a:fillRect/>
          </a:stretch>
        </p:blipFill>
        <p:spPr>
          <a:xfrm>
            <a:off x="952500" y="889000"/>
            <a:ext cx="5334000" cy="7975600"/>
          </a:xfrm>
          <a:prstGeom prst="rect">
            <a:avLst/>
          </a:prstGeom>
        </p:spPr>
      </p:pic>
      <p:sp>
        <p:nvSpPr>
          <p:cNvPr id="155" name="E COAS CIENCIAS? PDI?"/>
          <p:cNvSpPr txBox="1"/>
          <p:nvPr/>
        </p:nvSpPr>
        <p:spPr>
          <a:xfrm>
            <a:off x="4447032" y="1114102"/>
            <a:ext cx="3682594" cy="461060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 COAS CIENCIAS? PDI?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