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  <p:sldMasterId id="2147483673" r:id="rId3"/>
  </p:sldMasterIdLst>
  <p:notesMasterIdLst>
    <p:notesMasterId r:id="rId5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26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4623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‹Nº›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-GB" sz="1300">
                <a:solidFill>
                  <a:schemeClr val="dk1"/>
                </a:solidFill>
              </a:rPr>
              <a:t>‹Nº›</a:t>
            </a:fld>
            <a:endParaRPr lang="en-GB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DBjka_zQBdQ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e.educacion.es/formacion/materiales/126/cd/unidad_1/mo1_hacia_una_educacion_inclusiva.ht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e.educacion.es/formacion/materiales/126/cd/unidad_3/mo3_estructura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ite.educacion.es/formacion/materiales/126/cd/unidad_3/material_M1/guia_indicadores_inclusiva_unesco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.xunta.es/espazoAbalar/espazo/experiencias/experiencia/superheroes-e-superheroina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hyperlink" Target="http://youtube.com/v/VzjUmYiJi6w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xunta.gal/centros/ceipoteropedrayo/node/305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e.educacion.es/formacion/materiales/126/cd/unidad_1/mo1_para_pensar.ht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restaurantemammamiamadrid.com/cena-de-navidad/" TargetMode="External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justificaturespuesta.com/aprendizaje-cooperativo-como-formar-equipos-de-aprendizaje-en-clase/" TargetMode="Externa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9GRnfnyFJrMyAZgxqWU0DtZPLZLxEuvuvJzGk1KG3E8/edit?usp=drive_web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9963373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w9QJpBWLfr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390858" y="114752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/>
              <a:t> </a:t>
            </a:r>
            <a:r>
              <a:rPr lang="en-GB" sz="4800" b="1"/>
              <a:t>RESPOSTAS EDUCATIVAS ORDINARIAS PARA A ATENCIÓN Á DIVERSIDADE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subTitle" idx="1"/>
          </p:nvPr>
        </p:nvSpPr>
        <p:spPr>
          <a:xfrm>
            <a:off x="311700" y="37639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GB" sz="1400"/>
              <a:t>Patricia Pena Barbeito</a:t>
            </a:r>
          </a:p>
          <a:p>
            <a:pPr lvl="0" algn="r">
              <a:spcBef>
                <a:spcPts val="0"/>
              </a:spcBef>
              <a:buNone/>
            </a:pPr>
            <a:r>
              <a:rPr lang="en-GB" sz="1400"/>
              <a:t>CEIP “Vicente Otero Valcárcel”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GB" sz="1400"/>
              <a:t>Carral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 descr="c164dbc407bf2d2c2b3257bba4411df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65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 descr="a10e00b5068a021ec6fcdce345c543b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8825" y="0"/>
            <a:ext cx="3429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 descr="ad82692ee0217a0480308615ab6ffa8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400" y="74850"/>
            <a:ext cx="3429000" cy="49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f079c30f6c836847f00971557148852c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9350" y="74850"/>
            <a:ext cx="3429000" cy="483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 descr="d2bdc1807629add29481c92730c0956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125" y="0"/>
            <a:ext cx="3429000" cy="485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 descr="7a4c0626e0d083c985d5c92299b2f53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5975" y="0"/>
            <a:ext cx="3429000" cy="498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206675" y="1838050"/>
            <a:ext cx="34719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AS APARIENCIAS ENGANAN...</a:t>
            </a:r>
          </a:p>
        </p:txBody>
      </p:sp>
      <p:pic>
        <p:nvPicPr>
          <p:cNvPr id="168" name="Shape 168" descr="zanahori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9675" y="355300"/>
            <a:ext cx="5153125" cy="44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46500"/>
            <a:ext cx="8229600" cy="472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/>
              <a:t>Collede lápiz e papel.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2400"/>
              <a:t>García levántase todos os días ás sete da mañá. Colle o seu coche e sufre o tan odiado atasco mentras escoita na radio o último disco de Metallica. Antes de entrar vai tomar un café sólo ben cargado e le as últimas novas do xornal. Conversa co camarero sobre o tempo e diríxese á oficina con aire decidido. Hoxe podería ser un gran día para o seu futuro profesional.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2400"/>
              <a:t>DEBUXA A GARCÍA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1384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QUE É A INCLUSIÓN?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 descr="SOIS MUCHOS LOS QUE HABÉIS SOLICITADO TENERLO EN MEJOR CALIDAD PARA USARLO EN PRESENTACIONES, POR ELLO HEMOS SUBIDO UNA VERSIÓN EN HD A 1080p https://youtu.be/IikZuOFfar4  CUENTO TITULADO POR CUATRO ESQUINITAS DE NADA. ADAPTADO POR MAYTE CALAVIA CON ALUMNOS DEL CEIP EL ESPARTIDERO DE ZARAGOZA." title="POR 4 ESQUINITAS DE NADA HQ.wmv">
            <a:hlinkClick r:id="rId3"/>
          </p:cNvPr>
          <p:cNvSpPr/>
          <p:nvPr/>
        </p:nvSpPr>
        <p:spPr>
          <a:xfrm>
            <a:off x="1640975" y="750899"/>
            <a:ext cx="5691800" cy="426887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199800" y="276875"/>
            <a:ext cx="87444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 INCLUSIÓN É UN DEREITO NON UNHA OPCIÓN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LOE, LOMCE…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ORDE DO 27 DE DECEMBRO: sair da aula so está contemplado nas ACS e, en todo caso, nunca máis dun tercio da xornada escolar.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DECRETO 229/2011 DE ATENCIÓN Á DIVERSIDADE.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DECRETO 105 DE CURRÍCULO</a:t>
            </a:r>
          </a:p>
        </p:txBody>
      </p:sp>
      <p:pic>
        <p:nvPicPr>
          <p:cNvPr id="186" name="Shape 18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5937" y="997912"/>
            <a:ext cx="5629275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COMO ACADAMOS A INCLUSIÓN EDUCATIVA?</a:t>
            </a:r>
          </a:p>
        </p:txBody>
      </p:sp>
      <p:pic>
        <p:nvPicPr>
          <p:cNvPr id="192" name="Shape 192" descr="burros-conflict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640" y="968274"/>
            <a:ext cx="6620133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ESCOLAS INCLUSIVAS: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INDEX FOR INCLUSIÓN</a:t>
            </a:r>
            <a:r>
              <a:rPr lang="en-GB"/>
              <a:t> 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DIMENSIÓNS: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COMUNIDADES INCLUSIVAS.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POLÍTICAS INCLUSIVAS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PRÁCTICAS INCLUSIVAS.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GUÍA PARA A AVALIACIÓN E MELLORA DA ESCOLA INCLUSIVA</a:t>
            </a:r>
            <a:r>
              <a:rPr lang="en-GB"/>
              <a:t>, UNESCO.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GB"/>
              <a:t> (TONY BOOTH E MEL AINSCOW)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371050" y="1073700"/>
            <a:ext cx="7303800" cy="299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7200" b="1"/>
              <a:t>COMUNIDADES INCLUSIVAS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160950" y="436000"/>
            <a:ext cx="39933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OLA!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324" y="1371300"/>
            <a:ext cx="4996700" cy="33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 descr="c829888cefadacc4b834c5301b4f2d4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51042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11700" y="549100"/>
            <a:ext cx="8520600" cy="102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PROXECTO EDUCATIVO: Jack Delors “La educación encierra un tesoro”: Aprender a ser, a estar e a convivir. 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9" name="Shape 209" descr="a92399736a88fa66f8c97915fc3ca42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00" y="2175175"/>
            <a:ext cx="7765499" cy="2342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Un exemplo,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IES “As Barxas” </a:t>
            </a:r>
          </a:p>
        </p:txBody>
      </p:sp>
      <p:sp>
        <p:nvSpPr>
          <p:cNvPr id="215" name="Shape 215" descr="Proyecto audiovisual : &quot; superhéroes y superheroínas” Educar como compromiso con la vida. http://luzbelos.wixsite.com/-superheroes IES as Barxas ,Moaña." title="Superhéroes y Superheroínas, proyecto audiovisual">
            <a:hlinkClick r:id="rId4"/>
          </p:cNvPr>
          <p:cNvSpPr/>
          <p:nvPr/>
        </p:nvSpPr>
        <p:spPr>
          <a:xfrm>
            <a:off x="2286000" y="1421050"/>
            <a:ext cx="4572000" cy="3429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163325" y="672550"/>
            <a:ext cx="35547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4800" b="1"/>
              <a:t>“A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GB" sz="4800" b="1"/>
              <a:t>NOSA RADIO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GB" sz="4800" b="1"/>
              <a:t>NO PEDRAYO</a:t>
            </a:r>
            <a:r>
              <a:rPr lang="en-GB" sz="3600" b="1"/>
              <a:t>”</a:t>
            </a:r>
          </a:p>
        </p:txBody>
      </p:sp>
      <p:pic>
        <p:nvPicPr>
          <p:cNvPr id="221" name="Shape 221" descr="qp3E4Gy-aPpW2k6b-poster-poster-radio-madrid-spain.jp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6800" y="304800"/>
            <a:ext cx="3238500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Outro exemplo….</a:t>
            </a:r>
          </a:p>
        </p:txBody>
      </p:sp>
      <p:pic>
        <p:nvPicPr>
          <p:cNvPr id="227" name="Shape 227" descr="ceip-francisco-vales-villamari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362" y="1178175"/>
            <a:ext cx="4729825" cy="354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 descr="Imagen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0052" y="402426"/>
            <a:ext cx="3052250" cy="4338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CARACTERÍSTICAS DOS NENOS E NENAS DE HOXE EN DÍA: 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51275" y="14986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VISUAIS.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INMEDIATEZ DE RESPOSTA.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ÚNICOS.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TECNOLÓXICOS.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MENOS RELACIÓNS SOCIAIS.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HIPERESTIMULACIÓN.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SOBREPROTECCIÓN.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CAMBIOS NOS ROLES FAMILIARES.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INFOXICACIÓN.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-GB"/>
              <a:t>...</a:t>
            </a:r>
          </a:p>
        </p:txBody>
      </p:sp>
      <p:pic>
        <p:nvPicPr>
          <p:cNvPr id="235" name="Shape 235" descr="Ni%25C3%25B1os%2Bhiperocupados-Far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3700" y="1195500"/>
            <a:ext cx="3954225" cy="261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371050" y="1073700"/>
            <a:ext cx="7303800" cy="299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7200" b="1"/>
              <a:t>POLÍTICAS INCLUSIVAS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POLÍTICAS INCLUSIVAS. Como adaptalas?  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311700" y="1063475"/>
            <a:ext cx="8520600" cy="46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 CURRÍCULO.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47" name="Shape 247" descr="ponderacion estandares 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4325" y="1192049"/>
            <a:ext cx="6133274" cy="35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311700" y="351275"/>
            <a:ext cx="8520600" cy="52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ADAPTACIÓNS CURRICULARES: </a:t>
            </a:r>
          </a:p>
        </p:txBody>
      </p:sp>
      <p:pic>
        <p:nvPicPr>
          <p:cNvPr id="253" name="Shape 253" descr="Captur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4349" y="879275"/>
            <a:ext cx="5197974" cy="349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371050" y="1073700"/>
            <a:ext cx="7303800" cy="299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7200" b="1"/>
              <a:t>PRÁCTICAS INCLUSIVAS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232575" y="1384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/>
              <a:t>APRENDIZAXE COOPERATIVO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4101125" y="1079650"/>
            <a:ext cx="4357200" cy="183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65" name="Shape 265" descr="Fondo_Cena_Navidad.jp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5800" y="979087"/>
            <a:ext cx="3514149" cy="203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2894900" y="3187675"/>
            <a:ext cx="3514200" cy="37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/>
              <a:t>PARÁBOLA DO INVITADO A CEAR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GB"/>
              <a:t>Dirección da imaxe: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http://www.restaurantemammamiamadrid.com/cena-de-navidad/</a:t>
            </a:r>
            <a:r>
              <a:rPr lang="en-GB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 descr="PROFESO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173" y="0"/>
            <a:ext cx="62616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 txBox="1"/>
          <p:nvPr/>
        </p:nvSpPr>
        <p:spPr>
          <a:xfrm>
            <a:off x="311700" y="622475"/>
            <a:ext cx="38568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-"/>
            </a:pPr>
            <a:r>
              <a:rPr lang="en-GB" sz="1800">
                <a:solidFill>
                  <a:schemeClr val="dk1"/>
                </a:solidFill>
              </a:rPr>
              <a:t>Lecturas compartidas.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-"/>
            </a:pPr>
            <a:r>
              <a:rPr lang="en-GB" sz="1800">
                <a:solidFill>
                  <a:schemeClr val="dk1"/>
                </a:solidFill>
              </a:rPr>
              <a:t>Folio xiratorio.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-"/>
            </a:pPr>
            <a:r>
              <a:rPr lang="en-GB" sz="1800">
                <a:solidFill>
                  <a:schemeClr val="dk1"/>
                </a:solidFill>
              </a:rPr>
              <a:t>Lápices ao centro.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-"/>
            </a:pPr>
            <a:r>
              <a:rPr lang="en-GB" sz="1800">
                <a:solidFill>
                  <a:schemeClr val="dk1"/>
                </a:solidFill>
              </a:rPr>
              <a:t>Parellas lectoras.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Char char="-"/>
            </a:pPr>
            <a:r>
              <a:rPr lang="en-GB" sz="1800">
                <a:solidFill>
                  <a:schemeClr val="dk1"/>
                </a:solidFill>
              </a:rPr>
              <a:t>Roles dentro do equipo</a:t>
            </a:r>
            <a:r>
              <a:rPr lang="en-GB" sz="2400">
                <a:solidFill>
                  <a:schemeClr val="dk2"/>
                </a:solidFill>
              </a:rPr>
              <a:t>.</a:t>
            </a:r>
          </a:p>
        </p:txBody>
      </p:sp>
      <p:pic>
        <p:nvPicPr>
          <p:cNvPr id="273" name="Shape 273" descr="IMG_20161111_13174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2500" y="756599"/>
            <a:ext cx="2882553" cy="3843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 descr="14611019_10210889065684117_3601483903507480343_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4770" y="756600"/>
            <a:ext cx="2754380" cy="38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 b="1">
                <a:solidFill>
                  <a:srgbClr val="000000"/>
                </a:solidFill>
              </a:rPr>
              <a:t>TRABALLO POR RINCÓNS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224400" y="1667350"/>
            <a:ext cx="4002600" cy="262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>
                <a:solidFill>
                  <a:srgbClr val="000000"/>
                </a:solidFill>
              </a:rPr>
              <a:t>1º EXPLICACIÓN DOS RINCÓNS. Escoita activa.</a:t>
            </a:r>
          </a:p>
          <a:p>
            <a:pPr lvl="0">
              <a:spcBef>
                <a:spcPts val="0"/>
              </a:spcBef>
              <a:buNone/>
            </a:pPr>
            <a:r>
              <a:rPr lang="en-GB" b="1">
                <a:solidFill>
                  <a:srgbClr val="000000"/>
                </a:solidFill>
              </a:rPr>
              <a:t>2º TRABALLO EN GRUPOS. Autonomía.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b="1">
                <a:solidFill>
                  <a:srgbClr val="000000"/>
                </a:solidFill>
              </a:rPr>
              <a:t>3º POSTA EN COMÚN. Resolución de problemas.</a:t>
            </a:r>
          </a:p>
          <a:p>
            <a:pPr lvl="0">
              <a:spcBef>
                <a:spcPts val="0"/>
              </a:spcBef>
              <a:buNone/>
            </a:pPr>
            <a:endParaRPr sz="1000"/>
          </a:p>
          <a:p>
            <a:pPr lvl="0">
              <a:spcBef>
                <a:spcPts val="0"/>
              </a:spcBef>
              <a:buNone/>
            </a:pPr>
            <a:endParaRPr sz="1000"/>
          </a:p>
          <a:p>
            <a:pPr lv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/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/>
          </a:p>
        </p:txBody>
      </p:sp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6600" y="1017724"/>
            <a:ext cx="3857560" cy="21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6999" y="2987550"/>
            <a:ext cx="4871324" cy="198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311700" y="1065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Algúns exemplos e organización.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marL="457200" lvl="0" indent="-304800" rtl="0">
              <a:spcBef>
                <a:spcPts val="0"/>
              </a:spcBef>
              <a:buSzPct val="100000"/>
              <a:buChar char="-"/>
            </a:pPr>
            <a:r>
              <a:rPr lang="en-GB" sz="1200"/>
              <a:t>Non se controla todo o que eles aprenden.</a:t>
            </a:r>
          </a:p>
          <a:p>
            <a:pPr marL="457200" lvl="0" indent="-304800" rtl="0">
              <a:spcBef>
                <a:spcPts val="0"/>
              </a:spcBef>
              <a:buSzPct val="100000"/>
              <a:buChar char="-"/>
            </a:pPr>
            <a:r>
              <a:rPr lang="en-GB" sz="1200"/>
              <a:t>Aprendizaxe manipulativa. </a:t>
            </a:r>
          </a:p>
          <a:p>
            <a:pPr marL="457200" lvl="0" indent="-304800">
              <a:spcBef>
                <a:spcPts val="0"/>
              </a:spcBef>
              <a:buSzPct val="100000"/>
              <a:buChar char="-"/>
            </a:pPr>
            <a:r>
              <a:rPr lang="en-GB" sz="1200"/>
              <a:t>Trátase de 5 grupos de 4 e 5 alumnos e alumnas. Hai establecidos 5 rincóns: artístico, literario, TIC, das mates e científico e van rotando por días da semana.</a:t>
            </a:r>
          </a:p>
        </p:txBody>
      </p:sp>
      <p:pic>
        <p:nvPicPr>
          <p:cNvPr id="288" name="Shape 288" descr="15073575_10211113001402370_2326630449408332616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375" y="1910175"/>
            <a:ext cx="4005350" cy="30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 descr="15036700_10211113000842356_5084912934964691774_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9150" y="1910174"/>
            <a:ext cx="4005350" cy="300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5852100" y="3700950"/>
            <a:ext cx="2980200" cy="86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95" name="Shape 295" descr="15134713_10211113000042336_7050867534239600046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50" y="1505674"/>
            <a:ext cx="4302624" cy="322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 descr="15094942_10211112999242316_691510753526193817_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2400" y="420925"/>
            <a:ext cx="4889899" cy="366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03" name="Shape 303" descr="14925648_10211030631983186_2559148910850639582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 descr="14962529_10211030629423122_453019740433201303_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2037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 descr="14915498_10211030625063013_5240609083542602655_n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6362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12" name="Shape 312" descr="14670819_10210898786927142_8362828173793181464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575" y="1082800"/>
            <a:ext cx="455520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 descr="14717084_10210889065484112_4639734299195636598_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2452" y="0"/>
            <a:ext cx="394154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20" name="Shape 320" descr="14572788_10210889065324108_6998065497178259931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-54600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 descr="15202682_10211165349111030_1551020907668474369_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0062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 descr="15181207_10211165348631018_4656275329612382006_n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6362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29" name="Shape 329" descr="0d3910408d971bd9ecf5a567638d341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507" y="0"/>
            <a:ext cx="690698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311700" y="745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/>
              <a:t>TRABALLO POR PROXECTOS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-69725" y="1021725"/>
            <a:ext cx="8520600" cy="194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-GB" sz="3000">
                <a:solidFill>
                  <a:srgbClr val="000000"/>
                </a:solidFill>
              </a:rPr>
              <a:t>Pregunta inicial.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-GB" sz="3000">
                <a:solidFill>
                  <a:srgbClr val="000000"/>
                </a:solidFill>
              </a:rPr>
              <a:t>Que sabemos?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-GB" sz="3000">
                <a:solidFill>
                  <a:srgbClr val="000000"/>
                </a:solidFill>
              </a:rPr>
              <a:t>Que queremos saber?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-GB" sz="3000">
                <a:solidFill>
                  <a:srgbClr val="000000"/>
                </a:solidFill>
              </a:rPr>
              <a:t>Onde o imos atopar?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-GB" sz="3000">
                <a:solidFill>
                  <a:srgbClr val="000000"/>
                </a:solidFill>
              </a:rPr>
              <a:t>Como nos organizamos?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en-GB" sz="3000">
                <a:solidFill>
                  <a:srgbClr val="000000"/>
                </a:solidFill>
              </a:rPr>
              <a:t>Produto final?</a:t>
            </a:r>
          </a:p>
        </p:txBody>
      </p:sp>
      <p:pic>
        <p:nvPicPr>
          <p:cNvPr id="336" name="Shape 336" descr="14680618_10210889019802970_6998140337624284671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2120" y="901850"/>
            <a:ext cx="3653304" cy="401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COÑECENDO OUTES</a:t>
            </a:r>
          </a:p>
          <a:p>
            <a:pPr lvl="0">
              <a:spcBef>
                <a:spcPts val="0"/>
              </a:spcBef>
              <a:buNone/>
            </a:pPr>
            <a:r>
              <a:rPr lang="en-GB" sz="1200"/>
              <a:t>(adecuación das programacións didácticas ao entorno e ao alumnado)</a:t>
            </a:r>
            <a:r>
              <a:rPr lang="en-GB" sz="1000"/>
              <a:t>.</a:t>
            </a:r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TAREFAS: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CONTOS EN OUTES.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PLENO INFANTIL.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ZOOM OUTES.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OUTIENSES.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TRÍPTICO DE OUTES.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SANCOSMEIROS.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OUTES TV.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-GB"/>
              <a:t>PRESENTACIÓN FINAL ÁS FAMILIAS.</a:t>
            </a:r>
          </a:p>
        </p:txBody>
      </p:sp>
      <p:pic>
        <p:nvPicPr>
          <p:cNvPr id="343" name="Shape 343" descr="clic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4974" y="445012"/>
            <a:ext cx="3264225" cy="438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/>
              <a:t>QUE É A DIVERSIDADE?</a:t>
            </a:r>
          </a:p>
        </p:txBody>
      </p:sp>
      <p:pic>
        <p:nvPicPr>
          <p:cNvPr id="116" name="Shape 116" descr="978-84-611-8826-0_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625" y="1166100"/>
            <a:ext cx="7231022" cy="37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294000" cy="134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/>
              <a:t>COMO FACER </a:t>
            </a:r>
          </a:p>
          <a:p>
            <a:pPr lvl="0">
              <a:spcBef>
                <a:spcPts val="0"/>
              </a:spcBef>
              <a:buNone/>
            </a:pPr>
            <a:r>
              <a:rPr lang="en-GB" b="1"/>
              <a:t>OS GRUPOS?</a:t>
            </a:r>
          </a:p>
        </p:txBody>
      </p:sp>
      <p:pic>
        <p:nvPicPr>
          <p:cNvPr id="349" name="Shape 349" descr="TALLER BANDEIRA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4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 descr="Captura-de-pantalla-2013-06-08-a-las-11.32.3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36748"/>
            <a:ext cx="4325074" cy="1631174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 txBox="1"/>
          <p:nvPr/>
        </p:nvSpPr>
        <p:spPr>
          <a:xfrm>
            <a:off x="370500" y="3409775"/>
            <a:ext cx="3000000" cy="184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/>
              <a:t>Dirección da imaxe: </a:t>
            </a:r>
            <a:r>
              <a:rPr lang="en-GB" sz="1200" u="sng">
                <a:solidFill>
                  <a:schemeClr val="hlink"/>
                </a:solidFill>
                <a:hlinkClick r:id="rId5"/>
              </a:rPr>
              <a:t>http://justificaturespuesta.com/aprendizaje-cooperativo-como-formar-equipos-de-aprendizaje-en-clase/</a:t>
            </a:r>
            <a:r>
              <a:rPr lang="en-GB" sz="1200"/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311700" y="1617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/>
              <a:t>APOIO DO PROFESORADO. 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168000" y="798900"/>
            <a:ext cx="8808000" cy="370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mestre de apoio está dentro da aula ordinaria apoiando a un  neno. Isto require de pouca coordinación e produce  dependencia</a:t>
            </a: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Axudar a un alumno aumentando progresivamente a distancia. Este tipo de apoio suple as carencias do apoio anterior e será o fin último, que os alumnos acaden a autonomía.</a:t>
            </a: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Agrupación temporal de alumnos dentro da aula. Con grupos heteroxéneos no que cada mestre atende a un grupo de alumnos.</a:t>
            </a: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dous mestres móvense pola aula axudando a quen o necesite.</a:t>
            </a: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Traballo en grupos cooperativos que promovan a inclusión, o mestre de apoio ocúpase dun grupo e o titor de outros.</a:t>
            </a: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dous mestres conducen unha actividade conxuntamente para casos de actividades, por exemplo, que necesiten de exposicións orais e debates.</a:t>
            </a: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mestre de apoio conduce a actividade e o mestre titor fai o apoio (permite ao titor acercarse máis aos seus alumnos e ver onde poden necesitar máis axuda)</a:t>
            </a: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mestre de apoio prepara o material para traballar na aula. Este tipo de situacións darase cando se necesite adaptar as actividades.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/>
          </a:p>
        </p:txBody>
      </p:sp>
      <p:sp>
        <p:nvSpPr>
          <p:cNvPr id="358" name="Shape 358"/>
          <p:cNvSpPr txBox="1"/>
          <p:nvPr/>
        </p:nvSpPr>
        <p:spPr>
          <a:xfrm>
            <a:off x="4728275" y="4092900"/>
            <a:ext cx="3971100" cy="105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Teresa Huguet “Aprender juntos en el aula. Una propuesta inclusiva”  Editorial Graó.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AVALIACIÓN FLEXIBLE. </a:t>
            </a:r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Usar diferentes técnicas para avaliar ao alumnado.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Avaliar procesos non so memorización.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Priorización de estándares.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-GB"/>
              <a:t>Diarios de aprendizaxe, rexistros anecdóticos…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-GB" u="sng">
                <a:solidFill>
                  <a:schemeClr val="hlink"/>
                </a:solidFill>
                <a:hlinkClick r:id="rId3"/>
              </a:rPr>
              <a:t>Rúbricas.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/>
              <a:t>TIPOLOXÍAS TEXTUAIS.</a:t>
            </a:r>
          </a:p>
        </p:txBody>
      </p:sp>
      <p:pic>
        <p:nvPicPr>
          <p:cNvPr id="370" name="Shape 370" descr="slide_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2825" y="1137600"/>
            <a:ext cx="5005399" cy="375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OUTROS:</a:t>
            </a:r>
          </a:p>
        </p:txBody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INTELIXENCIA EMOCIONAL. Empatía, asertividade…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INTELIXENCIAS MÚLTIPLES.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O ERRO COMO PRINCIPIO DA APRENDIZAXE.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FASES DO DESENVOLVEMENTO: CONCEPTO NUMÉRICO E LINGUA ESCRITA.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TRATAR A TODOS POR IGUAL É A PEOR DAS DESIGUALDADES.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AS PERSOAS CON DISCAPACIDADE SON RESPONSABILIDADE DE TODOS E TODAS.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Shape 381" descr="IMG_20160920_22450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937" y="0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Shape 382" descr="IMG_20161020_23093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5687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Shape 387" descr="IMG_20161021_10270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UN VÍDEO PARA O RECORDO...</a:t>
            </a:r>
          </a:p>
        </p:txBody>
      </p:sp>
      <p:pic>
        <p:nvPicPr>
          <p:cNvPr id="393" name="Shape 393" descr="imag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9187" y="1391649"/>
            <a:ext cx="4061774" cy="3125649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Shape 394"/>
          <p:cNvSpPr txBox="1"/>
          <p:nvPr/>
        </p:nvSpPr>
        <p:spPr>
          <a:xfrm>
            <a:off x="6441800" y="4006725"/>
            <a:ext cx="2238600" cy="80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b="1"/>
              <a:t>Moitas grazas pola vosa atención!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/>
              <a:t>Decreto 229/2011 do 7 de Decembro polo que se regula a atención á diversidade na CA de Galicia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57780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highlight>
                <a:srgbClr val="F7F7F7"/>
              </a:highlight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GB">
                <a:solidFill>
                  <a:schemeClr val="dk1"/>
                </a:solidFill>
                <a:highlight>
                  <a:srgbClr val="F7F7F7"/>
                </a:highlight>
              </a:rPr>
              <a:t>PREÁMBULO.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>
                <a:solidFill>
                  <a:schemeClr val="dk1"/>
                </a:solidFill>
                <a:highlight>
                  <a:srgbClr val="F7F7F7"/>
                </a:highlight>
              </a:rPr>
              <a:t>A diversidade, pois, é unha realidade social, e, polo tanto, unha realidade en cada centro educativo; realidade derivada da singularidade biolóxica, psicolóxica, social e cultural de cada alumno e alumna, da sigularidade de cada familia e de cada unha das profesoras e profesores, tamén das particularidades de cada centro e de cada comunidade educativa no seu conxunto. </a:t>
            </a:r>
          </a:p>
          <a:p>
            <a:pPr lvl="0" algn="ctr"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493600"/>
            <a:ext cx="8520600" cy="407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4800"/>
          </a:p>
          <a:p>
            <a:pPr lvl="0" algn="ctr">
              <a:spcBef>
                <a:spcPts val="0"/>
              </a:spcBef>
              <a:buNone/>
            </a:pPr>
            <a:r>
              <a:rPr lang="en-GB" sz="4800"/>
              <a:t>En que te pareces e en que te diferencias?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 descr="Puedes apoyar nuestra campaña de crowdfunding en este enlace: https://www.verkami.com/projects/15996-pintemos-los-colores-de-la-piel. Nos hemos propuesto llevar nuestras cajas de colores de la piel a todas las escuelas del país, pero solos no podemos hacerlo.¿Te gustaría ayudarnos a llevar nuestras cajas de lápices a todos los colegios?   Puedes contribuir a que estos colores formen parte del material escolar básico y juntos hacer posible que se renueve el material escolar de nuestras escuelas. Por un material escolar inclusivo y respetuoso con la diversidad de colores de nuestra sociedad Te invitamos a colaborar y a hacer realidad nuestro proyecto, que a partir de ahora es ya de todas y todos. ¡Pintemos los colores de la piel!  En ubuntuland.com nos gustaría  contribuir a la visión de la diversidad étnica y cultural como algo positivo y enriquecedor. Creemos que la escuela se configura como uno de los principales motores de cambio y por este motivo visibilizar en las aulas la diversidad es clave para la construcción de sociedades justas y armónicas." title="¿COLOR CARNE?">
            <a:hlinkClick r:id="rId3"/>
          </p:cNvPr>
          <p:cNvSpPr/>
          <p:nvPr/>
        </p:nvSpPr>
        <p:spPr>
          <a:xfrm>
            <a:off x="2076175" y="619875"/>
            <a:ext cx="5315949" cy="398697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 descr="10344963_588011814639964_1044623908_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" y="914400"/>
            <a:ext cx="8343900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74875" y="315550"/>
            <a:ext cx="8557800" cy="461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GAFAS DE MOSCA? OU GAFAS DE ABELLA?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749" y="1520600"/>
            <a:ext cx="2850425" cy="28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8625" y="1664577"/>
            <a:ext cx="3646175" cy="256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906</Words>
  <Application>Microsoft Office PowerPoint</Application>
  <PresentationFormat>Presentación en pantalla (16:9)</PresentationFormat>
  <Paragraphs>129</Paragraphs>
  <Slides>47</Slides>
  <Notes>47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47</vt:i4>
      </vt:variant>
    </vt:vector>
  </HeadingPairs>
  <TitlesOfParts>
    <vt:vector size="50" baseType="lpstr">
      <vt:lpstr>simple-light-2</vt:lpstr>
      <vt:lpstr>simple-light</vt:lpstr>
      <vt:lpstr>simple-light</vt:lpstr>
      <vt:lpstr> RESPOSTAS EDUCATIVAS ORDINARIAS PARA A ATENCIÓN Á DIVERSIDADE</vt:lpstr>
      <vt:lpstr>OLA!</vt:lpstr>
      <vt:lpstr>Presentación de PowerPoint</vt:lpstr>
      <vt:lpstr>QUE É A DIVERSIDADE?</vt:lpstr>
      <vt:lpstr>Decreto 229/2011 do 7 de Decembro polo que se regula a atención á diversidade na CA de Galicia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AS APARIENCIAS ENGANAN...</vt:lpstr>
      <vt:lpstr>Presentación de PowerPoint</vt:lpstr>
      <vt:lpstr>QUE É A INCLUSIÓN? </vt:lpstr>
      <vt:lpstr>A INCLUSIÓN É UN DEREITO NON UNHA OPCIÓN</vt:lpstr>
      <vt:lpstr>COMO ACADAMOS A INCLUSIÓN EDUCATIVA?</vt:lpstr>
      <vt:lpstr>ESCOLAS INCLUSIVAS: INDEX FOR INCLUSIÓN </vt:lpstr>
      <vt:lpstr>COMUNIDADES INCLUSIVAS</vt:lpstr>
      <vt:lpstr>Presentación de PowerPoint</vt:lpstr>
      <vt:lpstr>Un exemplo, IES “As Barxas” </vt:lpstr>
      <vt:lpstr>“A  NOSA RADIO NO PEDRAYO”</vt:lpstr>
      <vt:lpstr>Outro exemplo….</vt:lpstr>
      <vt:lpstr>CARACTERÍSTICAS DOS NENOS E NENAS DE HOXE EN DÍA: </vt:lpstr>
      <vt:lpstr>POLÍTICAS INCLUSIVAS</vt:lpstr>
      <vt:lpstr>POLÍTICAS INCLUSIVAS. Como adaptalas?  </vt:lpstr>
      <vt:lpstr>Presentación de PowerPoint</vt:lpstr>
      <vt:lpstr>PRÁCTICAS INCLUSIVAS</vt:lpstr>
      <vt:lpstr>APRENDIZAXE COOPERATIVO</vt:lpstr>
      <vt:lpstr>   </vt:lpstr>
      <vt:lpstr>TRABALLO POR RINCÓNS</vt:lpstr>
      <vt:lpstr>Algúns exemplos e organización.  Non se controla todo o que eles aprenden. Aprendizaxe manipulativa.  Trátase de 5 grupos de 4 e 5 alumnos e alumnas. Hai establecidos 5 rincóns: artístico, literario, TIC, das mates e científico e van rotando por días da semana.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TRABALLO POR PROXECTOS</vt:lpstr>
      <vt:lpstr>COÑECENDO OUTES (adecuación das programacións didácticas ao entorno e ao alumnado).</vt:lpstr>
      <vt:lpstr>COMO FACER  OS GRUPOS?</vt:lpstr>
      <vt:lpstr>APOIO DO PROFESORADO. </vt:lpstr>
      <vt:lpstr>AVALIACIÓN FLEXIBLE. </vt:lpstr>
      <vt:lpstr>TIPOLOXÍAS TEXTUAIS.</vt:lpstr>
      <vt:lpstr>OUTROS:</vt:lpstr>
      <vt:lpstr>Presentación de PowerPoint</vt:lpstr>
      <vt:lpstr>Presentación de PowerPoint</vt:lpstr>
      <vt:lpstr>UN VÍDEO PARA O RECORDO...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RESPOSTAS EDUCATIVAS ORDINARIAS PARA A ATENCIÓN Á DIVERSIDADE</dc:title>
  <dc:creator>USUARIO</dc:creator>
  <cp:lastModifiedBy>USUARIO</cp:lastModifiedBy>
  <cp:revision>1</cp:revision>
  <dcterms:modified xsi:type="dcterms:W3CDTF">2017-04-28T10:52:07Z</dcterms:modified>
</cp:coreProperties>
</file>