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6F9FC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77" autoAdjust="0"/>
  </p:normalViewPr>
  <p:slideViewPr>
    <p:cSldViewPr>
      <p:cViewPr varScale="1">
        <p:scale>
          <a:sx n="68" d="100"/>
          <a:sy n="68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A9C66-7B6D-47FD-ADB2-015C2E9ABF8C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B4F1-ED95-4B26-A059-2617C9EB988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B4F1-ED95-4B26-A059-2617C9EB988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9560D-D780-468F-A063-FF0F8B27DA11}" type="datetimeFigureOut">
              <a:rPr lang="es-ES" smtClean="0"/>
              <a:pPr/>
              <a:t>13/02/2009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EB28-D25E-4399-8B61-41B4DF3CBE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slide" Target="slide6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gif"/><Relationship Id="rId10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4.jpeg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youtube.com/watch?v=dEt-_Cz5Ub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xf-TeLhDp0" TargetMode="Externa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youtube.com/watch?v=k03gmGhVIS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y4NCBXwT9m4" TargetMode="External"/><Relationship Id="rId5" Type="http://schemas.openxmlformats.org/officeDocument/2006/relationships/slide" Target="sl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youtube.com/watch?v=ovjGcPjv_H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9FC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 </a:t>
            </a:r>
            <a:r>
              <a:rPr lang="es-E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Entroido</a:t>
            </a:r>
            <a:endParaRPr lang="es-E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Gutier\Desktop\Entroido\mascara-cigarro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40814">
            <a:off x="499401" y="1106264"/>
            <a:ext cx="1127101" cy="1423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Gutier\Desktop\Entroido\vilari05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28849">
            <a:off x="5847446" y="1783030"/>
            <a:ext cx="2672618" cy="1785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Gutier\Desktop\Entroido\nldl_xinzo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3143248"/>
            <a:ext cx="1911342" cy="1365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Documents and Settings\Gutier\Desktop\Entroido\boteiro22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59" y="4907858"/>
            <a:ext cx="1000132" cy="1597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C:\Documents and Settings\Gutier\Desktop\Entroido\xenerais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14612" y="4929198"/>
            <a:ext cx="1857388" cy="15514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3" name="Picture 9" descr="C:\Documents and Settings\Gutier\Desktop\Entroido\1171645981.gif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2066" y="4143380"/>
            <a:ext cx="213360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C:\Documents and Settings\Gutier\Desktop\Entroido\folion13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86117" y="1785926"/>
            <a:ext cx="1953692" cy="1465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Gutier\Desktop\Entroido\13_OU-Laza-Peliquei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52"/>
            <a:ext cx="282894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Gutier\Desktop\Entroido\Copia%20de%20El%20Peliqueir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6664" y="2857496"/>
            <a:ext cx="5317336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 rot="16200000">
            <a:off x="-2967336" y="2967335"/>
            <a:ext cx="685800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 PELIQUEIROS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Señal de prohibido">
            <a:hlinkClick r:id="rId6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14810" y="214290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Os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peliqueiros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son as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persoxes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propias 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Laza 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Verín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Teñen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pequeño látigo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co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que incordian a todo aquel que non participe 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 A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súa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función é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dirixir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e guiar as comitivas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entroideiras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que se celebran.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Berlin Sans FB" pitchFamily="34" charset="0"/>
                <a:sym typeface="Webdings"/>
                <a:hlinkClick r:id="rId7"/>
              </a:rPr>
              <a:t></a:t>
            </a: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Gutier\Desktop\Entroido\boteiro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8"/>
            <a:ext cx="3357586" cy="536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Gutier\Desktop\Entroido\carnaval%20vi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8700" y="3143248"/>
            <a:ext cx="44253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Rectángulo"/>
          <p:cNvSpPr/>
          <p:nvPr/>
        </p:nvSpPr>
        <p:spPr>
          <a:xfrm rot="16200000">
            <a:off x="-2967336" y="2967335"/>
            <a:ext cx="6858002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 BOTEIROS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Señal de prohibido">
            <a:hlinkClick r:id="rId6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43438" y="214290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Os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boteiros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son as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persoixes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propias 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Viana 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Vilariño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Conso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Teñen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un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pau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moi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longo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co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que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lle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pegan a todo aquel que non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vaia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disfrazado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ou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non participe no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Gutier\Desktop\Entroido\18529-carracedo-da-serra-folion-de-carrace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1" y="1484313"/>
            <a:ext cx="3857620" cy="265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Gutier\Desktop\Entroido\folion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9" y="285729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Gutier\Desktop\Entroido\vilari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4265622"/>
            <a:ext cx="3879439" cy="259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 rot="16200000">
            <a:off x="-2967335" y="2967335"/>
            <a:ext cx="6858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FOLIÓN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Señal de prohibido">
            <a:hlinkClick r:id="rId7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57852" y="4071942"/>
            <a:ext cx="3286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O folión é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comitiva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moitos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veciños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/as que tocan bombos de grandes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dimensións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polas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noites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Trátase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facer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un ruido atronador para que a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xente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non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durma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 É propio da zona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Manzaneda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e Viana (Ourense)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latin typeface="Berlin Sans FB" pitchFamily="34" charset="0"/>
                <a:sym typeface="Webdings"/>
                <a:hlinkClick r:id="rId8"/>
              </a:rPr>
              <a:t></a:t>
            </a:r>
            <a:endParaRPr lang="es-E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Gutier\Desktop\Entroido\pantall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714488"/>
            <a:ext cx="5188285" cy="493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Gutier\Desktop\Entroido\nldl_xinz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57166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 rot="16200000">
            <a:off x="-2967335" y="2967335"/>
            <a:ext cx="685800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PANTALLAS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Señal de prohibido">
            <a:hlinkClick r:id="rId6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57224" y="2857496"/>
            <a:ext cx="29289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É a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persoaxi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principal 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Xinzo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Limia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(Ourense).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Nas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más levan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especie de esferas que son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vexigas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porco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infladas. Con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elas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fan ruido e incordian á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xente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</a:p>
          <a:p>
            <a:pPr algn="just"/>
            <a:endParaRPr lang="es-ES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Berlin Sans FB" pitchFamily="34" charset="0"/>
                <a:sym typeface="Webdings"/>
                <a:hlinkClick r:id="rId7"/>
              </a:rPr>
              <a:t></a:t>
            </a:r>
            <a:endParaRPr lang="es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Gutier\Desktop\Entroido\xenera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-13471"/>
            <a:ext cx="6858048" cy="572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 rot="16200000">
            <a:off x="-2967335" y="2967335"/>
            <a:ext cx="6858000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OS XENERAIS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Señal de prohibido">
            <a:hlinkClick r:id="rId5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00100" y="5572140"/>
            <a:ext cx="7572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É </a:t>
            </a:r>
            <a:r>
              <a:rPr lang="es-ES" dirty="0" err="1" smtClean="0">
                <a:solidFill>
                  <a:schemeClr val="bg1"/>
                </a:solidFill>
              </a:rPr>
              <a:t>unha</a:t>
            </a:r>
            <a:r>
              <a:rPr lang="es-ES" dirty="0" smtClean="0">
                <a:solidFill>
                  <a:schemeClr val="bg1"/>
                </a:solidFill>
              </a:rPr>
              <a:t> tradición da Ulla (</a:t>
            </a:r>
            <a:r>
              <a:rPr lang="es-ES" dirty="0" err="1" smtClean="0">
                <a:solidFill>
                  <a:schemeClr val="bg1"/>
                </a:solidFill>
              </a:rPr>
              <a:t>Bisbarra</a:t>
            </a:r>
            <a:r>
              <a:rPr lang="es-ES" dirty="0" smtClean="0">
                <a:solidFill>
                  <a:schemeClr val="bg1"/>
                </a:solidFill>
              </a:rPr>
              <a:t> de Santiago). </a:t>
            </a:r>
            <a:r>
              <a:rPr lang="es-ES" dirty="0" err="1" smtClean="0">
                <a:solidFill>
                  <a:schemeClr val="bg1"/>
                </a:solidFill>
              </a:rPr>
              <a:t>Uns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homes</a:t>
            </a:r>
            <a:r>
              <a:rPr lang="es-ES" dirty="0" smtClean="0">
                <a:solidFill>
                  <a:schemeClr val="bg1"/>
                </a:solidFill>
              </a:rPr>
              <a:t> que van vestidos de </a:t>
            </a:r>
            <a:r>
              <a:rPr lang="es-ES" dirty="0" err="1" smtClean="0">
                <a:solidFill>
                  <a:schemeClr val="bg1"/>
                </a:solidFill>
              </a:rPr>
              <a:t>xenerais</a:t>
            </a:r>
            <a:r>
              <a:rPr lang="es-ES" dirty="0" smtClean="0">
                <a:solidFill>
                  <a:schemeClr val="bg1"/>
                </a:solidFill>
              </a:rPr>
              <a:t> e a </a:t>
            </a:r>
            <a:r>
              <a:rPr lang="es-ES" dirty="0" err="1" smtClean="0">
                <a:solidFill>
                  <a:schemeClr val="bg1"/>
                </a:solidFill>
              </a:rPr>
              <a:t>cabalo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empezan</a:t>
            </a:r>
            <a:r>
              <a:rPr lang="es-ES" dirty="0" smtClean="0">
                <a:solidFill>
                  <a:schemeClr val="bg1"/>
                </a:solidFill>
              </a:rPr>
              <a:t> a improvisar coplas sobre </a:t>
            </a:r>
            <a:r>
              <a:rPr lang="es-ES" dirty="0" err="1" smtClean="0">
                <a:solidFill>
                  <a:schemeClr val="bg1"/>
                </a:solidFill>
              </a:rPr>
              <a:t>unha</a:t>
            </a:r>
            <a:r>
              <a:rPr lang="es-ES" dirty="0" smtClean="0">
                <a:solidFill>
                  <a:schemeClr val="bg1"/>
                </a:solidFill>
              </a:rPr>
              <a:t> familia do pobo e lanzar os famosos “Vivas” </a:t>
            </a:r>
            <a:r>
              <a:rPr lang="es-ES" dirty="0" err="1" smtClean="0">
                <a:solidFill>
                  <a:schemeClr val="bg1"/>
                </a:solidFill>
              </a:rPr>
              <a:t>ou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louvanzas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Despois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tenselles</a:t>
            </a:r>
            <a:r>
              <a:rPr lang="es-ES" dirty="0" smtClean="0">
                <a:solidFill>
                  <a:schemeClr val="bg1"/>
                </a:solidFill>
              </a:rPr>
              <a:t> que pagar!</a:t>
            </a:r>
          </a:p>
          <a:p>
            <a:pPr algn="ctr"/>
            <a:r>
              <a:rPr lang="es-ES" sz="3200" dirty="0" smtClean="0">
                <a:solidFill>
                  <a:schemeClr val="bg1"/>
                </a:solidFill>
                <a:sym typeface="Webdings"/>
                <a:hlinkClick r:id="rId6"/>
              </a:rPr>
              <a:t></a:t>
            </a:r>
            <a:endParaRPr lang="es-ES" sz="3200" dirty="0" smtClean="0">
              <a:solidFill>
                <a:schemeClr val="bg1"/>
              </a:solidFill>
            </a:endParaRPr>
          </a:p>
          <a:p>
            <a:pPr algn="just"/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2967335" y="2967335"/>
            <a:ext cx="6858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FARIÑA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Gutier\Desktop\Entroido\folion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Gutier\Desktop\Entroido\folion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2004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Señal de prohibido">
            <a:hlinkClick r:id="rId6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00100" y="357166"/>
            <a:ext cx="32861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A </a:t>
            </a:r>
            <a:r>
              <a:rPr lang="es-ES" dirty="0" err="1" smtClean="0">
                <a:solidFill>
                  <a:schemeClr val="bg1"/>
                </a:solidFill>
              </a:rPr>
              <a:t>loita</a:t>
            </a:r>
            <a:r>
              <a:rPr lang="es-ES" dirty="0" smtClean="0">
                <a:solidFill>
                  <a:schemeClr val="bg1"/>
                </a:solidFill>
              </a:rPr>
              <a:t> da fariña é </a:t>
            </a:r>
            <a:r>
              <a:rPr lang="es-ES" dirty="0" err="1" smtClean="0">
                <a:solidFill>
                  <a:schemeClr val="bg1"/>
                </a:solidFill>
              </a:rPr>
              <a:t>unha</a:t>
            </a:r>
            <a:r>
              <a:rPr lang="es-ES" dirty="0" smtClean="0">
                <a:solidFill>
                  <a:schemeClr val="bg1"/>
                </a:solidFill>
              </a:rPr>
              <a:t> tradición extendida por </a:t>
            </a:r>
            <a:r>
              <a:rPr lang="es-ES" dirty="0" err="1" smtClean="0">
                <a:solidFill>
                  <a:schemeClr val="bg1"/>
                </a:solidFill>
              </a:rPr>
              <a:t>moitas</a:t>
            </a:r>
            <a:r>
              <a:rPr lang="es-ES" dirty="0" smtClean="0">
                <a:solidFill>
                  <a:schemeClr val="bg1"/>
                </a:solidFill>
              </a:rPr>
              <a:t> partes de Galicia, pero sobre todo en Ourense. </a:t>
            </a:r>
            <a:r>
              <a:rPr lang="es-ES" dirty="0" err="1" smtClean="0">
                <a:solidFill>
                  <a:schemeClr val="bg1"/>
                </a:solidFill>
              </a:rPr>
              <a:t>Trátase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dunha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loita</a:t>
            </a:r>
            <a:r>
              <a:rPr lang="es-ES" dirty="0" smtClean="0">
                <a:solidFill>
                  <a:schemeClr val="bg1"/>
                </a:solidFill>
              </a:rPr>
              <a:t> pacífica entre sexos </a:t>
            </a:r>
            <a:r>
              <a:rPr lang="es-ES" dirty="0" err="1" smtClean="0">
                <a:solidFill>
                  <a:schemeClr val="bg1"/>
                </a:solidFill>
              </a:rPr>
              <a:t>na</a:t>
            </a:r>
            <a:r>
              <a:rPr lang="es-ES" dirty="0" smtClean="0">
                <a:solidFill>
                  <a:schemeClr val="bg1"/>
                </a:solidFill>
              </a:rPr>
              <a:t> que </a:t>
            </a:r>
            <a:r>
              <a:rPr lang="es-ES" dirty="0" err="1" smtClean="0">
                <a:solidFill>
                  <a:schemeClr val="bg1"/>
                </a:solidFill>
              </a:rPr>
              <a:t>homes</a:t>
            </a:r>
            <a:r>
              <a:rPr lang="es-ES" dirty="0" smtClean="0">
                <a:solidFill>
                  <a:schemeClr val="bg1"/>
                </a:solidFill>
              </a:rPr>
              <a:t> e mulleres se </a:t>
            </a:r>
            <a:r>
              <a:rPr lang="es-ES" dirty="0" err="1" smtClean="0">
                <a:solidFill>
                  <a:schemeClr val="bg1"/>
                </a:solidFill>
              </a:rPr>
              <a:t>teñen</a:t>
            </a:r>
            <a:r>
              <a:rPr lang="es-ES" dirty="0" smtClean="0">
                <a:solidFill>
                  <a:schemeClr val="bg1"/>
                </a:solidFill>
              </a:rPr>
              <a:t> que </a:t>
            </a:r>
            <a:r>
              <a:rPr lang="es-ES" dirty="0" err="1" smtClean="0">
                <a:solidFill>
                  <a:schemeClr val="bg1"/>
                </a:solidFill>
              </a:rPr>
              <a:t>enfariñar</a:t>
            </a:r>
            <a:r>
              <a:rPr lang="es-ES" dirty="0" smtClean="0">
                <a:solidFill>
                  <a:schemeClr val="bg1"/>
                </a:solidFill>
              </a:rPr>
              <a:t> entre sí.</a:t>
            </a:r>
          </a:p>
          <a:p>
            <a:pPr algn="just"/>
            <a:endParaRPr lang="es-ES" dirty="0" smtClean="0">
              <a:solidFill>
                <a:schemeClr val="bg1"/>
              </a:solidFill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sym typeface="Webdings"/>
                <a:hlinkClick r:id="rId7"/>
              </a:rPr>
              <a:t>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UTIER\Documentos\Mis imágenes\Musica\Fulion\P228000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 rot="16200000">
            <a:off x="-2967335" y="2967335"/>
            <a:ext cx="685800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MAZCARAS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Gutier\Desktop\Entroido\vilari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28604"/>
            <a:ext cx="4071966" cy="627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Gutier\Desktop\Entroido\117164598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500042"/>
            <a:ext cx="2776542" cy="1822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Señal de prohibido">
            <a:hlinkClick r:id="rId6" action="ppaction://hlinksldjump"/>
          </p:cNvPr>
          <p:cNvSpPr/>
          <p:nvPr/>
        </p:nvSpPr>
        <p:spPr>
          <a:xfrm>
            <a:off x="8572528" y="6215082"/>
            <a:ext cx="485772" cy="485772"/>
          </a:xfrm>
          <a:prstGeom prst="noSmoking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43570" y="2428868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Propias da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bisbarra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de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Manzaneda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(Ourense). Son as únicas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persoaxes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entroido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que bailan. Van acompañando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aos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folións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e realizan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unha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danza en forma de brincos </a:t>
            </a:r>
            <a:r>
              <a:rPr lang="es-ES" dirty="0" err="1" smtClean="0">
                <a:solidFill>
                  <a:schemeClr val="bg1"/>
                </a:solidFill>
                <a:latin typeface="Berlin Sans FB" pitchFamily="34" charset="0"/>
              </a:rPr>
              <a:t>ao</a:t>
            </a:r>
            <a:r>
              <a:rPr lang="es-ES" dirty="0" smtClean="0">
                <a:solidFill>
                  <a:schemeClr val="bg1"/>
                </a:solidFill>
                <a:latin typeface="Berlin Sans FB" pitchFamily="34" charset="0"/>
              </a:rPr>
              <a:t> compás dos bombos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302</Words>
  <Application>Microsoft Office PowerPoint</Application>
  <PresentationFormat>Presentación en pantalla (4:3)</PresentationFormat>
  <Paragraphs>31</Paragraphs>
  <Slides>8</Slides>
  <Notes>8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Gutier</dc:creator>
  <cp:lastModifiedBy>Gutier</cp:lastModifiedBy>
  <cp:revision>18</cp:revision>
  <dcterms:created xsi:type="dcterms:W3CDTF">2008-01-28T08:28:18Z</dcterms:created>
  <dcterms:modified xsi:type="dcterms:W3CDTF">2009-02-13T10:44:24Z</dcterms:modified>
</cp:coreProperties>
</file>