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6" r:id="rId3"/>
    <p:sldId id="330" r:id="rId4"/>
    <p:sldId id="327" r:id="rId5"/>
    <p:sldId id="328" r:id="rId6"/>
    <p:sldId id="329" r:id="rId7"/>
    <p:sldId id="331" r:id="rId8"/>
    <p:sldId id="315" r:id="rId9"/>
    <p:sldId id="333" r:id="rId10"/>
    <p:sldId id="332" r:id="rId11"/>
    <p:sldId id="304" r:id="rId12"/>
    <p:sldId id="335" r:id="rId13"/>
    <p:sldId id="336" r:id="rId14"/>
    <p:sldId id="334" r:id="rId15"/>
  </p:sldIdLst>
  <p:sldSz cx="9906000" cy="6858000" type="A4"/>
  <p:notesSz cx="6662738" cy="98329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B"/>
    <a:srgbClr val="6E87C2"/>
    <a:srgbClr val="777777"/>
    <a:srgbClr val="DDDDDD"/>
    <a:srgbClr val="000000"/>
    <a:srgbClr val="333333"/>
    <a:srgbClr val="00A68B"/>
    <a:srgbClr val="9AA49C"/>
    <a:srgbClr val="BBBBBB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980" autoAdjust="0"/>
  </p:normalViewPr>
  <p:slideViewPr>
    <p:cSldViewPr>
      <p:cViewPr varScale="1">
        <p:scale>
          <a:sx n="77" d="100"/>
          <a:sy n="77" d="100"/>
        </p:scale>
        <p:origin x="126" y="6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3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3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6DF7-15BD-4B01-8CC1-84F9DDA42110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3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3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0241-0960-4001-8EA2-ABCB84926AD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B16A8-FD17-475F-BECC-C9FE5F8FE51D}" type="datetimeFigureOut">
              <a:rPr lang="es-ES" smtClean="0"/>
              <a:pPr/>
              <a:t>17-08-2017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738188"/>
            <a:ext cx="5322888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B9E5-740C-4EE2-8E17-6204C787E2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2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( Títulos, fecha y departamentos, colores invertidos 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41"/>
          <p:cNvSpPr/>
          <p:nvPr userDrawn="1"/>
        </p:nvSpPr>
        <p:spPr>
          <a:xfrm>
            <a:off x="2" y="3208327"/>
            <a:ext cx="9905999" cy="2532261"/>
          </a:xfrm>
          <a:prstGeom prst="roundRect">
            <a:avLst>
              <a:gd name="adj" fmla="val 0"/>
            </a:avLst>
          </a:prstGeom>
          <a:solidFill>
            <a:srgbClr val="E9E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22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194472" y="3861048"/>
            <a:ext cx="8892988" cy="50405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>
              <a:buNone/>
              <a:defRPr lang="es-ES" sz="3467" kern="1200" baseline="0" dirty="0" smtClean="0">
                <a:solidFill>
                  <a:srgbClr val="6E87C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95285" indent="0" algn="r">
              <a:buNone/>
              <a:defRPr>
                <a:solidFill>
                  <a:schemeClr val="bg1"/>
                </a:solidFill>
                <a:latin typeface="Museo 700" panose="02000000000000000000" pitchFamily="50" charset="0"/>
              </a:defRPr>
            </a:lvl2pPr>
            <a:lvl3pPr marL="990570" indent="0" algn="r">
              <a:buNone/>
              <a:defRPr>
                <a:solidFill>
                  <a:schemeClr val="bg1"/>
                </a:solidFill>
                <a:latin typeface="Museo Sans 500" panose="02000000000000000000" pitchFamily="50" charset="0"/>
              </a:defRPr>
            </a:lvl3pPr>
            <a:lvl4pPr marL="1485854" indent="0" algn="r">
              <a:buNone/>
              <a:defRPr baseline="0">
                <a:solidFill>
                  <a:schemeClr val="bg1"/>
                </a:solidFill>
                <a:latin typeface="Museo Sans 300" panose="02000000000000000000" pitchFamily="50" charset="0"/>
              </a:defRPr>
            </a:lvl4pPr>
            <a:lvl5pPr marL="1981139" indent="0" algn="r">
              <a:buNone/>
              <a:defRPr>
                <a:latin typeface="Museo Sans 100" panose="02000000000000000000" pitchFamily="50" charset="0"/>
              </a:defRPr>
            </a:lvl5pPr>
          </a:lstStyle>
          <a:p>
            <a:pPr marL="0" lvl="0" indent="0" algn="r" defTabSz="99057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smtClean="0"/>
              <a:t>TÍTULO PRESENTACIÓN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94391" y="4374992"/>
            <a:ext cx="8892988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67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94337" y="4725144"/>
            <a:ext cx="8893042" cy="359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67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>
                <a:latin typeface="Museo 500" panose="02000000000000000000" pitchFamily="50" charset="0"/>
              </a:rPr>
              <a:t>Dpto. XXXXXX</a:t>
            </a:r>
            <a:endParaRPr lang="es-E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4337" y="5093690"/>
            <a:ext cx="8893042" cy="7921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67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Fecha. XX / XX / XX</a:t>
            </a:r>
            <a:endParaRPr lang="es-ES" dirty="0"/>
          </a:p>
        </p:txBody>
      </p:sp>
      <p:sp>
        <p:nvSpPr>
          <p:cNvPr id="13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475561"/>
            <a:ext cx="2476500" cy="4411844"/>
          </a:xfrm>
          <a:prstGeom prst="rect">
            <a:avLst/>
          </a:prstGeom>
        </p:spPr>
      </p:pic>
      <p:pic>
        <p:nvPicPr>
          <p:cNvPr id="18" name="Imagen 2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09743" y="1943499"/>
            <a:ext cx="3341310" cy="51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a columna Cent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1" y="476672"/>
            <a:ext cx="7200800" cy="64807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para cambiar el título</a:t>
            </a:r>
            <a:endParaRPr lang="es-ES" dirty="0"/>
          </a:p>
        </p:txBody>
      </p:sp>
      <p:sp>
        <p:nvSpPr>
          <p:cNvPr id="7" name="Marcador de contenido 23"/>
          <p:cNvSpPr>
            <a:spLocks noGrp="1"/>
          </p:cNvSpPr>
          <p:nvPr>
            <p:ph sz="quarter" idx="15" hasCustomPrompt="1"/>
          </p:nvPr>
        </p:nvSpPr>
        <p:spPr>
          <a:xfrm>
            <a:off x="2720752" y="1268041"/>
            <a:ext cx="4465067" cy="4033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editar subtítulo</a:t>
            </a:r>
            <a:endParaRPr lang="es-ES" dirty="0"/>
          </a:p>
        </p:txBody>
      </p:sp>
      <p:sp>
        <p:nvSpPr>
          <p:cNvPr id="8" name="Marcador de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1332013" y="5444505"/>
            <a:ext cx="7200800" cy="64807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para cambiar el pie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4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5096954" y="476672"/>
            <a:ext cx="4248150" cy="648072"/>
          </a:xfrm>
          <a:prstGeom prst="rect">
            <a:avLst/>
          </a:prstGeom>
        </p:spPr>
        <p:txBody>
          <a:bodyPr tIns="0" anchor="b" anchorCtr="0"/>
          <a:lstStyle>
            <a:lvl1pPr marL="0" indent="0" algn="r">
              <a:buNone/>
              <a:defRPr sz="24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para cambiar el título</a:t>
            </a:r>
            <a:endParaRPr lang="es-ES" dirty="0"/>
          </a:p>
        </p:txBody>
      </p:sp>
      <p:sp>
        <p:nvSpPr>
          <p:cNvPr id="10" name="Marcador de contenido 23"/>
          <p:cNvSpPr>
            <a:spLocks noGrp="1"/>
          </p:cNvSpPr>
          <p:nvPr>
            <p:ph sz="quarter" idx="15" hasCustomPrompt="1"/>
          </p:nvPr>
        </p:nvSpPr>
        <p:spPr>
          <a:xfrm>
            <a:off x="5097016" y="1268041"/>
            <a:ext cx="4465067" cy="4537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editar subtítulo</a:t>
            </a:r>
            <a:endParaRPr lang="es-ES" dirty="0"/>
          </a:p>
        </p:txBody>
      </p:sp>
      <p:sp>
        <p:nvSpPr>
          <p:cNvPr id="11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60513" y="1700089"/>
            <a:ext cx="4104456" cy="4105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3pPr marL="541338" indent="-246063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5963" indent="-246063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8525" indent="-246063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esto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560512" y="1268041"/>
            <a:ext cx="3960440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476672"/>
            <a:ext cx="4104580" cy="71926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 rot="5400000">
            <a:off x="1640633" y="260649"/>
            <a:ext cx="4680518" cy="669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4" name="Marcador de texto 7"/>
          <p:cNvSpPr>
            <a:spLocks noGrp="1"/>
          </p:cNvSpPr>
          <p:nvPr>
            <p:ph type="body" sz="quarter" idx="12"/>
          </p:nvPr>
        </p:nvSpPr>
        <p:spPr>
          <a:xfrm rot="5400000">
            <a:off x="6105129" y="2636913"/>
            <a:ext cx="4680518" cy="19442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modificar</a:t>
            </a:r>
            <a:endParaRPr lang="es-ES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4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 rot="5400000">
            <a:off x="-15551" y="1916833"/>
            <a:ext cx="4680518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4" name="Marcador de texto 7"/>
          <p:cNvSpPr>
            <a:spLocks noGrp="1"/>
          </p:cNvSpPr>
          <p:nvPr>
            <p:ph type="body" sz="quarter" idx="12"/>
          </p:nvPr>
        </p:nvSpPr>
        <p:spPr>
          <a:xfrm rot="5400000">
            <a:off x="2171932" y="3176973"/>
            <a:ext cx="4680518" cy="86409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modificar</a:t>
            </a:r>
            <a:endParaRPr lang="es-ES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sp>
        <p:nvSpPr>
          <p:cNvPr id="19" name="Marcador de texto 7"/>
          <p:cNvSpPr>
            <a:spLocks noGrp="1"/>
          </p:cNvSpPr>
          <p:nvPr>
            <p:ph type="body" sz="quarter" idx="13"/>
          </p:nvPr>
        </p:nvSpPr>
        <p:spPr>
          <a:xfrm rot="5400000">
            <a:off x="4550927" y="1958867"/>
            <a:ext cx="4680518" cy="3300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4"/>
          </p:nvPr>
        </p:nvSpPr>
        <p:spPr>
          <a:xfrm rot="5400000">
            <a:off x="6777145" y="3104965"/>
            <a:ext cx="4680518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modificar</a:t>
            </a:r>
            <a:endParaRPr lang="es-ES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5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imp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8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centrado sin agradecimi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4" y="3038928"/>
            <a:ext cx="4608511" cy="780144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65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( agradecimiento )">
    <p:bg>
      <p:bgPr>
        <a:solidFill>
          <a:srgbClr val="6E8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3" y="2708920"/>
            <a:ext cx="3024753" cy="512040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440623" y="3717032"/>
            <a:ext cx="3025775" cy="792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6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portada ( agradecimiento 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4" y="2708920"/>
            <a:ext cx="3024750" cy="512040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440623" y="3717032"/>
            <a:ext cx="3025775" cy="792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rgbClr val="6E87C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9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tx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5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-2893" y="6128120"/>
            <a:ext cx="9908893" cy="729887"/>
          </a:xfrm>
          <a:custGeom>
            <a:avLst/>
            <a:gdLst/>
            <a:ahLst/>
            <a:cxnLst/>
            <a:rect l="l" t="t" r="r" b="b"/>
            <a:pathLst>
              <a:path w="9810115" h="436879">
                <a:moveTo>
                  <a:pt x="0" y="436689"/>
                </a:moveTo>
                <a:lnTo>
                  <a:pt x="9809568" y="436689"/>
                </a:lnTo>
                <a:lnTo>
                  <a:pt x="9809568" y="0"/>
                </a:lnTo>
                <a:lnTo>
                  <a:pt x="0" y="0"/>
                </a:lnTo>
                <a:lnTo>
                  <a:pt x="0" y="436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22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5182380" y="3032224"/>
            <a:ext cx="2224798" cy="619770"/>
          </a:xfrm>
          <a:prstGeom prst="rect">
            <a:avLst/>
          </a:prstGeom>
          <a:noFill/>
        </p:spPr>
        <p:txBody>
          <a:bodyPr wrap="square" lIns="80330" tIns="40164" rIns="80330" bIns="40164" rtlCol="0">
            <a:spAutoFit/>
          </a:bodyPr>
          <a:lstStyle/>
          <a:p>
            <a:r>
              <a:rPr lang="es-ES" sz="3522" dirty="0" smtClean="0">
                <a:solidFill>
                  <a:srgbClr val="9AA4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ES" sz="3522" dirty="0">
                <a:solidFill>
                  <a:srgbClr val="9AA4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522" dirty="0" smtClean="0">
                <a:solidFill>
                  <a:srgbClr val="9AA4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  <a:endParaRPr lang="es-ES" sz="3522" dirty="0">
              <a:solidFill>
                <a:srgbClr val="9AA4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806892" y="3155720"/>
            <a:ext cx="2306837" cy="5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( Títulos, fecha y departamentos, colores basicos 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194472" y="3861048"/>
            <a:ext cx="8892988" cy="50405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>
              <a:buNone/>
              <a:defRPr lang="es-ES" sz="3467" kern="1200" baseline="0" dirty="0" smtClean="0">
                <a:solidFill>
                  <a:srgbClr val="6E87C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95285" indent="0" algn="r">
              <a:buNone/>
              <a:defRPr>
                <a:solidFill>
                  <a:schemeClr val="bg1"/>
                </a:solidFill>
                <a:latin typeface="Museo 700" panose="02000000000000000000" pitchFamily="50" charset="0"/>
              </a:defRPr>
            </a:lvl2pPr>
            <a:lvl3pPr marL="990570" indent="0" algn="r">
              <a:buNone/>
              <a:defRPr>
                <a:solidFill>
                  <a:schemeClr val="bg1"/>
                </a:solidFill>
                <a:latin typeface="Museo Sans 500" panose="02000000000000000000" pitchFamily="50" charset="0"/>
              </a:defRPr>
            </a:lvl3pPr>
            <a:lvl4pPr marL="1485854" indent="0" algn="r">
              <a:buNone/>
              <a:defRPr baseline="0">
                <a:solidFill>
                  <a:schemeClr val="bg1"/>
                </a:solidFill>
                <a:latin typeface="Museo Sans 300" panose="02000000000000000000" pitchFamily="50" charset="0"/>
              </a:defRPr>
            </a:lvl4pPr>
            <a:lvl5pPr marL="1981139" indent="0" algn="r">
              <a:buNone/>
              <a:defRPr>
                <a:latin typeface="Museo Sans 100" panose="02000000000000000000" pitchFamily="50" charset="0"/>
              </a:defRPr>
            </a:lvl5pPr>
          </a:lstStyle>
          <a:p>
            <a:pPr marL="0" lvl="0" indent="0" algn="r" defTabSz="99057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smtClean="0"/>
              <a:t>TÍTULO PRESENTACIÓN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94391" y="4374992"/>
            <a:ext cx="8892988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67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94337" y="4725144"/>
            <a:ext cx="8893042" cy="359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67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>
                <a:latin typeface="Museo 500" panose="02000000000000000000" pitchFamily="50" charset="0"/>
              </a:rPr>
              <a:t>Dpto. XXXXXX</a:t>
            </a:r>
            <a:endParaRPr lang="es-E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4337" y="5093690"/>
            <a:ext cx="8893042" cy="7921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67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Fecha. XX / XX / XX</a:t>
            </a:r>
            <a:endParaRPr lang="es-ES" dirty="0"/>
          </a:p>
        </p:txBody>
      </p:sp>
      <p:sp>
        <p:nvSpPr>
          <p:cNvPr id="9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6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560512" y="1340768"/>
            <a:ext cx="8351837" cy="230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itulo Pequeñ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674466"/>
            <a:ext cx="9906000" cy="188640"/>
          </a:xfrm>
          <a:prstGeom prst="rect">
            <a:avLst/>
          </a:prstGeom>
          <a:gradFill>
            <a:gsLst>
              <a:gs pos="26000">
                <a:srgbClr val="6E87C2"/>
              </a:gs>
              <a:gs pos="53000">
                <a:srgbClr val="00A68B"/>
              </a:gs>
              <a:gs pos="70000">
                <a:srgbClr val="9AA49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ector recto 2"/>
          <p:cNvCxnSpPr/>
          <p:nvPr userDrawn="1"/>
        </p:nvCxnSpPr>
        <p:spPr>
          <a:xfrm>
            <a:off x="2936776" y="3356992"/>
            <a:ext cx="3960440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68624" y="1412776"/>
            <a:ext cx="6984900" cy="18790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TITULO DE DIAPOSITIVA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073275" y="3644900"/>
            <a:ext cx="5759450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aquí para insertar subtitulo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- Sub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548744" y="980828"/>
            <a:ext cx="8351837" cy="863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95285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  <a:endParaRPr lang="es-ES" dirty="0"/>
          </a:p>
        </p:txBody>
      </p:sp>
      <p:sp>
        <p:nvSpPr>
          <p:cNvPr id="13" name="Marcador de contenido 23"/>
          <p:cNvSpPr>
            <a:spLocks noGrp="1"/>
          </p:cNvSpPr>
          <p:nvPr>
            <p:ph sz="quarter" idx="12" hasCustomPrompt="1"/>
          </p:nvPr>
        </p:nvSpPr>
        <p:spPr>
          <a:xfrm>
            <a:off x="1280592" y="2002472"/>
            <a:ext cx="6624736" cy="35867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s-ES" dirty="0" smtClean="0"/>
              <a:t>Haga clic para editar título</a:t>
            </a:r>
            <a:endParaRPr lang="es-ES" dirty="0"/>
          </a:p>
        </p:txBody>
      </p:sp>
      <p:sp>
        <p:nvSpPr>
          <p:cNvPr id="12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0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itulo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ector recto 2"/>
          <p:cNvCxnSpPr/>
          <p:nvPr userDrawn="1"/>
        </p:nvCxnSpPr>
        <p:spPr>
          <a:xfrm>
            <a:off x="2936776" y="3356992"/>
            <a:ext cx="3960440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520" y="1340769"/>
            <a:ext cx="8640960" cy="2016244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TITULO DE DIAPOSITIVA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072680" y="3501008"/>
            <a:ext cx="5759450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aquí para insertar subtitulo</a:t>
            </a:r>
            <a:endParaRPr lang="es-ES" dirty="0"/>
          </a:p>
        </p:txBody>
      </p:sp>
      <p:sp>
        <p:nvSpPr>
          <p:cNvPr id="9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2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548744" y="980828"/>
            <a:ext cx="8351837" cy="719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95285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  <a:endParaRPr lang="es-E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2" hasCustomPrompt="1"/>
          </p:nvPr>
        </p:nvSpPr>
        <p:spPr>
          <a:xfrm>
            <a:off x="560389" y="2133600"/>
            <a:ext cx="4248596" cy="3671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editar título</a:t>
            </a:r>
            <a:endParaRPr lang="es-ES" dirty="0"/>
          </a:p>
        </p:txBody>
      </p:sp>
      <p:sp>
        <p:nvSpPr>
          <p:cNvPr id="26" name="Marcador de contenido 23"/>
          <p:cNvSpPr>
            <a:spLocks noGrp="1"/>
          </p:cNvSpPr>
          <p:nvPr>
            <p:ph sz="quarter" idx="13" hasCustomPrompt="1"/>
          </p:nvPr>
        </p:nvSpPr>
        <p:spPr>
          <a:xfrm>
            <a:off x="5097016" y="2133277"/>
            <a:ext cx="4465067" cy="3671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Haga clic para editar título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6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60388" y="2060575"/>
            <a:ext cx="4248150" cy="360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para cambiar el título</a:t>
            </a:r>
            <a:endParaRPr lang="es-ES" dirty="0"/>
          </a:p>
        </p:txBody>
      </p:sp>
      <p:sp>
        <p:nvSpPr>
          <p:cNvPr id="12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5096954" y="2078499"/>
            <a:ext cx="4248150" cy="360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para cambiar el título</a:t>
            </a:r>
            <a:endParaRPr lang="es-ES" dirty="0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548744" y="980828"/>
            <a:ext cx="8351837" cy="64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95285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s-ES" dirty="0" smtClean="0"/>
              <a:t>Haga clic para modificar el estilo de texto</a:t>
            </a:r>
          </a:p>
          <a:p>
            <a:pPr lvl="1"/>
            <a:r>
              <a:rPr lang="es-ES" dirty="0" smtClean="0"/>
              <a:t>Segundo nivel</a:t>
            </a:r>
            <a:endParaRPr lang="es-ES" dirty="0"/>
          </a:p>
        </p:txBody>
      </p:sp>
      <p:sp>
        <p:nvSpPr>
          <p:cNvPr id="20" name="Marcador de contenido 23"/>
          <p:cNvSpPr>
            <a:spLocks noGrp="1"/>
          </p:cNvSpPr>
          <p:nvPr>
            <p:ph sz="quarter" idx="14" hasCustomPrompt="1"/>
          </p:nvPr>
        </p:nvSpPr>
        <p:spPr>
          <a:xfrm>
            <a:off x="560389" y="2492896"/>
            <a:ext cx="4248596" cy="3312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s-ES" dirty="0" smtClean="0"/>
              <a:t>Haga clic para editar subtítulo</a:t>
            </a:r>
            <a:endParaRPr lang="es-ES" dirty="0"/>
          </a:p>
        </p:txBody>
      </p:sp>
      <p:sp>
        <p:nvSpPr>
          <p:cNvPr id="21" name="Marcador de contenido 23"/>
          <p:cNvSpPr>
            <a:spLocks noGrp="1"/>
          </p:cNvSpPr>
          <p:nvPr>
            <p:ph sz="quarter" idx="15" hasCustomPrompt="1"/>
          </p:nvPr>
        </p:nvSpPr>
        <p:spPr>
          <a:xfrm>
            <a:off x="5097016" y="2492895"/>
            <a:ext cx="4465067" cy="33122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s-ES" dirty="0" smtClean="0"/>
              <a:t>Haga clic para editar subtítulo</a:t>
            </a:r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9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vac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rcador de texto 3"/>
          <p:cNvSpPr txBox="1">
            <a:spLocks/>
          </p:cNvSpPr>
          <p:nvPr userDrawn="1"/>
        </p:nvSpPr>
        <p:spPr>
          <a:xfrm>
            <a:off x="9201472" y="6669360"/>
            <a:ext cx="504056" cy="188640"/>
          </a:xfrm>
          <a:prstGeom prst="rect">
            <a:avLst/>
          </a:prstGeom>
          <a:noFill/>
        </p:spPr>
        <p:txBody>
          <a:bodyPr/>
          <a:lstStyle>
            <a:lvl1pPr marL="0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B1402-773A-4447-A70F-2AE4C65B7DD9}" type="slidenum">
              <a:rPr lang="es-ES" sz="900" smtClean="0">
                <a:ln w="3175">
                  <a:noFill/>
                </a:ln>
                <a:solidFill>
                  <a:schemeClr val="bg1"/>
                </a:solidFill>
              </a:rPr>
              <a:pPr/>
              <a:t>‹Nº›</a:t>
            </a:fld>
            <a:endParaRPr lang="es-ES" sz="9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0512" y="369888"/>
            <a:ext cx="9073132" cy="503238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CLICK PARA TITULO DE DIAPOSITIVA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37798"/>
            <a:ext cx="1512168" cy="25598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2432720" y="908720"/>
            <a:ext cx="7200924" cy="0"/>
          </a:xfrm>
          <a:prstGeom prst="line">
            <a:avLst/>
          </a:prstGeom>
          <a:ln w="3175">
            <a:solidFill>
              <a:srgbClr val="6E8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3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9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98" r:id="rId10"/>
    <p:sldLayoutId id="2147483664" r:id="rId11"/>
    <p:sldLayoutId id="2147483669" r:id="rId12"/>
    <p:sldLayoutId id="2147483666" r:id="rId13"/>
    <p:sldLayoutId id="2147483667" r:id="rId14"/>
    <p:sldLayoutId id="2147483668" r:id="rId15"/>
    <p:sldLayoutId id="2147483657" r:id="rId16"/>
    <p:sldLayoutId id="2147483700" r:id="rId17"/>
    <p:sldLayoutId id="214748370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18" Type="http://schemas.openxmlformats.org/officeDocument/2006/relationships/image" Target="../media/image72.wmf"/><Relationship Id="rId3" Type="http://schemas.openxmlformats.org/officeDocument/2006/relationships/image" Target="../media/image57.png"/><Relationship Id="rId21" Type="http://schemas.openxmlformats.org/officeDocument/2006/relationships/image" Target="../media/image75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17" Type="http://schemas.openxmlformats.org/officeDocument/2006/relationships/image" Target="../media/image71.wmf"/><Relationship Id="rId2" Type="http://schemas.openxmlformats.org/officeDocument/2006/relationships/image" Target="../media/image56.png"/><Relationship Id="rId16" Type="http://schemas.openxmlformats.org/officeDocument/2006/relationships/image" Target="../media/image70.wmf"/><Relationship Id="rId20" Type="http://schemas.openxmlformats.org/officeDocument/2006/relationships/image" Target="../media/image7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png"/><Relationship Id="rId15" Type="http://schemas.openxmlformats.org/officeDocument/2006/relationships/image" Target="../media/image69.wmf"/><Relationship Id="rId10" Type="http://schemas.openxmlformats.org/officeDocument/2006/relationships/image" Target="../media/image64.wmf"/><Relationship Id="rId19" Type="http://schemas.openxmlformats.org/officeDocument/2006/relationships/image" Target="../media/image73.wmf"/><Relationship Id="rId4" Type="http://schemas.openxmlformats.org/officeDocument/2006/relationships/image" Target="../media/image58.png"/><Relationship Id="rId9" Type="http://schemas.openxmlformats.org/officeDocument/2006/relationships/image" Target="../media/image63.wmf"/><Relationship Id="rId14" Type="http://schemas.openxmlformats.org/officeDocument/2006/relationships/image" Target="../media/image68.wmf"/><Relationship Id="rId22" Type="http://schemas.openxmlformats.org/officeDocument/2006/relationships/image" Target="../media/image7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5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13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0" y="3573016"/>
            <a:ext cx="9087460" cy="504056"/>
          </a:xfrm>
        </p:spPr>
        <p:txBody>
          <a:bodyPr/>
          <a:lstStyle/>
          <a:p>
            <a:r>
              <a:rPr lang="es-ES" sz="3200" dirty="0">
                <a:latin typeface="Calibri" pitchFamily="34" charset="0"/>
              </a:rPr>
              <a:t>	</a:t>
            </a:r>
            <a:r>
              <a:rPr lang="es-ES" sz="3200" dirty="0" smtClean="0">
                <a:latin typeface="Calibri" pitchFamily="34" charset="0"/>
              </a:rPr>
              <a:t>MEDIOS DE PAGAMENTO</a:t>
            </a:r>
          </a:p>
          <a:p>
            <a:r>
              <a:rPr lang="es-ES" sz="3200" dirty="0" smtClean="0">
                <a:latin typeface="Calibri" pitchFamily="34" charset="0"/>
              </a:rPr>
              <a:t>Emisión e Adquirencia</a:t>
            </a:r>
            <a:endParaRPr lang="es-ES" sz="3200" dirty="0">
              <a:latin typeface="Calibri" pitchFamily="34" charset="0"/>
            </a:endParaRPr>
          </a:p>
          <a:p>
            <a:endParaRPr lang="es-ES" sz="3200" dirty="0">
              <a:latin typeface="Calibri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>
                <a:latin typeface="Calibri" pitchFamily="34" charset="0"/>
              </a:rPr>
              <a:t>Xornadas</a:t>
            </a:r>
            <a:r>
              <a:rPr lang="es-ES" dirty="0" smtClean="0">
                <a:latin typeface="Calibri" pitchFamily="34" charset="0"/>
              </a:rPr>
              <a:t> do profesorado de comercio e </a:t>
            </a:r>
            <a:r>
              <a:rPr lang="es-ES" dirty="0" err="1" smtClean="0">
                <a:latin typeface="Calibri" pitchFamily="34" charset="0"/>
              </a:rPr>
              <a:t>márketing</a:t>
            </a:r>
            <a:endParaRPr lang="es-ES" dirty="0" smtClean="0">
              <a:latin typeface="Calibri" pitchFamily="34" charset="0"/>
            </a:endParaRPr>
          </a:p>
          <a:p>
            <a:r>
              <a:rPr lang="es-ES" dirty="0" err="1" smtClean="0">
                <a:latin typeface="Calibri" pitchFamily="34" charset="0"/>
              </a:rPr>
              <a:t>Setembro</a:t>
            </a:r>
            <a:r>
              <a:rPr lang="es-ES" dirty="0" smtClean="0">
                <a:latin typeface="Calibri" pitchFamily="34" charset="0"/>
              </a:rPr>
              <a:t> 2017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Mercar en Internet</a:t>
            </a:r>
            <a:endParaRPr lang="es-ES" dirty="0"/>
          </a:p>
        </p:txBody>
      </p:sp>
      <p:pic>
        <p:nvPicPr>
          <p:cNvPr id="14" name="Picture 8" descr="L_nem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066800"/>
            <a:ext cx="13827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Wa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981200"/>
            <a:ext cx="83820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ap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362200"/>
            <a:ext cx="11430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eliv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914400"/>
            <a:ext cx="849313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447800"/>
            <a:ext cx="87153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3260725" y="2362200"/>
            <a:ext cx="3429000" cy="1335088"/>
            <a:chOff x="2016" y="672"/>
            <a:chExt cx="2160" cy="841"/>
          </a:xfrm>
        </p:grpSpPr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672"/>
              <a:ext cx="2160" cy="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2352" y="960"/>
              <a:ext cx="1396" cy="365"/>
            </a:xfrm>
            <a:prstGeom prst="rect">
              <a:avLst/>
            </a:prstGeom>
            <a:noFill/>
            <a:ln>
              <a:noFill/>
            </a:ln>
            <a:effectLst>
              <a:outerShdw dist="45791" dir="12821404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s-ES_tradnl" altLang="es-ES" sz="3200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INTERNET</a:t>
              </a:r>
            </a:p>
          </p:txBody>
        </p:sp>
      </p:grp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343400"/>
            <a:ext cx="1012825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4724400"/>
            <a:ext cx="2516188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1828800"/>
            <a:ext cx="19208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124200"/>
            <a:ext cx="762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657600"/>
            <a:ext cx="34607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657600"/>
            <a:ext cx="3397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438400"/>
            <a:ext cx="762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895600"/>
            <a:ext cx="762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438400"/>
            <a:ext cx="762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1219200"/>
            <a:ext cx="8112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828800"/>
            <a:ext cx="72707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065213"/>
            <a:ext cx="32004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52578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352800"/>
            <a:ext cx="36449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276600"/>
            <a:ext cx="11080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527925" y="5943600"/>
            <a:ext cx="950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altLang="es-E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TTP</a:t>
            </a:r>
          </a:p>
        </p:txBody>
      </p:sp>
    </p:spTree>
    <p:extLst>
      <p:ext uri="{BB962C8B-B14F-4D97-AF65-F5344CB8AC3E}">
        <p14:creationId xmlns:p14="http://schemas.microsoft.com/office/powerpoint/2010/main" val="10324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Mercar en Internet</a:t>
            </a:r>
            <a:endParaRPr lang="es-ES" dirty="0"/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831" y="1088727"/>
            <a:ext cx="22098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WordArt 29"/>
          <p:cNvSpPr>
            <a:spLocks noChangeArrowheads="1" noChangeShapeType="1" noTextEdit="1"/>
          </p:cNvSpPr>
          <p:nvPr/>
        </p:nvSpPr>
        <p:spPr bwMode="auto">
          <a:xfrm>
            <a:off x="1313631" y="1850729"/>
            <a:ext cx="26384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s-E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Privacidade</a:t>
            </a:r>
            <a:endParaRPr lang="es-E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2" name="WordArt 30"/>
          <p:cNvSpPr>
            <a:spLocks noChangeArrowheads="1" noChangeShapeType="1" noTextEdit="1"/>
          </p:cNvSpPr>
          <p:nvPr/>
        </p:nvSpPr>
        <p:spPr bwMode="auto">
          <a:xfrm>
            <a:off x="6419031" y="1545928"/>
            <a:ext cx="26384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s-E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Integridade</a:t>
            </a:r>
            <a:endParaRPr lang="es-E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6" name="WordArt 31"/>
          <p:cNvSpPr>
            <a:spLocks noChangeArrowheads="1" noChangeShapeType="1" noTextEdit="1"/>
          </p:cNvSpPr>
          <p:nvPr/>
        </p:nvSpPr>
        <p:spPr bwMode="auto">
          <a:xfrm>
            <a:off x="3218630" y="3222327"/>
            <a:ext cx="36576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875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Autentificación</a:t>
            </a:r>
          </a:p>
        </p:txBody>
      </p:sp>
      <p:sp>
        <p:nvSpPr>
          <p:cNvPr id="17" name="WordArt 32"/>
          <p:cNvSpPr>
            <a:spLocks noChangeArrowheads="1" noChangeShapeType="1" noTextEdit="1"/>
          </p:cNvSpPr>
          <p:nvPr/>
        </p:nvSpPr>
        <p:spPr bwMode="auto">
          <a:xfrm>
            <a:off x="5123631" y="3831927"/>
            <a:ext cx="2819400" cy="1076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875"/>
              </a:avLst>
            </a:prstTxWarp>
          </a:bodyPr>
          <a:lstStyle/>
          <a:p>
            <a:r>
              <a:rPr lang="es-E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Non </a:t>
            </a:r>
            <a:r>
              <a:rPr lang="es-E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suplantación</a:t>
            </a:r>
          </a:p>
        </p:txBody>
      </p:sp>
      <p:sp>
        <p:nvSpPr>
          <p:cNvPr id="22" name="WordArt 33"/>
          <p:cNvSpPr>
            <a:spLocks noChangeArrowheads="1" noChangeShapeType="1" noTextEdit="1"/>
          </p:cNvSpPr>
          <p:nvPr/>
        </p:nvSpPr>
        <p:spPr bwMode="auto">
          <a:xfrm>
            <a:off x="5123630" y="4517729"/>
            <a:ext cx="2362200" cy="92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889"/>
              </a:avLst>
            </a:prstTxWarp>
          </a:bodyPr>
          <a:lstStyle/>
          <a:p>
            <a:r>
              <a:rPr lang="es-E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Non </a:t>
            </a:r>
            <a:r>
              <a:rPr lang="es-E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repudio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113731" y="5465465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dirty="0">
                <a:solidFill>
                  <a:schemeClr val="tx1"/>
                </a:solidFill>
                <a:latin typeface="Arial" charset="0"/>
              </a:rPr>
              <a:t>Comercio Seguro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6426349" y="5481215"/>
            <a:ext cx="2390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1800" dirty="0">
                <a:solidFill>
                  <a:schemeClr val="tx1"/>
                </a:solidFill>
                <a:latin typeface="Arial" charset="0"/>
              </a:rPr>
              <a:t>Comercio </a:t>
            </a:r>
            <a:r>
              <a:rPr lang="es-ES" sz="1800" dirty="0" smtClean="0">
                <a:solidFill>
                  <a:schemeClr val="tx1"/>
                </a:solidFill>
                <a:latin typeface="Arial" charset="0"/>
              </a:rPr>
              <a:t>non seguro</a:t>
            </a:r>
          </a:p>
        </p:txBody>
      </p:sp>
      <p:pic>
        <p:nvPicPr>
          <p:cNvPr id="25" name="Picture 3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4" t="6837" r="6625" b="9693"/>
          <a:stretch/>
        </p:blipFill>
        <p:spPr bwMode="auto">
          <a:xfrm>
            <a:off x="3301180" y="5905202"/>
            <a:ext cx="1949450" cy="620142"/>
          </a:xfrm>
          <a:prstGeom prst="rect">
            <a:avLst/>
          </a:prstGeom>
          <a:noFill/>
          <a:ln w="635">
            <a:noFill/>
            <a:prstDash val="sysDot"/>
            <a:miter lim="800000"/>
            <a:headEnd type="none" w="lg" len="lg"/>
            <a:tailEnd type="none" w="lg" len="lg"/>
          </a:ln>
          <a:effectLst/>
        </p:spPr>
      </p:pic>
      <p:pic>
        <p:nvPicPr>
          <p:cNvPr id="26" name="Picture 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8394" y="5906790"/>
            <a:ext cx="1609725" cy="615950"/>
          </a:xfrm>
          <a:prstGeom prst="rect">
            <a:avLst/>
          </a:prstGeom>
          <a:noFill/>
          <a:ln w="635">
            <a:noFill/>
            <a:prstDash val="sysDot"/>
            <a:miter lim="800000"/>
            <a:headEnd type="none" w="lg" len="lg"/>
            <a:tailEnd type="none" w="lg" len="lg"/>
          </a:ln>
          <a:effectLst/>
        </p:spPr>
      </p:pic>
      <p:sp>
        <p:nvSpPr>
          <p:cNvPr id="2" name="Explosión 1 1"/>
          <p:cNvSpPr/>
          <p:nvPr/>
        </p:nvSpPr>
        <p:spPr>
          <a:xfrm>
            <a:off x="4304928" y="3466800"/>
            <a:ext cx="2376264" cy="1998665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0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22" grpId="0" animBg="1"/>
      <p:bldP spid="23" grpId="0"/>
      <p:bldP spid="2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Vender en Internet</a:t>
            </a:r>
            <a:endParaRPr lang="es-ES" dirty="0"/>
          </a:p>
        </p:txBody>
      </p:sp>
      <p:sp>
        <p:nvSpPr>
          <p:cNvPr id="14" name="10 Rectángulo"/>
          <p:cNvSpPr/>
          <p:nvPr/>
        </p:nvSpPr>
        <p:spPr>
          <a:xfrm>
            <a:off x="145120" y="3061058"/>
            <a:ext cx="82225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s-ES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PUNTOS FUNDAMENTÁIS A TER EN CONTA PARA REALIZAR UNA TENDA VIRTUAL: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vou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vender?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Distribuidores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podo contar, 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custos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asociados (aduanas,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impostos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Público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obxectivo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me quero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dirixir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(esto pode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condicionar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novamente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oferta…)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Análise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 competencia 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teño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algo que permita diferenciarme?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Construir a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páxina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Búsqueda de proveedor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tecnolóxico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custos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asociados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Loxística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distribución (en función do producto)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tentar de repercutir, non rentabilizar</a:t>
            </a:r>
            <a:endParaRPr lang="es-ES" alt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Estratexia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márketing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Atractivo social?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Tecnolóxico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 Económico?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Posicionamento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correcto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deseño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SEO 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análise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opcións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 SEM 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custos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asociados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Precio final dos productos 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marxe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que necesito para cubrir os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custos</a:t>
            </a:r>
            <a:endParaRPr lang="es-ES" altLang="es-ES" sz="16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páxina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 do dominio, e logo que me identifica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Estratexias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captación de clientes 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Particular vs Empresas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Claridade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fichas de producto, carrito de compra,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clientes…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Contido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redes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sociais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posicionamento</a:t>
            </a:r>
            <a:endParaRPr lang="es-ES" alt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Servicio de atención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usuario</a:t>
            </a:r>
          </a:p>
        </p:txBody>
      </p:sp>
      <p:sp>
        <p:nvSpPr>
          <p:cNvPr id="15" name="10 Rectángulo"/>
          <p:cNvSpPr/>
          <p:nvPr/>
        </p:nvSpPr>
        <p:spPr>
          <a:xfrm>
            <a:off x="2936776" y="112474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non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cartos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non emprendas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comercio electrónico é un risco económico,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ainda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sexa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inferior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asumes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nunha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tenda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Monta un negocio que se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entenda</a:t>
            </a:r>
            <a:endParaRPr lang="es-ES" alt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Sé flexible, se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cambiar o modelo, </a:t>
            </a:r>
            <a:r>
              <a:rPr lang="es-ES" alt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cámbiao</a:t>
            </a:r>
            <a:endParaRPr lang="es-ES" alt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o negocio non é viable, non te empeñes, cancela canto antes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023928" y="2690435"/>
            <a:ext cx="26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Rafael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Galan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– Revista Emprendedores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2" y="1093106"/>
            <a:ext cx="2619375" cy="17430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9" r="28804"/>
          <a:stretch/>
        </p:blipFill>
        <p:spPr>
          <a:xfrm>
            <a:off x="8049344" y="3986471"/>
            <a:ext cx="1512168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err="1" smtClean="0"/>
              <a:t>Reclamacións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27" t="27000" r="21398" b="25751"/>
          <a:stretch/>
        </p:blipFill>
        <p:spPr>
          <a:xfrm>
            <a:off x="335829" y="1681651"/>
            <a:ext cx="1224136" cy="1008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33" y="1962304"/>
            <a:ext cx="3562350" cy="1285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84" y="3512776"/>
            <a:ext cx="2819400" cy="1619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264" y="1747231"/>
            <a:ext cx="984984" cy="9849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022" y="4615494"/>
            <a:ext cx="3209925" cy="1428750"/>
          </a:xfrm>
          <a:prstGeom prst="rect">
            <a:avLst/>
          </a:prstGeom>
        </p:spPr>
      </p:pic>
      <p:sp>
        <p:nvSpPr>
          <p:cNvPr id="16" name="10 Rectángulo"/>
          <p:cNvSpPr/>
          <p:nvPr/>
        </p:nvSpPr>
        <p:spPr>
          <a:xfrm>
            <a:off x="956556" y="1290020"/>
            <a:ext cx="376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CARACTERÍSTICAS DA OPERACIÓN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632" y="3388771"/>
            <a:ext cx="1598707" cy="895276"/>
          </a:xfrm>
          <a:prstGeom prst="rect">
            <a:avLst/>
          </a:prstGeom>
        </p:spPr>
      </p:pic>
      <p:sp>
        <p:nvSpPr>
          <p:cNvPr id="17" name="10 Rectángulo"/>
          <p:cNvSpPr/>
          <p:nvPr/>
        </p:nvSpPr>
        <p:spPr>
          <a:xfrm>
            <a:off x="5938344" y="1290020"/>
            <a:ext cx="376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ORIXE E PROCESO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7641736" y="2732215"/>
            <a:ext cx="360040" cy="55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0 Rectángulo"/>
          <p:cNvSpPr/>
          <p:nvPr/>
        </p:nvSpPr>
        <p:spPr>
          <a:xfrm>
            <a:off x="5994572" y="6102627"/>
            <a:ext cx="376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Regulamentos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Operativos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6882" y="2757193"/>
            <a:ext cx="646208" cy="4308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5" r="16718"/>
          <a:stretch/>
        </p:blipFill>
        <p:spPr>
          <a:xfrm>
            <a:off x="8190422" y="2708025"/>
            <a:ext cx="646917" cy="5039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60" y="5669663"/>
            <a:ext cx="1100791" cy="8815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8697" y="5669663"/>
            <a:ext cx="1286841" cy="72734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02" y="5801667"/>
            <a:ext cx="639514" cy="63951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651" y="5790661"/>
            <a:ext cx="639514" cy="63951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7444" y="5915575"/>
            <a:ext cx="1185627" cy="487801"/>
          </a:xfrm>
          <a:prstGeom prst="rect">
            <a:avLst/>
          </a:prstGeom>
        </p:spPr>
      </p:pic>
      <p:sp>
        <p:nvSpPr>
          <p:cNvPr id="26" name="10 Rectángulo"/>
          <p:cNvSpPr/>
          <p:nvPr/>
        </p:nvSpPr>
        <p:spPr>
          <a:xfrm>
            <a:off x="560388" y="5273676"/>
            <a:ext cx="376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Transferencia de</a:t>
            </a:r>
          </a:p>
          <a:p>
            <a:pPr algn="ctr"/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Responsabilidade</a:t>
            </a:r>
            <a:endParaRPr lang="es-E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 animBg="1"/>
      <p:bldP spid="18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O mundo é </a:t>
            </a:r>
            <a:r>
              <a:rPr lang="es-ES" dirty="0" err="1" smtClean="0"/>
              <a:t>moi</a:t>
            </a:r>
            <a:r>
              <a:rPr lang="es-ES" dirty="0" smtClean="0"/>
              <a:t> diferente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297569"/>
            <a:ext cx="1617351" cy="11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2017649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2480" y="2737729"/>
            <a:ext cx="1129115" cy="432048"/>
          </a:xfrm>
          <a:prstGeom prst="rect">
            <a:avLst/>
          </a:prstGeom>
          <a:noFill/>
          <a:ln w="635">
            <a:noFill/>
            <a:prstDash val="sysDot"/>
            <a:miter lim="800000"/>
            <a:headEnd type="none" w="lg" len="lg"/>
            <a:tailEnd type="none" w="lg" len="lg"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2480" y="4537929"/>
            <a:ext cx="884996" cy="13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0592" y="4249897"/>
            <a:ext cx="1363868" cy="204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36776" y="4321905"/>
            <a:ext cx="1445848" cy="19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08984" y="4465921"/>
            <a:ext cx="663302" cy="16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7256" y="1167955"/>
            <a:ext cx="2124236" cy="84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1072" y="1225561"/>
            <a:ext cx="12003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3040" y="2665721"/>
            <a:ext cx="1728192" cy="4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/>
          <a:srcRect l="49534" t="25062" r="25699" b="8598"/>
          <a:stretch>
            <a:fillRect/>
          </a:stretch>
        </p:blipFill>
        <p:spPr bwMode="auto">
          <a:xfrm>
            <a:off x="2504728" y="1225561"/>
            <a:ext cx="12433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/>
          <a:srcRect l="76660" t="30959" r="4470" b="10072"/>
          <a:stretch>
            <a:fillRect/>
          </a:stretch>
        </p:blipFill>
        <p:spPr bwMode="auto">
          <a:xfrm>
            <a:off x="3944888" y="1225561"/>
            <a:ext cx="10945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65 Grupo"/>
          <p:cNvGrpSpPr/>
          <p:nvPr/>
        </p:nvGrpSpPr>
        <p:grpSpPr>
          <a:xfrm>
            <a:off x="6249144" y="4897969"/>
            <a:ext cx="3206298" cy="1411351"/>
            <a:chOff x="1712640" y="1124744"/>
            <a:chExt cx="3206298" cy="1411351"/>
          </a:xfrm>
        </p:grpSpPr>
        <p:cxnSp>
          <p:nvCxnSpPr>
            <p:cNvPr id="19" name="69 Conector angular"/>
            <p:cNvCxnSpPr>
              <a:stCxn id="28" idx="3"/>
              <a:endCxn id="25" idx="1"/>
            </p:cNvCxnSpPr>
            <p:nvPr/>
          </p:nvCxnSpPr>
          <p:spPr>
            <a:xfrm>
              <a:off x="2328922" y="1321915"/>
              <a:ext cx="679862" cy="481202"/>
            </a:xfrm>
            <a:prstGeom prst="bentConnector3">
              <a:avLst>
                <a:gd name="adj1" fmla="val 50000"/>
              </a:avLst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70 Conector angular"/>
            <p:cNvCxnSpPr>
              <a:stCxn id="26" idx="3"/>
              <a:endCxn id="25" idx="1"/>
            </p:cNvCxnSpPr>
            <p:nvPr/>
          </p:nvCxnSpPr>
          <p:spPr>
            <a:xfrm flipV="1">
              <a:off x="2328922" y="1803117"/>
              <a:ext cx="679862" cy="21502"/>
            </a:xfrm>
            <a:prstGeom prst="bentConnector3">
              <a:avLst>
                <a:gd name="adj1" fmla="val 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71 Conector angular"/>
            <p:cNvCxnSpPr>
              <a:stCxn id="27" idx="3"/>
              <a:endCxn id="25" idx="1"/>
            </p:cNvCxnSpPr>
            <p:nvPr/>
          </p:nvCxnSpPr>
          <p:spPr>
            <a:xfrm flipV="1">
              <a:off x="2328922" y="1803117"/>
              <a:ext cx="679862" cy="531359"/>
            </a:xfrm>
            <a:prstGeom prst="bentConnector3">
              <a:avLst>
                <a:gd name="adj1" fmla="val 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72 Conector angular"/>
            <p:cNvCxnSpPr>
              <a:stCxn id="29" idx="1"/>
              <a:endCxn id="25" idx="3"/>
            </p:cNvCxnSpPr>
            <p:nvPr/>
          </p:nvCxnSpPr>
          <p:spPr>
            <a:xfrm rot="10800000" flipV="1">
              <a:off x="3706192" y="1322697"/>
              <a:ext cx="454720" cy="480419"/>
            </a:xfrm>
            <a:prstGeom prst="bentConnector3">
              <a:avLst>
                <a:gd name="adj1" fmla="val 50000"/>
              </a:avLst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74 Conector angular"/>
            <p:cNvCxnSpPr>
              <a:stCxn id="32" idx="1"/>
              <a:endCxn id="25" idx="3"/>
            </p:cNvCxnSpPr>
            <p:nvPr/>
          </p:nvCxnSpPr>
          <p:spPr>
            <a:xfrm rot="10800000">
              <a:off x="3706192" y="1803118"/>
              <a:ext cx="454720" cy="52837"/>
            </a:xfrm>
            <a:prstGeom prst="bentConnector3">
              <a:avLst>
                <a:gd name="adj1" fmla="val 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38 Grupo"/>
            <p:cNvGrpSpPr/>
            <p:nvPr/>
          </p:nvGrpSpPr>
          <p:grpSpPr>
            <a:xfrm>
              <a:off x="4160912" y="1772816"/>
              <a:ext cx="758026" cy="216710"/>
              <a:chOff x="7095707" y="3875239"/>
              <a:chExt cx="2048293" cy="794038"/>
            </a:xfrm>
          </p:grpSpPr>
          <p:pic>
            <p:nvPicPr>
              <p:cNvPr id="32" name="83 Imagen" descr="aplazos.png"/>
              <p:cNvPicPr>
                <a:picLocks noChangeAspect="1"/>
              </p:cNvPicPr>
              <p:nvPr/>
            </p:nvPicPr>
            <p:blipFill>
              <a:blip r:embed="rId13" cstate="print"/>
              <a:srcRect t="8910"/>
              <a:stretch>
                <a:fillRect/>
              </a:stretch>
            </p:blipFill>
            <p:spPr>
              <a:xfrm>
                <a:off x="7095707" y="3875239"/>
                <a:ext cx="2048293" cy="609240"/>
              </a:xfrm>
              <a:prstGeom prst="rect">
                <a:avLst/>
              </a:prstGeom>
            </p:spPr>
          </p:pic>
          <p:pic>
            <p:nvPicPr>
              <p:cNvPr id="33" name="84 Imagen" descr="aplazos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616757" y="4359291"/>
                <a:ext cx="1160032" cy="309986"/>
              </a:xfrm>
              <a:prstGeom prst="rect">
                <a:avLst/>
              </a:prstGeom>
            </p:spPr>
          </p:pic>
        </p:grpSp>
        <p:pic>
          <p:nvPicPr>
            <p:cNvPr id="25" name="76 Imagen" descr="VisaTu.png"/>
            <p:cNvPicPr>
              <a:picLocks noChangeAspect="1"/>
            </p:cNvPicPr>
            <p:nvPr/>
          </p:nvPicPr>
          <p:blipFill>
            <a:blip r:embed="rId15" cstate="print"/>
            <a:srcRect l="8580" t="4062" r="3707" b="2939"/>
            <a:stretch>
              <a:fillRect/>
            </a:stretch>
          </p:blipFill>
          <p:spPr>
            <a:xfrm>
              <a:off x="3008784" y="1268760"/>
              <a:ext cx="697408" cy="1068713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 l="2631" t="2436" r="2897" b="5809"/>
            <a:stretch>
              <a:fillRect/>
            </a:stretch>
          </p:blipFill>
          <p:spPr bwMode="auto">
            <a:xfrm>
              <a:off x="1712640" y="1628800"/>
              <a:ext cx="616282" cy="3916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12640" y="2132856"/>
              <a:ext cx="616282" cy="40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8" cstate="print"/>
            <a:srcRect l="2395" t="3894" r="2827" b="3420"/>
            <a:stretch>
              <a:fillRect/>
            </a:stretch>
          </p:blipFill>
          <p:spPr bwMode="auto">
            <a:xfrm>
              <a:off x="1712640" y="1124744"/>
              <a:ext cx="616282" cy="39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Imagen 1" descr="image00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60912" y="1124744"/>
              <a:ext cx="602659" cy="395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81 Conector angular"/>
            <p:cNvCxnSpPr>
              <a:stCxn id="31" idx="1"/>
              <a:endCxn id="25" idx="3"/>
            </p:cNvCxnSpPr>
            <p:nvPr/>
          </p:nvCxnSpPr>
          <p:spPr>
            <a:xfrm rot="10800000">
              <a:off x="3706193" y="1803118"/>
              <a:ext cx="454721" cy="509759"/>
            </a:xfrm>
            <a:prstGeom prst="bentConnector3">
              <a:avLst>
                <a:gd name="adj1" fmla="val 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 t="15590" r="14733" b="63624"/>
            <a:stretch>
              <a:fillRect/>
            </a:stretch>
          </p:blipFill>
          <p:spPr bwMode="auto">
            <a:xfrm>
              <a:off x="4160913" y="2132856"/>
              <a:ext cx="639542" cy="36004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1" cstate="print"/>
          <a:srcRect l="16278" r="14539"/>
          <a:stretch>
            <a:fillRect/>
          </a:stretch>
        </p:blipFill>
        <p:spPr bwMode="auto">
          <a:xfrm>
            <a:off x="5601072" y="3385801"/>
            <a:ext cx="1368152" cy="115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Situación do mercado español</a:t>
            </a:r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416496" y="3861048"/>
            <a:ext cx="9034584" cy="2531797"/>
            <a:chOff x="294933" y="1146230"/>
            <a:chExt cx="9034584" cy="253179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929" y="1484784"/>
              <a:ext cx="4896544" cy="2193243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7642364" y="3491230"/>
              <a:ext cx="74499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Comercio móvil</a:t>
              </a:r>
              <a:endParaRPr lang="es-E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460368" y="3480237"/>
              <a:ext cx="8691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Catálogo por correo</a:t>
              </a:r>
              <a:endParaRPr lang="es-E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503" y="1484784"/>
              <a:ext cx="3000405" cy="2104653"/>
            </a:xfrm>
            <a:prstGeom prst="rect">
              <a:avLst/>
            </a:prstGeom>
          </p:spPr>
        </p:pic>
        <p:sp>
          <p:nvSpPr>
            <p:cNvPr id="9" name="10 Rectángulo"/>
            <p:cNvSpPr/>
            <p:nvPr/>
          </p:nvSpPr>
          <p:spPr>
            <a:xfrm>
              <a:off x="1123914" y="1146230"/>
              <a:ext cx="1729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2011</a:t>
              </a:r>
              <a:endParaRPr lang="es-ES" altLang="es-ES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10 Rectángulo"/>
            <p:cNvSpPr/>
            <p:nvPr/>
          </p:nvSpPr>
          <p:spPr>
            <a:xfrm>
              <a:off x="6465168" y="1146230"/>
              <a:ext cx="1729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2015</a:t>
              </a:r>
              <a:endParaRPr lang="es-ES" altLang="es-ES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Elipse 1"/>
            <p:cNvSpPr/>
            <p:nvPr/>
          </p:nvSpPr>
          <p:spPr>
            <a:xfrm>
              <a:off x="992560" y="2780928"/>
              <a:ext cx="28803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" name="Conector angular 3"/>
            <p:cNvCxnSpPr>
              <a:stCxn id="2" idx="5"/>
              <a:endCxn id="11" idx="2"/>
            </p:cNvCxnSpPr>
            <p:nvPr/>
          </p:nvCxnSpPr>
          <p:spPr>
            <a:xfrm rot="16200000" flipH="1">
              <a:off x="4534961" y="-85384"/>
              <a:ext cx="289841" cy="6882941"/>
            </a:xfrm>
            <a:prstGeom prst="curvedConnector3">
              <a:avLst>
                <a:gd name="adj1" fmla="val 234957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7545288" y="1484784"/>
              <a:ext cx="1152128" cy="20162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55950" y="1436956"/>
              <a:ext cx="330891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Á hora de realizar as </a:t>
              </a:r>
              <a:r>
                <a:rPr lang="es-E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súas</a:t>
              </a:r>
              <a:r>
                <a:rPr lang="es-E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compras de Nadal, para qué</a:t>
              </a:r>
            </a:p>
            <a:p>
              <a:r>
                <a:rPr lang="es-E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Utilizará Internet e o método de compra presencial?</a:t>
              </a:r>
              <a:endParaRPr lang="es-E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64983" y="1914697"/>
              <a:ext cx="54373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Buscar</a:t>
              </a:r>
              <a:endParaRPr lang="es-E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94933" y="2427174"/>
              <a:ext cx="6976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Comparar</a:t>
              </a:r>
              <a:endParaRPr lang="es-E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8933" y="2939651"/>
              <a:ext cx="54373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Mercar</a:t>
              </a:r>
              <a:endParaRPr lang="es-E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3905162" y="1465870"/>
              <a:ext cx="1479892" cy="19940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ts val="1450"/>
                </a:lnSpc>
              </a:pPr>
              <a:r>
                <a:rPr lang="es-E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Xoguetes</a:t>
              </a:r>
              <a:endParaRPr lang="es-ES" sz="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Ocio</a:t>
              </a: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Moda</a:t>
              </a: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Deportes</a:t>
              </a: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Hogar</a:t>
              </a: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Comida e Bebida</a:t>
              </a:r>
            </a:p>
            <a:p>
              <a:pPr algn="r">
                <a:lnSpc>
                  <a:spcPts val="1450"/>
                </a:lnSpc>
              </a:pPr>
              <a:r>
                <a:rPr lang="es-E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Saúde</a:t>
              </a: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s-E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Beleza</a:t>
              </a:r>
              <a:endParaRPr lang="es-ES" sz="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1450"/>
                </a:lnSpc>
              </a:pPr>
              <a:r>
                <a:rPr lang="es-E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Tecnoloxía</a:t>
              </a: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s-E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Videoxogos</a:t>
              </a:r>
              <a:endParaRPr lang="es-ES" sz="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Música e Películas</a:t>
              </a:r>
            </a:p>
            <a:p>
              <a:pPr algn="r">
                <a:lnSpc>
                  <a:spcPts val="1450"/>
                </a:lnSpc>
              </a:pPr>
              <a:r>
                <a:rPr lang="es-E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Libros</a:t>
              </a:r>
              <a:endParaRPr lang="es-E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577660" y="3474001"/>
              <a:ext cx="70724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Tendas</a:t>
              </a:r>
              <a:r>
                <a:rPr lang="es-E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Físicas</a:t>
              </a:r>
              <a:endParaRPr lang="es-E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481316" y="3479317"/>
              <a:ext cx="135930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Pedido on-line </a:t>
              </a:r>
              <a:r>
                <a:rPr lang="es-ES" sz="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enTendas</a:t>
              </a:r>
              <a:r>
                <a:rPr lang="es-E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Físicas</a:t>
              </a:r>
              <a:endParaRPr lang="es-E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113349" y="3483641"/>
              <a:ext cx="4090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  <a:endParaRPr lang="es-E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73" y="1170369"/>
            <a:ext cx="4349872" cy="2275318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9398" y="1678290"/>
            <a:ext cx="3524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9 CuadroTexto"/>
          <p:cNvSpPr txBox="1"/>
          <p:nvPr/>
        </p:nvSpPr>
        <p:spPr>
          <a:xfrm>
            <a:off x="337147" y="3542168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(Fuente: </a:t>
            </a:r>
            <a:r>
              <a:rPr lang="es-ES" sz="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BdE</a:t>
            </a:r>
            <a:r>
              <a:rPr lang="es-ES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9 CuadroTexto"/>
          <p:cNvSpPr txBox="1"/>
          <p:nvPr/>
        </p:nvSpPr>
        <p:spPr>
          <a:xfrm>
            <a:off x="552230" y="6297179"/>
            <a:ext cx="1027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(Fuente: </a:t>
            </a:r>
            <a:r>
              <a:rPr lang="es-ES" sz="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es-ES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4" r="13556"/>
          <a:stretch/>
        </p:blipFill>
        <p:spPr bwMode="auto">
          <a:xfrm rot="16200000">
            <a:off x="4703736" y="5448027"/>
            <a:ext cx="761507" cy="15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O mundo emisor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256" y="1368666"/>
            <a:ext cx="1714500" cy="1181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534" y="1368666"/>
            <a:ext cx="1714500" cy="1181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7216" y="3100546"/>
            <a:ext cx="1051509" cy="72437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400" y="4845450"/>
            <a:ext cx="1124085" cy="77437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7416" y="3859946"/>
            <a:ext cx="1104016" cy="76054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948" y="3586784"/>
            <a:ext cx="1058860" cy="729437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87" y="1368666"/>
            <a:ext cx="1729583" cy="11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734" y="3462732"/>
            <a:ext cx="1042602" cy="6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10 Rectángulo"/>
          <p:cNvSpPr/>
          <p:nvPr/>
        </p:nvSpPr>
        <p:spPr>
          <a:xfrm>
            <a:off x="560387" y="2682604"/>
            <a:ext cx="172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PAGA ANTES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43" name="10 Rectángulo"/>
          <p:cNvSpPr/>
          <p:nvPr/>
        </p:nvSpPr>
        <p:spPr>
          <a:xfrm>
            <a:off x="3224808" y="268260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PAGA NO MOMENTO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44" name="10 Rectángulo"/>
          <p:cNvSpPr/>
          <p:nvPr/>
        </p:nvSpPr>
        <p:spPr>
          <a:xfrm>
            <a:off x="7257256" y="2682604"/>
            <a:ext cx="172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PAGA DESPOIS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47" name="Abrir llave 46"/>
          <p:cNvSpPr/>
          <p:nvPr/>
        </p:nvSpPr>
        <p:spPr>
          <a:xfrm rot="16200000">
            <a:off x="6357423" y="1497346"/>
            <a:ext cx="360040" cy="6336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Abrir llave 47"/>
          <p:cNvSpPr/>
          <p:nvPr/>
        </p:nvSpPr>
        <p:spPr>
          <a:xfrm rot="16200000">
            <a:off x="4904469" y="1064922"/>
            <a:ext cx="360040" cy="9242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4542" y="3175228"/>
            <a:ext cx="1231313" cy="768899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3400" y="3021158"/>
            <a:ext cx="1231313" cy="768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6282" y="4305344"/>
            <a:ext cx="1185245" cy="9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Características emisoras</a:t>
            </a:r>
            <a:endParaRPr lang="es-ES" dirty="0"/>
          </a:p>
        </p:txBody>
      </p:sp>
      <p:sp>
        <p:nvSpPr>
          <p:cNvPr id="19" name="10 Rectángulo"/>
          <p:cNvSpPr/>
          <p:nvPr/>
        </p:nvSpPr>
        <p:spPr>
          <a:xfrm>
            <a:off x="416496" y="177281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Cota emisión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Cota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mantemento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Formas de pago e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flexibilidade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cambio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Período de liquidación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 caso de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aprazamento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xuros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aplicados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Bonificacións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Por utilización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Por cumplimento de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condicións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globais</a:t>
            </a:r>
            <a:endParaRPr lang="es-ES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Seguros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Servicios de valor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engadido</a:t>
            </a: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Condicións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impagos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Retirada de efectivo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Utilización en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canais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remotos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Utilización internacional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112" y="1408872"/>
            <a:ext cx="3333333" cy="1904762"/>
          </a:xfrm>
          <a:prstGeom prst="rect">
            <a:avLst/>
          </a:prstGeom>
        </p:spPr>
      </p:pic>
      <p:sp>
        <p:nvSpPr>
          <p:cNvPr id="22" name="10 Rectángulo"/>
          <p:cNvSpPr/>
          <p:nvPr/>
        </p:nvSpPr>
        <p:spPr>
          <a:xfrm>
            <a:off x="5645222" y="3568159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 É A MELLOR TARXETA PARA CADA CASO?</a:t>
            </a:r>
            <a:endParaRPr lang="es-ES" altLang="es-ES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72" y="4581128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O mundo adquirente</a:t>
            </a:r>
            <a:endParaRPr lang="es-ES" dirty="0"/>
          </a:p>
        </p:txBody>
      </p:sp>
      <p:grpSp>
        <p:nvGrpSpPr>
          <p:cNvPr id="19" name="44 Grupo"/>
          <p:cNvGrpSpPr/>
          <p:nvPr/>
        </p:nvGrpSpPr>
        <p:grpSpPr>
          <a:xfrm>
            <a:off x="344488" y="3085987"/>
            <a:ext cx="1440160" cy="864096"/>
            <a:chOff x="4232920" y="1196752"/>
            <a:chExt cx="2088232" cy="1228725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32920" y="1196752"/>
              <a:ext cx="2088232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461973">
              <a:off x="4880354" y="1495076"/>
              <a:ext cx="432048" cy="33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59" y="1228047"/>
            <a:ext cx="2115319" cy="14076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60" y="1339783"/>
            <a:ext cx="3048000" cy="1219200"/>
          </a:xfrm>
          <a:prstGeom prst="rect">
            <a:avLst/>
          </a:prstGeom>
        </p:spPr>
      </p:pic>
      <p:sp>
        <p:nvSpPr>
          <p:cNvPr id="26" name="10 Rectángulo"/>
          <p:cNvSpPr/>
          <p:nvPr/>
        </p:nvSpPr>
        <p:spPr>
          <a:xfrm>
            <a:off x="1556604" y="2653208"/>
            <a:ext cx="172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PRESENCIAL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7" name="10 Rectángulo"/>
          <p:cNvSpPr/>
          <p:nvPr/>
        </p:nvSpPr>
        <p:spPr>
          <a:xfrm>
            <a:off x="6586027" y="2653208"/>
            <a:ext cx="172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 DISTANCIA</a:t>
            </a:r>
            <a:endParaRPr lang="es-ES" altLang="es-E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8704" y="3230556"/>
            <a:ext cx="772146" cy="117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4906" y="3230556"/>
            <a:ext cx="776388" cy="11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638" y="5290573"/>
            <a:ext cx="823057" cy="10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739" y="4094652"/>
            <a:ext cx="377588" cy="9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1988" y="5241136"/>
            <a:ext cx="1769143" cy="10033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5628" y="3223469"/>
            <a:ext cx="1860798" cy="10420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3320" y="4190153"/>
            <a:ext cx="1607895" cy="10699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6803" y="4753998"/>
            <a:ext cx="1208239" cy="13564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9567" y="4881669"/>
            <a:ext cx="1075154" cy="1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Características adquirentes</a:t>
            </a:r>
            <a:endParaRPr lang="es-ES" dirty="0"/>
          </a:p>
        </p:txBody>
      </p:sp>
      <p:sp>
        <p:nvSpPr>
          <p:cNvPr id="19" name="10 Rectángulo"/>
          <p:cNvSpPr/>
          <p:nvPr/>
        </p:nvSpPr>
        <p:spPr>
          <a:xfrm>
            <a:off x="416496" y="1484784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Tasa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desconto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Cota de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Cota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mantemento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inoperatividade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Conectividade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Liquidación e abono de remesas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Bonificacións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Por utilización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Por cumplimento de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condicións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globais</a:t>
            </a:r>
            <a:endParaRPr lang="es-ES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Servicio técnico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Tarxetas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admitidas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de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xestión</a:t>
            </a: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Operatividade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valor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engadido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Aplazamento</a:t>
            </a: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Recargas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Disposición de efectivo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Operacións</a:t>
            </a:r>
            <a:r>
              <a:rPr lang="es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en divisa e </a:t>
            </a: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Taxfree</a:t>
            </a: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Reentry</a:t>
            </a: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10 Rectángulo"/>
          <p:cNvSpPr/>
          <p:nvPr/>
        </p:nvSpPr>
        <p:spPr>
          <a:xfrm>
            <a:off x="5673080" y="47251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QUÉ NECESIDADES TEÑO NO MEU NEGOCIO?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0167" y="1772816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err="1" smtClean="0"/>
              <a:t>Funcionamento</a:t>
            </a:r>
            <a:r>
              <a:rPr lang="es-ES" dirty="0" smtClean="0"/>
              <a:t> </a:t>
            </a:r>
            <a:r>
              <a:rPr lang="es-ES" dirty="0" err="1" smtClean="0"/>
              <a:t>Autorizacións</a:t>
            </a:r>
            <a:endParaRPr lang="es-E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03772" y="4725144"/>
            <a:ext cx="8351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24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Vantaxes</a:t>
            </a:r>
            <a:r>
              <a:rPr lang="es-ES_tradnl" altLang="es-ES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es-ES_tradnl" altLang="es-ES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ES_tradnl" altLang="es-ES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efectivo?</a:t>
            </a:r>
          </a:p>
          <a:p>
            <a:pPr algn="ctr">
              <a:spcBef>
                <a:spcPct val="0"/>
              </a:spcBef>
            </a:pPr>
            <a:r>
              <a:rPr lang="es-ES_tradnl" altLang="es-ES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Seguridade</a:t>
            </a: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disminución </a:t>
            </a: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s-ES_tradnl" altLang="es-ES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caixa</a:t>
            </a:r>
            <a:endParaRPr lang="es-ES_tradnl" altLang="es-ES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Acceso </a:t>
            </a:r>
            <a:r>
              <a:rPr lang="es-ES_tradnl" altLang="es-E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_tradnl" altLang="es-ES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máis</a:t>
            </a: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clientes</a:t>
            </a:r>
          </a:p>
          <a:p>
            <a:pPr algn="ctr">
              <a:spcBef>
                <a:spcPct val="0"/>
              </a:spcBef>
            </a:pP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Importes </a:t>
            </a:r>
            <a:r>
              <a:rPr lang="es-ES_tradnl" altLang="es-E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venta </a:t>
            </a: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superiores</a:t>
            </a:r>
          </a:p>
          <a:p>
            <a:pPr algn="ctr">
              <a:spcBef>
                <a:spcPct val="0"/>
              </a:spcBef>
            </a:pPr>
            <a:r>
              <a:rPr lang="es-ES_tradnl" alt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Inmediatez da </a:t>
            </a:r>
            <a:r>
              <a:rPr lang="es-ES_tradnl" altLang="es-E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disposición</a:t>
            </a:r>
            <a:endParaRPr lang="es-ES" alt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86284" y="1484784"/>
            <a:ext cx="1439862" cy="1182688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altLang="es-ES" sz="2400" b="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Tarxeta</a:t>
            </a:r>
            <a:endParaRPr lang="es-ES" altLang="es-ES" sz="2400" b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2459534" y="1484784"/>
            <a:ext cx="1439862" cy="11826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altLang="es-ES" sz="24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TPV</a:t>
            </a:r>
            <a:endParaRPr lang="es-ES" altLang="es-ES" sz="2400" b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91559" y="1484784"/>
            <a:ext cx="1871662" cy="1182688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altLang="es-ES" sz="2400" b="0">
                <a:solidFill>
                  <a:schemeClr val="accent1"/>
                </a:solidFill>
                <a:latin typeface="Arial" panose="020B0604020202020204" pitchFamily="34" charset="0"/>
              </a:rPr>
              <a:t>Procesador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683496" y="3004022"/>
            <a:ext cx="1366838" cy="8604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altLang="es-ES" sz="1800" b="0">
                <a:solidFill>
                  <a:schemeClr val="accent1"/>
                </a:solidFill>
                <a:latin typeface="Arial" panose="020B0604020202020204" pitchFamily="34" charset="0"/>
              </a:rPr>
              <a:t>Entidad</a:t>
            </a:r>
          </a:p>
          <a:p>
            <a:pPr algn="ctr">
              <a:spcBef>
                <a:spcPct val="0"/>
              </a:spcBef>
            </a:pPr>
            <a:r>
              <a:rPr lang="es-ES" altLang="es-ES" sz="1800" b="0">
                <a:solidFill>
                  <a:schemeClr val="accent1"/>
                </a:solidFill>
                <a:latin typeface="Arial" panose="020B0604020202020204" pitchFamily="34" charset="0"/>
              </a:rPr>
              <a:t>Adquirente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6275884" y="3021484"/>
            <a:ext cx="1366837" cy="8604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altLang="es-ES" sz="1800" b="0">
                <a:solidFill>
                  <a:schemeClr val="accent1"/>
                </a:solidFill>
                <a:latin typeface="Arial" panose="020B0604020202020204" pitchFamily="34" charset="0"/>
              </a:rPr>
              <a:t>Entidad</a:t>
            </a:r>
          </a:p>
          <a:p>
            <a:pPr algn="ctr">
              <a:spcBef>
                <a:spcPct val="0"/>
              </a:spcBef>
            </a:pPr>
            <a:r>
              <a:rPr lang="es-ES" altLang="es-ES" sz="1800" b="0">
                <a:solidFill>
                  <a:schemeClr val="accent1"/>
                </a:solidFill>
                <a:latin typeface="Arial" panose="020B0604020202020204" pitchFamily="34" charset="0"/>
              </a:rPr>
              <a:t>Emisora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7426821" y="1484784"/>
            <a:ext cx="1728788" cy="11826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altLang="es-ES" sz="1800" b="0">
                <a:solidFill>
                  <a:schemeClr val="accent1"/>
                </a:solidFill>
                <a:latin typeface="Arial" panose="020B0604020202020204" pitchFamily="34" charset="0"/>
              </a:rPr>
              <a:t>Autorización</a:t>
            </a:r>
          </a:p>
          <a:p>
            <a:pPr algn="ctr">
              <a:spcBef>
                <a:spcPct val="0"/>
              </a:spcBef>
            </a:pPr>
            <a:r>
              <a:rPr lang="es-ES" altLang="es-ES" sz="1800" b="0">
                <a:solidFill>
                  <a:schemeClr val="accent1"/>
                </a:solidFill>
                <a:latin typeface="Arial" panose="020B0604020202020204" pitchFamily="34" charset="0"/>
              </a:rPr>
              <a:t>Denegación</a:t>
            </a:r>
          </a:p>
        </p:txBody>
      </p:sp>
      <p:cxnSp>
        <p:nvCxnSpPr>
          <p:cNvPr id="26" name="AutoShape 15"/>
          <p:cNvCxnSpPr>
            <a:cxnSpLocks noChangeShapeType="1"/>
            <a:stCxn id="20" idx="3"/>
            <a:endCxn id="21" idx="1"/>
          </p:cNvCxnSpPr>
          <p:nvPr/>
        </p:nvCxnSpPr>
        <p:spPr bwMode="auto">
          <a:xfrm>
            <a:off x="2026146" y="2076922"/>
            <a:ext cx="433388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16"/>
          <p:cNvCxnSpPr>
            <a:cxnSpLocks noChangeShapeType="1"/>
            <a:stCxn id="21" idx="3"/>
            <a:endCxn id="23" idx="0"/>
          </p:cNvCxnSpPr>
          <p:nvPr/>
        </p:nvCxnSpPr>
        <p:spPr bwMode="auto">
          <a:xfrm>
            <a:off x="3899396" y="2076922"/>
            <a:ext cx="468313" cy="9271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7"/>
          <p:cNvCxnSpPr>
            <a:cxnSpLocks noChangeShapeType="1"/>
            <a:stCxn id="23" idx="0"/>
            <a:endCxn id="22" idx="1"/>
          </p:cNvCxnSpPr>
          <p:nvPr/>
        </p:nvCxnSpPr>
        <p:spPr bwMode="auto">
          <a:xfrm flipV="1">
            <a:off x="4367709" y="2076922"/>
            <a:ext cx="323850" cy="9271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8"/>
          <p:cNvCxnSpPr>
            <a:cxnSpLocks noChangeShapeType="1"/>
            <a:stCxn id="22" idx="3"/>
            <a:endCxn id="24" idx="0"/>
          </p:cNvCxnSpPr>
          <p:nvPr/>
        </p:nvCxnSpPr>
        <p:spPr bwMode="auto">
          <a:xfrm>
            <a:off x="6563221" y="2076922"/>
            <a:ext cx="396875" cy="94456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9"/>
          <p:cNvCxnSpPr>
            <a:cxnSpLocks noChangeShapeType="1"/>
            <a:stCxn id="24" idx="0"/>
            <a:endCxn id="25" idx="1"/>
          </p:cNvCxnSpPr>
          <p:nvPr/>
        </p:nvCxnSpPr>
        <p:spPr bwMode="auto">
          <a:xfrm flipV="1">
            <a:off x="6960096" y="2076922"/>
            <a:ext cx="466725" cy="94456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0"/>
          <p:cNvCxnSpPr>
            <a:cxnSpLocks noChangeShapeType="1"/>
            <a:stCxn id="25" idx="2"/>
            <a:endCxn id="22" idx="2"/>
          </p:cNvCxnSpPr>
          <p:nvPr/>
        </p:nvCxnSpPr>
        <p:spPr bwMode="auto">
          <a:xfrm rot="5400000">
            <a:off x="6959303" y="1336353"/>
            <a:ext cx="1587" cy="2663825"/>
          </a:xfrm>
          <a:prstGeom prst="curvedConnector3">
            <a:avLst>
              <a:gd name="adj1" fmla="val 104299995"/>
            </a:avLst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1"/>
          <p:cNvCxnSpPr>
            <a:cxnSpLocks noChangeShapeType="1"/>
            <a:stCxn id="22" idx="2"/>
            <a:endCxn id="23" idx="3"/>
          </p:cNvCxnSpPr>
          <p:nvPr/>
        </p:nvCxnSpPr>
        <p:spPr bwMode="auto">
          <a:xfrm rot="5400000">
            <a:off x="4955878" y="2761928"/>
            <a:ext cx="766762" cy="577850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22"/>
          <p:cNvCxnSpPr>
            <a:cxnSpLocks noChangeShapeType="1"/>
            <a:stCxn id="23" idx="1"/>
            <a:endCxn id="21" idx="2"/>
          </p:cNvCxnSpPr>
          <p:nvPr/>
        </p:nvCxnSpPr>
        <p:spPr bwMode="auto">
          <a:xfrm rot="10800000">
            <a:off x="3180259" y="2667472"/>
            <a:ext cx="503237" cy="766762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3"/>
          <p:cNvCxnSpPr>
            <a:cxnSpLocks noChangeShapeType="1"/>
            <a:stCxn id="21" idx="2"/>
            <a:endCxn id="20" idx="2"/>
          </p:cNvCxnSpPr>
          <p:nvPr/>
        </p:nvCxnSpPr>
        <p:spPr bwMode="auto">
          <a:xfrm rot="5400000">
            <a:off x="2242840" y="1731641"/>
            <a:ext cx="1587" cy="187325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12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60388" y="333375"/>
            <a:ext cx="9145140" cy="503238"/>
          </a:xfrm>
        </p:spPr>
        <p:txBody>
          <a:bodyPr/>
          <a:lstStyle/>
          <a:p>
            <a:pPr lvl="0">
              <a:defRPr/>
            </a:pPr>
            <a:r>
              <a:rPr lang="es-ES" dirty="0" err="1" smtClean="0"/>
              <a:t>Funcionamento</a:t>
            </a:r>
            <a:r>
              <a:rPr lang="es-ES" dirty="0" smtClean="0"/>
              <a:t> Tasas Intercambio</a:t>
            </a:r>
            <a:endParaRPr lang="es-ES" dirty="0"/>
          </a:p>
        </p:txBody>
      </p:sp>
      <p:sp>
        <p:nvSpPr>
          <p:cNvPr id="35" name="Text Box 80"/>
          <p:cNvSpPr txBox="1">
            <a:spLocks noChangeArrowheads="1"/>
          </p:cNvSpPr>
          <p:nvPr/>
        </p:nvSpPr>
        <p:spPr bwMode="auto">
          <a:xfrm>
            <a:off x="5481776" y="1923057"/>
            <a:ext cx="4196470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600" b="1" u="sng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Intercambio Nacional (1 de </a:t>
            </a:r>
            <a:r>
              <a:rPr lang="es-ES_tradnl" sz="1600" b="1" u="sng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Setembro</a:t>
            </a:r>
            <a:r>
              <a:rPr lang="es-ES_tradnl" sz="1600" b="1" u="sng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2014):</a:t>
            </a:r>
          </a:p>
          <a:p>
            <a:pPr>
              <a:spcBef>
                <a:spcPct val="0"/>
              </a:spcBef>
            </a:pPr>
            <a:endParaRPr lang="es-ES_tradnl" sz="1100" b="1" dirty="0" smtClean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Reguladas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Débito</a:t>
            </a:r>
          </a:p>
          <a:p>
            <a:pPr lvl="3">
              <a:spcBef>
                <a:spcPct val="0"/>
              </a:spcBef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&lt;=20 €: 0,10%</a:t>
            </a:r>
          </a:p>
          <a:p>
            <a:pPr lvl="3">
              <a:spcBef>
                <a:spcPct val="0"/>
              </a:spcBef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20 €: 0,20% máx. 0,07€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Crédito</a:t>
            </a:r>
          </a:p>
          <a:p>
            <a:pPr lvl="3">
              <a:spcBef>
                <a:spcPct val="0"/>
              </a:spcBef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&lt;=20 €: 0,20%</a:t>
            </a:r>
          </a:p>
          <a:p>
            <a:pPr lvl="3">
              <a:spcBef>
                <a:spcPct val="0"/>
              </a:spcBef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20 €: 0,30%</a:t>
            </a:r>
          </a:p>
          <a:p>
            <a:pPr lvl="3">
              <a:spcBef>
                <a:spcPct val="0"/>
              </a:spcBef>
            </a:pPr>
            <a:endParaRPr lang="es-ES_tradnl" sz="1400" dirty="0" smtClean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Reguladas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Débito: 0,32€ + 0,03€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Crédito: 0,79% + 0,03€</a:t>
            </a:r>
            <a:endParaRPr lang="es-ES_tradnl" sz="1400" dirty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5481776" y="4766193"/>
            <a:ext cx="449655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600" b="1" u="sng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Intercambio Internacional (1 de </a:t>
            </a:r>
            <a:r>
              <a:rPr lang="es-ES_tradnl" sz="1600" b="1" u="sng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Xaneiro</a:t>
            </a:r>
            <a:r>
              <a:rPr lang="es-ES_tradnl" sz="1600" b="1" u="sng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2016):</a:t>
            </a:r>
          </a:p>
          <a:p>
            <a:pPr>
              <a:spcBef>
                <a:spcPct val="0"/>
              </a:spcBef>
            </a:pPr>
            <a:endParaRPr lang="es-ES_tradnl" sz="1100" b="1" dirty="0" smtClean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 Reguladas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Débito: 0,20%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Crédito: 0,30%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endParaRPr lang="es-ES_tradnl" sz="1400" dirty="0" smtClean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 Non Reguladas: depende de cada marca/tipo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s-ES_tradnl" sz="14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Resto: depende da marca/tipo</a:t>
            </a:r>
          </a:p>
        </p:txBody>
      </p:sp>
      <p:grpSp>
        <p:nvGrpSpPr>
          <p:cNvPr id="37" name="44 Grupo"/>
          <p:cNvGrpSpPr/>
          <p:nvPr/>
        </p:nvGrpSpPr>
        <p:grpSpPr>
          <a:xfrm>
            <a:off x="344488" y="1877791"/>
            <a:ext cx="1512168" cy="936104"/>
            <a:chOff x="4232920" y="1196752"/>
            <a:chExt cx="2088232" cy="1228725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32920" y="1196752"/>
              <a:ext cx="2088232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461973">
              <a:off x="4880354" y="1495076"/>
              <a:ext cx="432048" cy="33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 cstate="print"/>
          <a:srcRect l="16717" t="9091" r="14340" b="9091"/>
          <a:stretch>
            <a:fillRect/>
          </a:stretch>
        </p:blipFill>
        <p:spPr bwMode="auto">
          <a:xfrm>
            <a:off x="3800872" y="2035793"/>
            <a:ext cx="109217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lecha derecha 40"/>
          <p:cNvSpPr/>
          <p:nvPr/>
        </p:nvSpPr>
        <p:spPr>
          <a:xfrm>
            <a:off x="2072680" y="2177573"/>
            <a:ext cx="1512168" cy="336539"/>
          </a:xfrm>
          <a:prstGeom prst="rightArrow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35" r="13893"/>
          <a:stretch/>
        </p:blipFill>
        <p:spPr>
          <a:xfrm>
            <a:off x="389589" y="3039498"/>
            <a:ext cx="1361574" cy="1397614"/>
          </a:xfrm>
          <a:prstGeom prst="rect">
            <a:avLst/>
          </a:prstGeom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/>
          <a:srcRect l="16717" t="9091" r="14340" b="9091"/>
          <a:stretch>
            <a:fillRect/>
          </a:stretch>
        </p:blipFill>
        <p:spPr bwMode="auto">
          <a:xfrm>
            <a:off x="3800872" y="3414269"/>
            <a:ext cx="109217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lecha derecha 43"/>
          <p:cNvSpPr/>
          <p:nvPr/>
        </p:nvSpPr>
        <p:spPr>
          <a:xfrm flipH="1">
            <a:off x="2072680" y="3556049"/>
            <a:ext cx="1512168" cy="336539"/>
          </a:xfrm>
          <a:prstGeom prst="rightArrow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457056" y="1268760"/>
            <a:ext cx="3701537" cy="503238"/>
          </a:xfrm>
          <a:solidFill>
            <a:srgbClr val="DDDDDD"/>
          </a:solidFill>
        </p:spPr>
        <p:txBody>
          <a:bodyPr/>
          <a:lstStyle/>
          <a:p>
            <a:pPr lvl="0" algn="ctr">
              <a:defRPr/>
            </a:pPr>
            <a:r>
              <a:rPr lang="es-ES" sz="3200" dirty="0" smtClean="0"/>
              <a:t>INTERCAMBIO TPV</a:t>
            </a:r>
            <a:endParaRPr lang="es-ES" sz="3200" dirty="0"/>
          </a:p>
        </p:txBody>
      </p:sp>
      <p:sp>
        <p:nvSpPr>
          <p:cNvPr id="46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424653" y="4754111"/>
            <a:ext cx="4515919" cy="503238"/>
          </a:xfrm>
          <a:solidFill>
            <a:srgbClr val="DDDDDD"/>
          </a:solidFill>
        </p:spPr>
        <p:txBody>
          <a:bodyPr/>
          <a:lstStyle/>
          <a:p>
            <a:pPr lvl="0" algn="ctr">
              <a:defRPr/>
            </a:pPr>
            <a:r>
              <a:rPr lang="es-ES" sz="3200" dirty="0" smtClean="0"/>
              <a:t>INTERCAMBIO CAIXEIRO</a:t>
            </a:r>
            <a:endParaRPr lang="es-ES" sz="3200" dirty="0"/>
          </a:p>
        </p:txBody>
      </p:sp>
      <p:sp>
        <p:nvSpPr>
          <p:cNvPr id="47" name="Text Box 80"/>
          <p:cNvSpPr txBox="1">
            <a:spLocks noChangeArrowheads="1"/>
          </p:cNvSpPr>
          <p:nvPr/>
        </p:nvSpPr>
        <p:spPr bwMode="auto">
          <a:xfrm>
            <a:off x="797121" y="5470562"/>
            <a:ext cx="2933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 propia (débito/crédito)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 nacional </a:t>
            </a:r>
            <a:r>
              <a:rPr lang="es-ES_tradnl" sz="1600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allea</a:t>
            </a: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s-ES_tradnl" sz="1600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endParaRPr lang="es-ES_tradnl" sz="1600" dirty="0" smtClean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 nacional </a:t>
            </a:r>
            <a:r>
              <a:rPr lang="es-ES_tradnl" sz="1600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allea</a:t>
            </a: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 err="1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endParaRPr lang="es-ES_tradnl" sz="1600" dirty="0" smtClean="0">
              <a:solidFill>
                <a:srgbClr val="6E8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6E8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 Internacional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6965" y="1020256"/>
            <a:ext cx="4202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T.INTERCAMBIO</a:t>
            </a:r>
            <a:r>
              <a:rPr 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T.DESCUENTO</a:t>
            </a:r>
            <a:endParaRPr lang="es-E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 animBg="1"/>
      <p:bldP spid="44" grpId="0" animBg="1"/>
      <p:bldP spid="45" grpId="0" uiExpand="1" build="p" animBg="1"/>
      <p:bldP spid="46" grpId="0" uiExpand="1" build="p" animBg="1"/>
      <p:bldP spid="47" grpId="0"/>
      <p:bldP spid="2" grpId="0"/>
    </p:bldLst>
  </p:timing>
</p:sld>
</file>

<file path=ppt/theme/theme1.xml><?xml version="1.0" encoding="utf-8"?>
<a:theme xmlns:a="http://schemas.openxmlformats.org/drawingml/2006/main" name="ABANCA">
  <a:themeElements>
    <a:clrScheme name="ABANCA ( Énfasis grises )">
      <a:dk1>
        <a:srgbClr val="6E87C2"/>
      </a:dk1>
      <a:lt1>
        <a:sysClr val="window" lastClr="FFFFFF"/>
      </a:lt1>
      <a:dk2>
        <a:srgbClr val="6E87C2"/>
      </a:dk2>
      <a:lt2>
        <a:srgbClr val="958DA4"/>
      </a:lt2>
      <a:accent1>
        <a:srgbClr val="494354"/>
      </a:accent1>
      <a:accent2>
        <a:srgbClr val="6E657F"/>
      </a:accent2>
      <a:accent3>
        <a:srgbClr val="BFBAC8"/>
      </a:accent3>
      <a:accent4>
        <a:srgbClr val="E9E8EC"/>
      </a:accent4>
      <a:accent5>
        <a:srgbClr val="FFFFFF"/>
      </a:accent5>
      <a:accent6>
        <a:srgbClr val="FFFFFF"/>
      </a:accent6>
      <a:hlink>
        <a:srgbClr val="00A68B"/>
      </a:hlink>
      <a:folHlink>
        <a:srgbClr val="5BD35F"/>
      </a:folHlink>
    </a:clrScheme>
    <a:fontScheme name="ABANCA ( Museo Sans )">
      <a:majorFont>
        <a:latin typeface="Museo 500"/>
        <a:ea typeface=""/>
        <a:cs typeface=""/>
      </a:majorFont>
      <a:minorFont>
        <a:latin typeface="Museo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ANCA" id="{8A5F5746-FC59-49AE-B3E5-95DA6C527726}" vid="{888ABFDD-6DCA-45B7-8E85-0B10CFB0C5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ABANCA</Template>
  <TotalTime>5282</TotalTime>
  <Words>633</Words>
  <Application>Microsoft Office PowerPoint</Application>
  <PresentationFormat>A4 (210 x 297 mm)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Museo 300</vt:lpstr>
      <vt:lpstr>Museo 500</vt:lpstr>
      <vt:lpstr>Museo 700</vt:lpstr>
      <vt:lpstr>Museo Sans 100</vt:lpstr>
      <vt:lpstr>Museo Sans 300</vt:lpstr>
      <vt:lpstr>Museo Sans 500</vt:lpstr>
      <vt:lpstr>Wingdings</vt:lpstr>
      <vt:lpstr>ABANCA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Caixa Galicia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u6193</dc:creator>
  <cp:lastModifiedBy>Bermudez Rivera, Miguel Angel</cp:lastModifiedBy>
  <cp:revision>424</cp:revision>
  <dcterms:created xsi:type="dcterms:W3CDTF">2014-06-18T09:48:53Z</dcterms:created>
  <dcterms:modified xsi:type="dcterms:W3CDTF">2017-08-17T09:23:20Z</dcterms:modified>
</cp:coreProperties>
</file>