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822960" y="2970360"/>
            <a:ext cx="752076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67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676760" y="297036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822960" y="297036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pic>
        <p:nvPicPr>
          <p:cNvPr id="39" name="38 Imagen"/>
          <p:cNvPicPr/>
          <p:nvPr/>
        </p:nvPicPr>
        <p:blipFill>
          <a:blip r:embed="rId2"/>
          <a:stretch/>
        </p:blipFill>
        <p:spPr>
          <a:xfrm>
            <a:off x="2340000" y="1100160"/>
            <a:ext cx="4486320" cy="3579480"/>
          </a:xfrm>
          <a:prstGeom prst="rect">
            <a:avLst/>
          </a:prstGeom>
          <a:ln>
            <a:noFill/>
          </a:ln>
        </p:spPr>
      </p:pic>
      <p:pic>
        <p:nvPicPr>
          <p:cNvPr id="40" name="39 Imagen"/>
          <p:cNvPicPr/>
          <p:nvPr/>
        </p:nvPicPr>
        <p:blipFill>
          <a:blip r:embed="rId2"/>
          <a:stretch/>
        </p:blipFill>
        <p:spPr>
          <a:xfrm>
            <a:off x="2340000" y="1100160"/>
            <a:ext cx="4486320" cy="35794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6760" y="1100520"/>
            <a:ext cx="366984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822960" y="365760"/>
            <a:ext cx="7520760" cy="25426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822960" y="297036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6760" y="1100520"/>
            <a:ext cx="366984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357948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67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676760" y="297036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8229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6760" y="1100520"/>
            <a:ext cx="366984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822960" y="2970360"/>
            <a:ext cx="7520760" cy="1707120"/>
          </a:xfrm>
          <a:prstGeom prst="rect">
            <a:avLst/>
          </a:prstGeom>
        </p:spPr>
        <p:txBody>
          <a:bodyPr lIns="0" tIns="0" rIns="0" bIns="0"/>
          <a:lstStyle/>
          <a:p>
            <a:endParaRPr lang="en-US" sz="1600" b="1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/>
          <p:cNvSpPr/>
          <p:nvPr/>
        </p:nvSpPr>
        <p:spPr>
          <a:xfrm>
            <a:off x="-2520" y="5050800"/>
            <a:ext cx="3573720" cy="1806840"/>
          </a:xfrm>
          <a:custGeom>
            <a:avLst/>
            <a:gdLst/>
            <a:ahLst/>
            <a:cxnLst/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2"/>
          <p:cNvSpPr/>
          <p:nvPr/>
        </p:nvSpPr>
        <p:spPr>
          <a:xfrm>
            <a:off x="-2520" y="5051160"/>
            <a:ext cx="9146160" cy="1806480"/>
          </a:xfrm>
          <a:custGeom>
            <a:avLst/>
            <a:gdLst/>
            <a:ahLst/>
            <a:cxnLst/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760" cy="5482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Haga clic para modificar el estilo de título del patrón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822960" y="1100520"/>
            <a:ext cx="7520760" cy="357948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Pulse para editar el formato de esquema del texto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Segundo nivel del esquema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Tercer nivel del esquema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Cuarto nivel del esquema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Quinto nivel del esquema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Sexto nivel del esquema</a:t>
            </a:r>
            <a:endParaRPr lang="en-US" sz="16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r>
              <a:rPr lang="en-US" sz="16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Séptimo nivel del esquemaHaga clic para modificar el estilo de texto del patrón</a:t>
            </a:r>
          </a:p>
          <a:p>
            <a:pPr marL="173880" lvl="1" indent="-17352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Segundo nivel</a:t>
            </a:r>
          </a:p>
          <a:p>
            <a:pPr marL="402480" lvl="2" indent="-16416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Tercer nivel</a:t>
            </a:r>
          </a:p>
          <a:p>
            <a:pPr marL="631080" lvl="3" indent="-16416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Cuarto nivel</a:t>
            </a:r>
          </a:p>
          <a:p>
            <a:pPr marL="859680" lvl="4" indent="-173520">
              <a:lnSpc>
                <a:spcPct val="100000"/>
              </a:lnSpc>
              <a:buClr>
                <a:srgbClr val="F96A1B"/>
              </a:buClr>
              <a:buFont typeface="Wingdings" charset="2"/>
              <a:buChar char=""/>
            </a:pPr>
            <a:r>
              <a:rPr lang="en-US" sz="16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Quinto nivel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 rot="19140000">
            <a:off x="200880" y="5870160"/>
            <a:ext cx="2175840" cy="2008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EEDDC48-586F-4763-A728-54AC42A3E307}" type="datetime">
              <a:rPr lang="es-ES" sz="12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pPr>
                <a:lnSpc>
                  <a:spcPct val="100000"/>
                </a:lnSpc>
              </a:pPr>
              <a:t>09/07/2018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3517560" y="6285240"/>
            <a:ext cx="4723920" cy="273960"/>
          </a:xfrm>
          <a:prstGeom prst="rect">
            <a:avLst/>
          </a:prstGeom>
        </p:spPr>
        <p:txBody>
          <a:bodyPr anchor="ctr"/>
          <a:lstStyle/>
          <a:p>
            <a:endParaRPr lang="es-E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8400960" y="6170760"/>
            <a:ext cx="502560" cy="502560"/>
          </a:xfrm>
          <a:prstGeom prst="rect">
            <a:avLst/>
          </a:prstGeom>
        </p:spPr>
        <p:txBody>
          <a:bodyPr lIns="9000" tIns="9000" rIns="9000" bIns="9000" anchor="ctr"/>
          <a:lstStyle/>
          <a:p>
            <a:pPr algn="ctr">
              <a:lnSpc>
                <a:spcPct val="100000"/>
              </a:lnSpc>
            </a:pPr>
            <a:fld id="{21085644-7C23-4568-9AF1-C336149C904C}" type="slidenum">
              <a:rPr lang="es-ES" sz="165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pPr algn="ctr">
                <a:lnSpc>
                  <a:spcPct val="100000"/>
                </a:lnSpc>
              </a:pPr>
              <a:t>‹Nº›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457200" y="274680"/>
            <a:ext cx="8229240" cy="4225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6000" b="0" strike="noStrike" cap="all" spc="-1" dirty="0">
                <a:solidFill>
                  <a:srgbClr val="7006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Franklin Gothic Medium"/>
              </a:rPr>
              <a:t>AXENDA
ENVÍO </a:t>
            </a:r>
            <a:r>
              <a:rPr lang="en-US" sz="6000" b="0" strike="noStrike" cap="all" spc="-1" dirty="0" smtClean="0">
                <a:solidFill>
                  <a:srgbClr val="7006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Franklin Gothic Medium"/>
              </a:rPr>
              <a:t>DOCUMENTAL </a:t>
            </a:r>
            <a:r>
              <a:rPr lang="en-US" sz="6000" b="0" strike="noStrike" cap="all" spc="-1" dirty="0">
                <a:solidFill>
                  <a:srgbClr val="70066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Franklin Gothic Medium"/>
              </a:rPr>
              <a:t>AO LONGO DO CURSO.</a:t>
            </a:r>
            <a:endParaRPr lang="en-US" sz="1800" b="0" strike="noStrike" spc="-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457200" y="5429160"/>
            <a:ext cx="8229240" cy="6966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en-US" sz="4400" b="1" strike="noStrike" spc="-1" dirty="0" smtClean="0">
                <a:solidFill>
                  <a:srgbClr val="FBA676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08595" y="1183187"/>
            <a:ext cx="7732160" cy="173817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708595" y="3210296"/>
            <a:ext cx="7700232" cy="1656184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9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MAIO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60" name="TextShape 2"/>
          <p:cNvSpPr txBox="1"/>
          <p:nvPr/>
        </p:nvSpPr>
        <p:spPr>
          <a:xfrm>
            <a:off x="683640" y="1100520"/>
            <a:ext cx="7992360" cy="3579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en-US" sz="22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Listaxe definitiva de admitidos e non admitidos.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Solicitude de alumnado de servizos complementarios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Avalía 3º e 6º E.P.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Convocatoria PLAMBE. (aprobación claustro e consello)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2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</a:p>
          <a:p>
            <a:pPr marL="343080" indent="-342720">
              <a:lnSpc>
                <a:spcPct val="100000"/>
              </a:lnSpc>
            </a:pPr>
            <a:r>
              <a:rPr lang="gl-ES" sz="2200" b="1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 Remisión participantes no proceso avalía á primeira hora.</a:t>
            </a:r>
          </a:p>
          <a:p>
            <a:pPr marL="343080" indent="-342720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 Seccións bilingües e plurilingüismo</a:t>
            </a:r>
            <a:r>
              <a:rPr lang="gl-ES" sz="2200" b="1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(solicitudes)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2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Cambio de libros de texto excepcionalmente. Solicitude permiso acordado Claustro e Consello.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4345" y="1021932"/>
            <a:ext cx="7732160" cy="2376264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4 Rectángulo"/>
          <p:cNvSpPr/>
          <p:nvPr/>
        </p:nvSpPr>
        <p:spPr>
          <a:xfrm>
            <a:off x="436273" y="3590544"/>
            <a:ext cx="7700232" cy="1367016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1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XUÑO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62" name="TextShape 2"/>
          <p:cNvSpPr txBox="1"/>
          <p:nvPr/>
        </p:nvSpPr>
        <p:spPr>
          <a:xfrm>
            <a:off x="428760" y="1214280"/>
            <a:ext cx="8229240" cy="56433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Publicar lista de libros.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Solicitudes fondo libros, axudas e/ou material escolar.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Formalizar matrícula.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Novas paradas  de transporte.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Elaborar actas, informes, expedientes, historial académico…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Continuidade PLAMBE./DRD ORIENTA.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Copia listado de libros de texto.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Remitir memorias finais</a:t>
            </a: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uFill>
                  <a:solidFill>
                    <a:srgbClr val="FFFFFF"/>
                  </a:solidFill>
                </a:uFill>
                <a:latin typeface="Franklin Gothic Book"/>
              </a:rPr>
              <a:t>Vacantes de profesorado para o vindeiro curso.</a:t>
            </a:r>
            <a:endParaRPr lang="gl-ES" sz="1600" b="1" strike="noStrike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 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Modificación itinerario (transporte escolar).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Resolución equipos directivos/nomeamentos.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33224" y="3140968"/>
            <a:ext cx="7700232" cy="1728191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724542" y="980729"/>
            <a:ext cx="7732160" cy="1909531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3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XULLO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64" name="TextShape 2"/>
          <p:cNvSpPr txBox="1"/>
          <p:nvPr/>
        </p:nvSpPr>
        <p:spPr>
          <a:xfrm>
            <a:off x="822960" y="1100520"/>
            <a:ext cx="7520760" cy="3579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Ordenar solicitudes de comedor, preciso baremo.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Expor listas de comedor</a:t>
            </a: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ou comezos setembro (prazo reclamacións, taboleiro de anuncios)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Memoria final.</a:t>
            </a:r>
            <a:endParaRPr lang="gl-ES" sz="16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1600" b="1" strike="noStrike" spc="-1" dirty="0" smtClean="0">
              <a:solidFill>
                <a:srgbClr val="FF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/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  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Tomas de posesión</a:t>
            </a: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,</a:t>
            </a: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declaración xurada</a:t>
            </a: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e nomeamentos do </a:t>
            </a: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equipo directivo.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493562" y="3501008"/>
            <a:ext cx="8052649" cy="1416801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473164" y="1022518"/>
            <a:ext cx="8059276" cy="234555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5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OUTROS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66" name="TextShape 2"/>
          <p:cNvSpPr txBox="1"/>
          <p:nvPr/>
        </p:nvSpPr>
        <p:spPr>
          <a:xfrm>
            <a:off x="473164" y="939425"/>
            <a:ext cx="8229240" cy="309634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Confirmar na aplicación COMEDORES os días de asistencia de todos os usuarios</a:t>
            </a: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con carácter mensual e entrega dos recibos para os que pagan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Xornada continuada (censo en xaneiro, votación en febreiro...)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Chave 365 (memoria normalización, documentos varios)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(Fondo Galego de Garantía Agraria)/PFPP (XUÑO PREINSCRPCIÓN/SET.-OUTUBRO cubrir datos aplicación </a:t>
            </a:r>
            <a:r>
              <a:rPr lang="gl-ES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fprofe</a:t>
            </a: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.)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AMAÑOS CONCELLO/SIMULACRO-PLAN AUTOPROTECCIÓN (BOMBEIROS)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2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Envío de faltas</a:t>
            </a:r>
            <a:r>
              <a:rPr lang="gl-ES" sz="2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lang="gl-ES" sz="2200" b="1" spc="-1" dirty="0" smtClean="0">
                <a:uFill>
                  <a:solidFill>
                    <a:srgbClr val="FFFFFF"/>
                  </a:solidFill>
                </a:uFill>
                <a:latin typeface="Franklin Gothic Book"/>
              </a:rPr>
              <a:t>con carácter mensual.</a:t>
            </a:r>
            <a:endParaRPr lang="gl-ES" sz="1600" b="1" strike="noStrike" spc="-1" dirty="0" smtClean="0"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2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Envío trimestral de facturas cotexadas, contabilidade de comedor escolar, bolsas comedores + </a:t>
            </a:r>
            <a:r>
              <a:rPr lang="gl-ES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certf</a:t>
            </a: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 Colaboradores)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Comunicar irregularidades ou deficiencias do servizo de transporte.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Anexo V de comedor, de repetir colaboradoras.</a:t>
            </a:r>
            <a:endParaRPr lang="gl-ES" sz="20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457200" y="274680"/>
            <a:ext cx="8229240" cy="49399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8800" b="0" strike="noStrike" cap="all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Grazas</a:t>
            </a:r>
            <a:r>
              <a:rPr lang="en-US" sz="8800" b="0" strike="noStrike" cap="all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.</a:t>
            </a:r>
            <a:endParaRPr lang="en-US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3372" y="846298"/>
            <a:ext cx="8229240" cy="1934630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465070" y="2780928"/>
            <a:ext cx="8229240" cy="2180378"/>
          </a:xfrm>
          <a:prstGeom prst="rect">
            <a:avLst/>
          </a:prstGeom>
          <a:solidFill>
            <a:schemeClr val="accent6">
              <a:lumMod val="60000"/>
              <a:lumOff val="40000"/>
              <a:alpha val="6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TextShape 1"/>
          <p:cNvSpPr txBox="1"/>
          <p:nvPr/>
        </p:nvSpPr>
        <p:spPr>
          <a:xfrm>
            <a:off x="819310" y="154002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SETEMBRO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44" name="TextShape 2"/>
          <p:cNvSpPr txBox="1"/>
          <p:nvPr/>
        </p:nvSpPr>
        <p:spPr>
          <a:xfrm>
            <a:off x="465070" y="976422"/>
            <a:ext cx="8355402" cy="3301104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 </a:t>
            </a:r>
            <a:endParaRPr lang="gl-ES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Consulta relixión.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Datos en XADE e PERSOAL CENTROS (horarios, equipos, consello </a:t>
            </a: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escolar, Tomas de posesión, Titorías e outras funcións docentes</a:t>
            </a: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…)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Claustro.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Transporte escolar, carácter excepcional, comedor escolar</a:t>
            </a:r>
            <a:r>
              <a:rPr lang="gl-E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(</a:t>
            </a:r>
            <a:r>
              <a:rPr lang="gl-ES" sz="14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colab</a:t>
            </a:r>
            <a:r>
              <a:rPr lang="gl-E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.+alumnos/as)</a:t>
            </a:r>
            <a:endParaRPr lang="gl-ES" sz="14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Programacións.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Ampliación período de adaptación de E.I. por coincidir co festivo local.</a:t>
            </a:r>
            <a:endParaRPr lang="gl-ES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400" b="1" u="sng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Elección día non lectivo.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Tomas de posesión </a:t>
            </a:r>
            <a:r>
              <a:rPr lang="gl-ES" sz="24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escaneadas</a:t>
            </a: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vía </a:t>
            </a:r>
            <a:r>
              <a:rPr lang="gl-ES" sz="2400" b="1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mail</a:t>
            </a: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a persoal.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gl-ES" sz="2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Relación nominal comensais.</a:t>
            </a:r>
          </a:p>
          <a:p>
            <a:pPr marL="360">
              <a:lnSpc>
                <a:spcPct val="100000"/>
              </a:lnSpc>
              <a:buClr>
                <a:srgbClr val="000000"/>
              </a:buClr>
            </a:pPr>
            <a:endParaRPr lang="gl-ES" sz="24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408436" y="1006997"/>
            <a:ext cx="8229240" cy="1755626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440834" y="2809545"/>
            <a:ext cx="8229240" cy="158417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TextShape 1"/>
          <p:cNvSpPr txBox="1"/>
          <p:nvPr/>
        </p:nvSpPr>
        <p:spPr>
          <a:xfrm>
            <a:off x="467640" y="2606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400" b="0" strike="noStrike" cap="all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OUTUBRO</a:t>
            </a:r>
            <a:endParaRPr lang="en-US" sz="2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46" name="TextShape 2"/>
          <p:cNvSpPr txBox="1"/>
          <p:nvPr/>
        </p:nvSpPr>
        <p:spPr>
          <a:xfrm>
            <a:off x="440834" y="1052736"/>
            <a:ext cx="8229240" cy="4714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   </a:t>
            </a:r>
            <a:endParaRPr lang="gl-ES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Presentar PXA ao Claustro e Consello Escolar.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Datos de transporte escolar.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DRD/DRDADI (Documento recollida de datos/Recollida datos Atención á Diversidade) /finaliza en novembro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endParaRPr lang="gl-E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PXA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Solicitude mobiliario, material didáctico e deportivo.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endParaRPr lang="gl-E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</a:t>
            </a: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DOC.</a:t>
            </a:r>
            <a:endParaRPr lang="gl-E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02184" y="3226700"/>
            <a:ext cx="8064896" cy="1621520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393733" y="1100520"/>
            <a:ext cx="8073347" cy="178061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just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			NOVEMBRO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48" name="TextShape 2"/>
          <p:cNvSpPr txBox="1"/>
          <p:nvPr/>
        </p:nvSpPr>
        <p:spPr>
          <a:xfrm>
            <a:off x="822960" y="1100520"/>
            <a:ext cx="7520760" cy="3579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</a:p>
          <a:p>
            <a:pPr marL="343080" indent="-342720">
              <a:lnSpc>
                <a:spcPct val="100000"/>
              </a:lnSpc>
            </a:pPr>
            <a:r>
              <a:rPr lang="gl-ES" sz="2400" b="1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 Solicitude participación/continuidade Contratos</a:t>
            </a:r>
          </a:p>
          <a:p>
            <a:pPr marL="343080" indent="-342720">
              <a:lnSpc>
                <a:spcPct val="100000"/>
              </a:lnSpc>
            </a:pPr>
            <a:r>
              <a:rPr lang="gl-ES" sz="2400" b="1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Programa/concesión en xaneiro, xornadas en abril e</a:t>
            </a:r>
          </a:p>
          <a:p>
            <a:pPr marL="343080" indent="-342720">
              <a:lnSpc>
                <a:spcPct val="100000"/>
              </a:lnSpc>
            </a:pPr>
            <a:r>
              <a:rPr lang="gl-ES" sz="2400" b="1" u="sng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memoria en xuño.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Informe viabilidade de transporte (xornada única ou mixta).</a:t>
            </a:r>
            <a:endParaRPr lang="gl-E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17260" y="3556518"/>
            <a:ext cx="7700232" cy="803600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717260" y="1167214"/>
            <a:ext cx="7732160" cy="151988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smtClean="0"/>
          </a:p>
          <a:p>
            <a:pPr algn="ctr"/>
            <a:endParaRPr lang="es-ES" dirty="0"/>
          </a:p>
          <a:p>
            <a:pPr algn="ctr"/>
            <a:endParaRPr lang="es-ES" dirty="0"/>
          </a:p>
        </p:txBody>
      </p:sp>
      <p:sp>
        <p:nvSpPr>
          <p:cNvPr id="49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DECEMBRO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50" name="TextShape 2"/>
          <p:cNvSpPr txBox="1"/>
          <p:nvPr/>
        </p:nvSpPr>
        <p:spPr>
          <a:xfrm>
            <a:off x="822960" y="1100520"/>
            <a:ext cx="7520760" cy="391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4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Remate do prazo excepcional para a colaboración no comedor escolar.</a:t>
            </a:r>
          </a:p>
          <a:p>
            <a:pPr marL="343080" indent="-342720">
              <a:buClr>
                <a:srgbClr val="000000"/>
              </a:buClr>
              <a:buFont typeface="Arial"/>
              <a:buChar char="•"/>
            </a:pPr>
            <a:r>
              <a:rPr lang="gl-ES" sz="2000" b="1" dirty="0" smtClean="0">
                <a:latin typeface="Franklin Gothic Medium" panose="020B0603020102020204" pitchFamily="34" charset="0"/>
              </a:rPr>
              <a:t>Cada dous anos eleccións ao Consello Escolar.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</a:t>
            </a:r>
            <a:r>
              <a:rPr lang="en-US" sz="24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endParaRPr lang="en-US" sz="24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ctr">
              <a:lnSpc>
                <a:spcPct val="100000"/>
              </a:lnSpc>
            </a:pPr>
            <a:r>
              <a:rPr lang="en-US" sz="24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627300" y="2901728"/>
            <a:ext cx="7349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gl-ES" b="1" dirty="0" smtClean="0">
                <a:latin typeface="Franklin Gothic Medium" panose="020B0603020102020204" pitchFamily="34" charset="0"/>
              </a:rPr>
              <a:t>    </a:t>
            </a:r>
            <a:r>
              <a:rPr lang="gl-ES" sz="2400" b="1" dirty="0" smtClean="0">
                <a:latin typeface="Franklin Gothic Medium" panose="020B0603020102020204" pitchFamily="34" charset="0"/>
              </a:rPr>
              <a:t> </a:t>
            </a:r>
            <a:endParaRPr lang="gl-ES" sz="2400" b="1" dirty="0">
              <a:latin typeface="Franklin Gothic Medium" panose="020B0603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85883" y="3306343"/>
            <a:ext cx="7700232" cy="1656184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611560" y="1208381"/>
            <a:ext cx="7732160" cy="1852889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XANEIRO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52" name="TextShape 2"/>
          <p:cNvSpPr txBox="1"/>
          <p:nvPr/>
        </p:nvSpPr>
        <p:spPr>
          <a:xfrm>
            <a:off x="675619" y="1224379"/>
            <a:ext cx="7520760" cy="3579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Cargar totalidade de usuarios de comedor.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Peche totalidade de usuarios.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Claustro e consello escolar para as contas anuais.</a:t>
            </a: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Presentación novos membros Consello Escolar.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1600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000" b="1" u="sng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 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000" b="1" u="sng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gl-ES" sz="20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Documentación para a atención e coidado do alumnado usuario de comedor.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Contabilidade anual (</a:t>
            </a:r>
            <a:r>
              <a:rPr lang="gl-ES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Xecocentros</a:t>
            </a: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).</a:t>
            </a: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Resultado final elección Consellos Escolares.</a:t>
            </a:r>
            <a:endParaRPr lang="gl-E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16240" y="2873584"/>
            <a:ext cx="7700232" cy="1656184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616240" y="977152"/>
            <a:ext cx="7732160" cy="1800200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TextShape 1"/>
          <p:cNvSpPr txBox="1"/>
          <p:nvPr/>
        </p:nvSpPr>
        <p:spPr>
          <a:xfrm>
            <a:off x="827640" y="33264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FEBREIRO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54" name="TextShape 2"/>
          <p:cNvSpPr txBox="1"/>
          <p:nvPr/>
        </p:nvSpPr>
        <p:spPr>
          <a:xfrm>
            <a:off x="822960" y="1100520"/>
            <a:ext cx="7520760" cy="376864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Reserva centros adscritos.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Remitir listado de alumnos ao centro de admisión.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Comunicar ao centro de orixe 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Publicar postos escolares vacantes.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gl-ES" sz="20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</a:t>
            </a: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11560" y="2492896"/>
            <a:ext cx="7700232" cy="1656184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611560" y="1042529"/>
            <a:ext cx="7732160" cy="1366572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5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MARZO	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56" name="TextShape 2"/>
          <p:cNvSpPr txBox="1"/>
          <p:nvPr/>
        </p:nvSpPr>
        <p:spPr>
          <a:xfrm>
            <a:off x="822960" y="1100520"/>
            <a:ext cx="7520760" cy="357948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Solicitudes de admisión.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Presentación de documentación acreditativa do baremo.</a:t>
            </a: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Concurso Dirección.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</a:t>
            </a:r>
            <a:r>
              <a:rPr lang="en-U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</a:t>
            </a: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TERRITORIAL</a:t>
            </a:r>
            <a:r>
              <a:rPr lang="en-U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623534" y="2996952"/>
            <a:ext cx="7700232" cy="1800200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593750" y="826393"/>
            <a:ext cx="7732160" cy="1872288"/>
          </a:xfrm>
          <a:prstGeom prst="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TextShape 1"/>
          <p:cNvSpPr txBox="1"/>
          <p:nvPr/>
        </p:nvSpPr>
        <p:spPr>
          <a:xfrm>
            <a:off x="822960" y="365760"/>
            <a:ext cx="7520760" cy="5482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b="0" strike="noStrike" cap="all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ABRIL</a:t>
            </a:r>
            <a:endParaRPr lang="en-U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  <p:sp>
        <p:nvSpPr>
          <p:cNvPr id="58" name="TextShape 2"/>
          <p:cNvSpPr txBox="1"/>
          <p:nvPr/>
        </p:nvSpPr>
        <p:spPr>
          <a:xfrm>
            <a:off x="683640" y="908640"/>
            <a:ext cx="7520760" cy="594900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 algn="ctr">
              <a:lnSpc>
                <a:spcPct val="100000"/>
              </a:lnSpc>
            </a:pPr>
            <a:r>
              <a:rPr lang="gl-E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CENTRO.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Baremar</a:t>
            </a: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 solicitudes de admisión.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gl-ES" sz="2000" b="1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Publicar listas provisionais de admitidos e non admitidos.</a:t>
            </a:r>
            <a:endParaRPr lang="gl-ES" sz="1600" b="1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endParaRPr lang="en-US" sz="2000" b="1" u="sng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INSPECCIÓN</a:t>
            </a:r>
            <a:r>
              <a:rPr lang="en-US" sz="2000" b="1" u="sng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ctr">
              <a:lnSpc>
                <a:spcPct val="100000"/>
              </a:lnSpc>
            </a:pPr>
            <a:r>
              <a:rPr lang="en-US" sz="2000" b="1" u="sng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Book"/>
              </a:rPr>
              <a:t>XEFATURA TERRITORIAL.</a:t>
            </a: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  <a:p>
            <a:pPr marL="343080" indent="-342720" algn="just">
              <a:lnSpc>
                <a:spcPct val="100000"/>
              </a:lnSpc>
            </a:pPr>
            <a:endParaRPr lang="en-US" sz="1600" b="1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Franklin Gothic Boo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750</TotalTime>
  <Words>633</Words>
  <Application>Microsoft Office PowerPoint</Application>
  <PresentationFormat>Presentación en pantalla (4:3)</PresentationFormat>
  <Paragraphs>223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2" baseType="lpstr">
      <vt:lpstr>Arial</vt:lpstr>
      <vt:lpstr>DejaVu Sans</vt:lpstr>
      <vt:lpstr>Franklin Gothic Book</vt:lpstr>
      <vt:lpstr>Franklin Gothic Medium</vt:lpstr>
      <vt:lpstr>Symbol</vt:lpstr>
      <vt:lpstr>Times New Roman</vt:lpstr>
      <vt:lpstr>Wingdings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AXENDA ENVÍO DOCUMENTAL AO LONGO DO CURSO</dc:title>
  <dc:creator>anizetop308@gmail.com</dc:creator>
  <cp:lastModifiedBy>Daniel</cp:lastModifiedBy>
  <cp:revision>108</cp:revision>
  <dcterms:created xsi:type="dcterms:W3CDTF">2016-07-02T16:33:25Z</dcterms:created>
  <dcterms:modified xsi:type="dcterms:W3CDTF">2018-07-09T19:11:23Z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Hewlett-Packard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Presentación en pantalla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14</vt:i4>
  </property>
</Properties>
</file>