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18.xml" ContentType="application/vnd.openxmlformats-officedocument.presentationml.notesSlide+xml"/>
  <Override PartName="/ppt/notesSlides/_rels/notesSlide18.xml.rels" ContentType="application/vnd.openxmlformats-package.relationships+xml"/>
  <Override PartName="/ppt/media/image44.png" ContentType="image/png"/>
  <Override PartName="/ppt/media/image16.png" ContentType="image/png"/>
  <Override PartName="/ppt/media/image2.jpeg" ContentType="image/jpeg"/>
  <Override PartName="/ppt/media/image84.jpeg" ContentType="image/jpeg"/>
  <Override PartName="/ppt/media/image55.jpeg" ContentType="image/jpeg"/>
  <Override PartName="/ppt/media/image42.jpeg" ContentType="image/jpeg"/>
  <Override PartName="/ppt/media/image19.png" ContentType="image/png"/>
  <Override PartName="/ppt/media/image78.png" ContentType="image/png"/>
  <Override PartName="/ppt/media/image21.jpeg" ContentType="image/jpeg"/>
  <Override PartName="/ppt/media/image51.png" ContentType="image/png"/>
  <Override PartName="/ppt/media/image17.jpeg" ContentType="image/jpeg"/>
  <Override PartName="/ppt/media/image23.png" ContentType="image/png"/>
  <Override PartName="/ppt/media/image82.png" ContentType="image/png"/>
  <Override PartName="/ppt/media/image85.png" ContentType="image/png"/>
  <Override PartName="/ppt/media/image3.jpeg" ContentType="image/jpeg"/>
  <Override PartName="/ppt/media/image57.png" ContentType="image/png"/>
  <Override PartName="/ppt/media/image114.png" ContentType="image/png"/>
  <Override PartName="/ppt/media/image113.jpeg" ContentType="image/jpeg"/>
  <Override PartName="/ppt/media/image88.png" ContentType="image/png"/>
  <Override PartName="/ppt/media/image30.png" ContentType="image/png"/>
  <Override PartName="/ppt/media/image117.png" ContentType="image/png"/>
  <Override PartName="/ppt/media/image61.png" ContentType="image/png"/>
  <Override PartName="/ppt/media/image92.png" ContentType="image/png"/>
  <Override PartName="/ppt/media/image64.png" ContentType="image/png"/>
  <Override PartName="/ppt/media/image36.png" ContentType="image/png"/>
  <Override PartName="/ppt/media/image4.jpeg" ContentType="image/jpeg"/>
  <Override PartName="/ppt/media/image99.jpeg" ContentType="image/jpeg"/>
  <Override PartName="/ppt/media/image86.jpeg" ContentType="image/jpeg"/>
  <Override PartName="/ppt/media/image67.png" ContentType="image/png"/>
  <Override PartName="/ppt/media/image101.jpeg" ContentType="image/jpeg"/>
  <Override PartName="/ppt/media/image65.jpeg" ContentType="image/jpeg"/>
  <Override PartName="/ppt/media/image39.png" ContentType="image/png"/>
  <Override PartName="/ppt/media/image98.png" ContentType="image/png"/>
  <Override PartName="/ppt/media/image40.png" ContentType="image/png"/>
  <Override PartName="/ppt/media/image10.jpeg" ContentType="image/jpeg"/>
  <Override PartName="/ppt/media/image43.png" ContentType="image/png"/>
  <Override PartName="/ppt/media/image100.png" ContentType="image/png"/>
  <Override PartName="/ppt/media/image15.png" ContentType="image/png"/>
  <Override PartName="/ppt/media/image91.jpeg" ContentType="image/jpeg"/>
  <Override PartName="/ppt/media/image70.jpeg" ContentType="image/jpeg"/>
  <Override PartName="/ppt/media/image103.png" ContentType="image/png"/>
  <Override PartName="/ppt/media/image5.jpeg" ContentType="image/jpeg"/>
  <Override PartName="/ppt/media/image18.png" ContentType="image/png"/>
  <Override PartName="/ppt/media/image77.png" ContentType="image/png"/>
  <Override PartName="/ppt/media/image79.jpeg" ContentType="image/jpeg"/>
  <Override PartName="/ppt/media/image66.jpeg" ContentType="image/jpeg"/>
  <Override PartName="/ppt/media/image45.jpeg" ContentType="image/jpeg"/>
  <Override PartName="/ppt/media/image32.jpeg" ContentType="image/jpeg"/>
  <Override PartName="/ppt/media/image106.png" ContentType="image/png"/>
  <Override PartName="/ppt/media/image50.png" ContentType="image/png"/>
  <Override PartName="/ppt/media/image24.jpeg" ContentType="image/jpeg"/>
  <Override PartName="/ppt/media/image22.png" ContentType="image/png"/>
  <Override PartName="/ppt/media/image81.png" ContentType="image/png"/>
  <Override PartName="/ppt/media/image109.png" ContentType="image/png"/>
  <Override PartName="/ppt/media/image53.png" ContentType="image/png"/>
  <Override PartName="/ppt/media/image110.png" ContentType="image/png"/>
  <Override PartName="/ppt/media/image71.jpeg" ContentType="image/jpeg"/>
  <Override PartName="/ppt/media/image56.png" ContentType="image/png"/>
  <Override PartName="/ppt/media/image87.png" ContentType="image/png"/>
  <Override PartName="/ppt/media/image116.jpeg" ContentType="image/jpeg"/>
  <Override PartName="/ppt/media/image59.jpeg" ContentType="image/jpeg"/>
  <Override PartName="/ppt/media/image46.jpeg" ContentType="image/jpeg"/>
  <Override PartName="/ppt/media/image33.jpeg" ContentType="image/jpeg"/>
  <Override PartName="/ppt/media/image25.jpeg" ContentType="image/jpeg"/>
  <Override PartName="/ppt/media/image12.jpeg" ContentType="image/jpeg"/>
  <Override PartName="/ppt/media/image63.png" ContentType="image/png"/>
  <Override PartName="/ppt/media/image93.jpeg" ContentType="image/jpeg"/>
  <Override PartName="/ppt/media/image80.jpeg" ContentType="image/jpeg"/>
  <Override PartName="/ppt/media/image7.jpeg" ContentType="image/jpeg"/>
  <Override PartName="/ppt/media/image38.png" ContentType="image/png"/>
  <Override PartName="/ppt/media/image97.png" ContentType="image/png"/>
  <Override PartName="/ppt/media/image104.jpeg" ContentType="image/jpeg"/>
  <Override PartName="/ppt/media/image69.png" ContentType="image/png"/>
  <Override PartName="/ppt/media/image47.jpeg" ContentType="image/jpeg"/>
  <Override PartName="/ppt/media/image11.png" ContentType="image/png"/>
  <Override PartName="/ppt/media/image26.jpeg" ContentType="image/jpeg"/>
  <Override PartName="/ppt/media/image73.png" ContentType="image/png"/>
  <Override PartName="/ppt/media/image102.png" ContentType="image/png"/>
  <Override PartName="/ppt/media/image94.jpeg" ContentType="image/jpeg"/>
  <Override PartName="/ppt/media/image76.png" ContentType="image/png"/>
  <Override PartName="/ppt/media/image60.jpeg" ContentType="image/jpeg"/>
  <Override PartName="/ppt/media/image8.jpeg" ContentType="image/jpeg"/>
  <Override PartName="/ppt/media/image105.png" ContentType="image/png"/>
  <Override PartName="/ppt/media/image48.jpeg" ContentType="image/jpeg"/>
  <Override PartName="/ppt/media/image35.jpeg" ContentType="image/jpeg"/>
  <Override PartName="/ppt/media/image27.jpeg" ContentType="image/jpeg"/>
  <Override PartName="/ppt/media/image14.jpeg" ContentType="image/jpeg"/>
  <Override PartName="/ppt/media/image108.png" ContentType="image/png"/>
  <Override PartName="/ppt/media/image52.png" ContentType="image/png"/>
  <Override PartName="/ppt/media/image83.png" ContentType="image/png"/>
  <Override PartName="/ppt/media/image112.png" ContentType="image/png"/>
  <Override PartName="/ppt/media/image95.jpeg" ContentType="image/jpeg"/>
  <Override PartName="/ppt/media/image74.jpeg" ContentType="image/jpeg"/>
  <Override PartName="/ppt/media/image58.png" ContentType="image/png"/>
  <Override PartName="/ppt/media/image115.png" ContentType="image/png"/>
  <Override PartName="/ppt/media/image89.png" ContentType="image/png"/>
  <Override PartName="/ppt/media/image49.jpeg" ContentType="image/jpeg"/>
  <Override PartName="/ppt/media/image31.png" ContentType="image/png"/>
  <Override PartName="/ppt/media/image90.png" ContentType="image/png"/>
  <Override PartName="/ppt/media/image28.jpeg" ContentType="image/jpeg"/>
  <Override PartName="/ppt/media/image62.png" ContentType="image/png"/>
  <Override PartName="/ppt/media/image34.png" ContentType="image/png"/>
  <Override PartName="/ppt/media/image1.jpeg" ContentType="image/jpeg"/>
  <Override PartName="/ppt/media/image37.png" ContentType="image/png"/>
  <Override PartName="/ppt/media/image111.jpeg" ContentType="image/jpeg"/>
  <Override PartName="/ppt/media/image96.png" ContentType="image/png"/>
  <Override PartName="/ppt/media/image75.jpeg" ContentType="image/jpeg"/>
  <Override PartName="/ppt/media/image54.jpeg" ContentType="image/jpeg"/>
  <Override PartName="/ppt/media/image41.jpeg" ContentType="image/jpeg"/>
  <Override PartName="/ppt/media/image68.png" ContentType="image/png"/>
  <Override PartName="/ppt/media/image6.png" ContentType="image/png"/>
  <Override PartName="/ppt/media/image20.jpeg" ContentType="image/jpeg"/>
  <Override PartName="/ppt/media/image107.jpeg" ContentType="image/jpeg"/>
  <Override PartName="/ppt/media/image29.jpeg" ContentType="image/jpeg"/>
  <Override PartName="/ppt/media/image13.png" ContentType="image/png"/>
  <Override PartName="/ppt/media/image9.png" ContentType="image/png"/>
  <Override PartName="/ppt/media/image72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_rels/slide35.xml.rels" ContentType="application/vnd.openxmlformats-package.relationships+xml"/>
  <Override PartName="/ppt/slides/_rels/slide26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31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4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2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gl-ES"/>
              <a:t>Pulse para editar el formato de las notas</a:t>
            </a:r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gl-ES"/>
              <a:t>&lt;encabezado&gt;</a:t>
            </a:r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gl-ES"/>
              <a:t>&lt;fecha/hora&gt;</a:t>
            </a:r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gl-ES"/>
              <a:t>&lt;pie de página&gt;</a:t>
            </a:r>
            <a:endParaRPr/>
          </a:p>
        </p:txBody>
      </p:sp>
      <p:sp>
        <p:nvSpPr>
          <p:cNvPr id="2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1E1A191-6191-4171-8161-51B17101E1B1}" type="slidenum">
              <a:rPr lang="gl-ES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251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F121B1-3151-4181-81D1-B17111D1F1C1}" type="slidenum">
              <a:rPr lang="gl-ES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480" y="14400"/>
            <a:ext cx="9130680" cy="6836760"/>
          </a:xfrm>
          <a:prstGeom prst="rtTriangle">
            <a:avLst/>
          </a:prstGeom>
          <a:gradFill>
            <a:gsLst>
              <a:gs pos="0">
                <a:srgbClr val="666666"/>
              </a:gs>
              <a:gs pos="50000">
                <a:srgbClr val="666666"/>
              </a:gs>
              <a:gs pos="100000">
                <a:srgbClr val="666666"/>
              </a:gs>
            </a:gsLst>
            <a:lin ang="7998000"/>
          </a:gradFill>
        </p:spPr>
      </p:sp>
      <p:sp>
        <p:nvSpPr>
          <p:cNvPr id="1" name="Line 2"/>
          <p:cNvSpPr/>
          <p:nvPr/>
        </p:nvSpPr>
        <p:spPr>
          <a:xfrm>
            <a:off x="0" y="6120"/>
            <a:ext cx="9137520" cy="6845400"/>
          </a:xfrm>
          <a:prstGeom prst="line">
            <a:avLst/>
          </a:prstGeom>
          <a:ln w="5040">
            <a:solidFill>
              <a:srgbClr val="e7e7e7"/>
            </a:solidFill>
            <a:round/>
          </a:ln>
        </p:spPr>
      </p:sp>
      <p:sp>
        <p:nvSpPr>
          <p:cNvPr id="2" name="Line 3"/>
          <p:cNvSpPr/>
          <p:nvPr/>
        </p:nvSpPr>
        <p:spPr>
          <a:xfrm flipH="1">
            <a:off x="6468840" y="4948200"/>
            <a:ext cx="2673360" cy="1900080"/>
          </a:xfrm>
          <a:prstGeom prst="line">
            <a:avLst/>
          </a:prstGeom>
          <a:ln w="6120">
            <a:solidFill>
              <a:srgbClr val="e9e9e9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7853400" y="6848640"/>
            <a:ext cx="1893240" cy="1293120"/>
          </a:xfrm>
          <a:prstGeom prst="triangle">
            <a:avLst>
              <a:gd fmla="val 2052" name="adj"/>
            </a:avLst>
          </a:prstGeom>
          <a:gradFill>
            <a:gsLst>
              <a:gs pos="0">
                <a:srgbClr val="b7014c"/>
              </a:gs>
              <a:gs pos="100000">
                <a:srgbClr val="ff9bb8"/>
              </a:gs>
            </a:gsLst>
            <a:lin ang="20904000"/>
          </a:gradFill>
        </p:spPr>
      </p:sp>
      <p:sp>
        <p:nvSpPr>
          <p:cNvPr id="4" name="CustomShape 5"/>
          <p:cNvSpPr/>
          <p:nvPr/>
        </p:nvSpPr>
        <p:spPr>
          <a:xfrm>
            <a:off x="1371600" y="5649840"/>
            <a:ext cx="5790600" cy="364320"/>
          </a:xfrm>
          <a:prstGeom prst="rect">
            <a:avLst/>
          </a:prstGeom>
        </p:spPr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gl-ES"/>
              <a:t>Pulse para editar el formato del texto de título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gl-ES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gl-ES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gl-ES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gl-ES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gl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gl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gl-ES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gl-ES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gl-ES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6480" y="14400"/>
            <a:ext cx="9130680" cy="6836760"/>
          </a:xfrm>
          <a:prstGeom prst="rtTriangle">
            <a:avLst/>
          </a:prstGeom>
          <a:gradFill>
            <a:gsLst>
              <a:gs pos="0">
                <a:srgbClr val="666666"/>
              </a:gs>
              <a:gs pos="50000">
                <a:srgbClr val="666666"/>
              </a:gs>
              <a:gs pos="100000">
                <a:srgbClr val="666666"/>
              </a:gs>
            </a:gsLst>
            <a:lin ang="7998000"/>
          </a:gradFill>
        </p:spPr>
      </p:sp>
      <p:sp>
        <p:nvSpPr>
          <p:cNvPr id="8" name="Line 2"/>
          <p:cNvSpPr/>
          <p:nvPr/>
        </p:nvSpPr>
        <p:spPr>
          <a:xfrm>
            <a:off x="0" y="6120"/>
            <a:ext cx="9137520" cy="6845400"/>
          </a:xfrm>
          <a:prstGeom prst="line">
            <a:avLst/>
          </a:prstGeom>
          <a:ln w="5040">
            <a:solidFill>
              <a:srgbClr val="e7e7e7"/>
            </a:solidFill>
            <a:round/>
          </a:ln>
        </p:spPr>
      </p:sp>
      <p:sp>
        <p:nvSpPr>
          <p:cNvPr id="9" name="Line 3"/>
          <p:cNvSpPr/>
          <p:nvPr/>
        </p:nvSpPr>
        <p:spPr>
          <a:xfrm flipH="1">
            <a:off x="6468840" y="4948200"/>
            <a:ext cx="2673360" cy="1900080"/>
          </a:xfrm>
          <a:prstGeom prst="line">
            <a:avLst/>
          </a:prstGeom>
          <a:ln w="6120">
            <a:solidFill>
              <a:srgbClr val="e9e9e9"/>
            </a:solidFill>
            <a:round/>
          </a:ln>
        </p:spPr>
      </p:sp>
      <p:sp>
        <p:nvSpPr>
          <p:cNvPr id="10" name="CustomShape 4"/>
          <p:cNvSpPr/>
          <p:nvPr/>
        </p:nvSpPr>
        <p:spPr>
          <a:xfrm>
            <a:off x="457200" y="6481800"/>
            <a:ext cx="4258440" cy="299160"/>
          </a:xfrm>
          <a:prstGeom prst="rect">
            <a:avLst/>
          </a:prstGeom>
        </p:spPr>
      </p:sp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gl-ES"/>
              <a:t>Pulse para editar el formato del texto de título</a:t>
            </a:r>
            <a:endParaRPr/>
          </a:p>
        </p:txBody>
      </p:sp>
      <p:sp>
        <p:nvSpPr>
          <p:cNvPr id="1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gl-ES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gl-ES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gl-ES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gl-ES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gl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gl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gl-ES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gl-ES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gl-ES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6480" y="14400"/>
            <a:ext cx="9130680" cy="6836760"/>
          </a:xfrm>
          <a:prstGeom prst="rtTriangle">
            <a:avLst/>
          </a:prstGeom>
          <a:gradFill>
            <a:gsLst>
              <a:gs pos="0">
                <a:srgbClr val="666666"/>
              </a:gs>
              <a:gs pos="50000">
                <a:srgbClr val="666666"/>
              </a:gs>
              <a:gs pos="100000">
                <a:srgbClr val="666666"/>
              </a:gs>
            </a:gsLst>
            <a:lin ang="7998000"/>
          </a:gradFill>
        </p:spPr>
      </p:sp>
      <p:sp>
        <p:nvSpPr>
          <p:cNvPr id="14" name="Line 2"/>
          <p:cNvSpPr/>
          <p:nvPr/>
        </p:nvSpPr>
        <p:spPr>
          <a:xfrm>
            <a:off x="0" y="6120"/>
            <a:ext cx="9137520" cy="6845400"/>
          </a:xfrm>
          <a:prstGeom prst="line">
            <a:avLst/>
          </a:prstGeom>
          <a:ln w="5040">
            <a:solidFill>
              <a:srgbClr val="e7e7e7"/>
            </a:solidFill>
            <a:round/>
          </a:ln>
        </p:spPr>
      </p:sp>
      <p:sp>
        <p:nvSpPr>
          <p:cNvPr id="15" name="Line 3"/>
          <p:cNvSpPr/>
          <p:nvPr/>
        </p:nvSpPr>
        <p:spPr>
          <a:xfrm flipH="1">
            <a:off x="6468840" y="4948200"/>
            <a:ext cx="2673360" cy="1900080"/>
          </a:xfrm>
          <a:prstGeom prst="line">
            <a:avLst/>
          </a:prstGeom>
          <a:ln w="6120">
            <a:solidFill>
              <a:srgbClr val="e9e9e9"/>
            </a:solidFill>
            <a:round/>
          </a:ln>
        </p:spPr>
      </p:sp>
      <p:sp>
        <p:nvSpPr>
          <p:cNvPr id="16" name="CustomShape 4"/>
          <p:cNvSpPr/>
          <p:nvPr/>
        </p:nvSpPr>
        <p:spPr>
          <a:xfrm>
            <a:off x="457200" y="6481800"/>
            <a:ext cx="4258440" cy="300960"/>
          </a:xfrm>
          <a:prstGeom prst="rect">
            <a:avLst/>
          </a:prstGeom>
        </p:spPr>
      </p:sp>
      <p:sp>
        <p:nvSpPr>
          <p:cNvPr id="1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gl-ES"/>
              <a:t>Pulse para editar el formato del texto de título</a:t>
            </a:r>
            <a:endParaRPr/>
          </a:p>
        </p:txBody>
      </p:sp>
      <p:sp>
        <p:nvSpPr>
          <p:cNvPr id="1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gl-ES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gl-ES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gl-ES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gl-ES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gl-ES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gl-ES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gl-ES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gl-ES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gl-ES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hyperlink" Target="https://sites.google.com/a/xtec.cat/cinfo-aula/" TargetMode="External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jpe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jpe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jpeg"/><Relationship Id="rId4" Type="http://schemas.openxmlformats.org/officeDocument/2006/relationships/image" Target="../media/image92.png"/><Relationship Id="rId5" Type="http://schemas.openxmlformats.org/officeDocument/2006/relationships/image" Target="../media/image93.jpeg"/><Relationship Id="rId6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jpe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image" Target="../media/image100.png"/><Relationship Id="rId3" Type="http://schemas.openxmlformats.org/officeDocument/2006/relationships/image" Target="../media/image101.jpe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4.jpeg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jpe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jpeg"/><Relationship Id="rId3" Type="http://schemas.openxmlformats.org/officeDocument/2006/relationships/image" Target="../media/image112.png"/><Relationship Id="rId4" Type="http://schemas.openxmlformats.org/officeDocument/2006/relationships/image" Target="../media/image113.jpe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16.jpe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s://sites.google.com/a/xtec.cat/cinfo-aula/" TargetMode="External"/><Relationship Id="rId2" Type="http://schemas.openxmlformats.org/officeDocument/2006/relationships/hyperlink" Target="https://sites.google.com/a/xtec.cat/cinfo-aula/" TargetMode="External"/><Relationship Id="rId3" Type="http://schemas.openxmlformats.org/officeDocument/2006/relationships/image" Target="../media/image117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428760" y="214200"/>
            <a:ext cx="8357400" cy="1816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gl-ES" sz="4400">
                <a:solidFill>
                  <a:srgbClr val="ff7da7"/>
                </a:solidFill>
                <a:latin typeface="Century Gothic"/>
              </a:rPr>
              <a:t> </a:t>
            </a:r>
            <a:r>
              <a:rPr b="1" lang="gl-ES" sz="4400">
                <a:solidFill>
                  <a:srgbClr val="e90062"/>
                </a:solidFill>
                <a:latin typeface="Century Gothic"/>
              </a:rPr>
              <a:t>Informarse en un mundo en cambio: un reto para las bibliotecas escolares</a:t>
            </a:r>
            <a:endParaRPr/>
          </a:p>
        </p:txBody>
      </p:sp>
      <p:pic>
        <p:nvPicPr>
          <p:cNvPr descr="" id="25" name="6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71280" y="2071800"/>
            <a:ext cx="7296840" cy="4714200"/>
          </a:xfrm>
          <a:prstGeom prst="rect">
            <a:avLst/>
          </a:prstGeom>
        </p:spPr>
      </p:pic>
      <p:sp>
        <p:nvSpPr>
          <p:cNvPr id="26" name="CustomShape 2"/>
          <p:cNvSpPr/>
          <p:nvPr/>
        </p:nvSpPr>
        <p:spPr>
          <a:xfrm>
            <a:off x="5760000" y="5106960"/>
            <a:ext cx="1499400" cy="1553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gl-ES" sz="2400">
                <a:solidFill>
                  <a:srgbClr val="000000"/>
                </a:solidFill>
                <a:latin typeface="Century Gothic"/>
              </a:rPr>
              <a:t>Anna Blasco Olivares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92880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competencia informacional...      </a:t>
            </a:r>
            <a:endParaRPr/>
          </a:p>
        </p:txBody>
      </p:sp>
      <p:pic>
        <p:nvPicPr>
          <p:cNvPr descr="" id="49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0"/>
            <a:ext cx="1142280" cy="750240"/>
          </a:xfrm>
          <a:prstGeom prst="rect">
            <a:avLst/>
          </a:prstGeom>
        </p:spPr>
      </p:pic>
      <p:sp>
        <p:nvSpPr>
          <p:cNvPr id="50" name="CustomShape 2"/>
          <p:cNvSpPr/>
          <p:nvPr/>
        </p:nvSpPr>
        <p:spPr>
          <a:xfrm>
            <a:off x="857160" y="857160"/>
            <a:ext cx="7357320" cy="1142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800">
                <a:solidFill>
                  <a:srgbClr val="841c48"/>
                </a:solidFill>
                <a:latin typeface="Aharoni"/>
              </a:rPr>
              <a:t>y</a:t>
            </a:r>
            <a:r>
              <a:rPr b="1" lang="gl-ES" sz="4800">
                <a:solidFill>
                  <a:srgbClr val="841c48"/>
                </a:solidFill>
                <a:latin typeface="Century Gothic"/>
              </a:rPr>
              <a:t>...  qué era en 2006?</a:t>
            </a:r>
            <a:endParaRPr/>
          </a:p>
        </p:txBody>
      </p:sp>
      <p:sp>
        <p:nvSpPr>
          <p:cNvPr id="51" name="CustomShape 3"/>
          <p:cNvSpPr/>
          <p:nvPr/>
        </p:nvSpPr>
        <p:spPr>
          <a:xfrm>
            <a:off x="3857760" y="1785960"/>
            <a:ext cx="1571040" cy="821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4800">
                <a:solidFill>
                  <a:srgbClr val="841c48"/>
                </a:solidFill>
                <a:latin typeface="Arial"/>
              </a:rPr>
              <a:t>LOE</a:t>
            </a:r>
            <a:endParaRPr/>
          </a:p>
        </p:txBody>
      </p:sp>
      <p:pic>
        <p:nvPicPr>
          <p:cNvPr descr="" id="52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2857680"/>
            <a:ext cx="8706600" cy="3499560"/>
          </a:xfrm>
          <a:prstGeom prst="rect">
            <a:avLst/>
          </a:prstGeom>
        </p:spPr>
      </p:pic>
    </p:spTree>
  </p:cSld>
  <p:timing>
    <p:tnLst>
      <p:par>
        <p:cTn dur="indefinite" id="62" nodeType="tmRoot" restart="never">
          <p:childTnLst>
            <p:seq>
              <p:cTn dur="indefinite" id="63" nodeType="mainSeq">
                <p:childTnLst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143000" y="214200"/>
            <a:ext cx="6857280" cy="1142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200000"/>
              </a:lnSpc>
            </a:pPr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competencia informacional... qué era?      </a:t>
            </a:r>
            <a:endParaRPr/>
          </a:p>
        </p:txBody>
      </p:sp>
      <p:pic>
        <p:nvPicPr>
          <p:cNvPr descr="" id="54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14200"/>
            <a:ext cx="1167840" cy="955080"/>
          </a:xfrm>
          <a:prstGeom prst="rect">
            <a:avLst/>
          </a:prstGeom>
        </p:spPr>
      </p:pic>
      <p:sp>
        <p:nvSpPr>
          <p:cNvPr id="55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</p:spPr>
      </p:sp>
      <p:sp>
        <p:nvSpPr>
          <p:cNvPr id="56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</p:spPr>
      </p:sp>
      <p:pic>
        <p:nvPicPr>
          <p:cNvPr descr="" id="57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3643200"/>
            <a:ext cx="8263800" cy="1999440"/>
          </a:xfrm>
          <a:prstGeom prst="rect">
            <a:avLst/>
          </a:prstGeom>
        </p:spPr>
      </p:pic>
      <p:pic>
        <p:nvPicPr>
          <p:cNvPr descr="" id="58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71680" y="2214720"/>
            <a:ext cx="2428200" cy="1167840"/>
          </a:xfrm>
          <a:prstGeom prst="rect">
            <a:avLst/>
          </a:prstGeom>
        </p:spPr>
      </p:pic>
      <p:sp>
        <p:nvSpPr>
          <p:cNvPr id="59" name="CustomShape 4"/>
          <p:cNvSpPr/>
          <p:nvPr/>
        </p:nvSpPr>
        <p:spPr>
          <a:xfrm>
            <a:off x="3214800" y="1500120"/>
            <a:ext cx="5142960" cy="856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400">
                <a:solidFill>
                  <a:srgbClr val="841c48"/>
                </a:solidFill>
                <a:latin typeface="Century Gothic"/>
              </a:rPr>
              <a:t>Cataluña,  2007</a:t>
            </a:r>
            <a:endParaRPr/>
          </a:p>
        </p:txBody>
      </p:sp>
    </p:spTree>
  </p:cSld>
  <p:timing>
    <p:tnLst>
      <p:par>
        <p:cTn dur="indefinite" id="68" nodeType="tmRoot" restart="never">
          <p:childTnLst>
            <p:seq>
              <p:cTn dur="indefinite" id="69" nodeType="mainSeq">
                <p:childTnLst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143000" y="214200"/>
            <a:ext cx="6857280" cy="1142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200000"/>
              </a:lnSpc>
            </a:pPr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competencia informacional... que era y qué es?      </a:t>
            </a:r>
            <a:endParaRPr/>
          </a:p>
        </p:txBody>
      </p:sp>
      <p:pic>
        <p:nvPicPr>
          <p:cNvPr descr="" id="61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214200"/>
            <a:ext cx="1167840" cy="955080"/>
          </a:xfrm>
          <a:prstGeom prst="rect">
            <a:avLst/>
          </a:prstGeom>
        </p:spPr>
      </p:pic>
      <p:sp>
        <p:nvSpPr>
          <p:cNvPr id="62" name="CustomShape 2"/>
          <p:cNvSpPr/>
          <p:nvPr/>
        </p:nvSpPr>
        <p:spPr>
          <a:xfrm>
            <a:off x="1357200" y="857160"/>
            <a:ext cx="5857200" cy="856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3600">
                <a:solidFill>
                  <a:srgbClr val="841c48"/>
                </a:solidFill>
                <a:latin typeface="Century Gothic"/>
              </a:rPr>
              <a:t>Cataluña,  2007</a:t>
            </a:r>
            <a:endParaRPr/>
          </a:p>
        </p:txBody>
      </p:sp>
      <p:sp>
        <p:nvSpPr>
          <p:cNvPr id="63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</p:spPr>
      </p:sp>
      <p:sp>
        <p:nvSpPr>
          <p:cNvPr id="64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</p:spPr>
      </p:sp>
      <p:pic>
        <p:nvPicPr>
          <p:cNvPr descr="" id="65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60" y="1857240"/>
            <a:ext cx="5714280" cy="553320"/>
          </a:xfrm>
          <a:prstGeom prst="rect">
            <a:avLst/>
          </a:prstGeom>
        </p:spPr>
      </p:pic>
      <p:pic>
        <p:nvPicPr>
          <p:cNvPr descr="" id="66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14240" y="2500200"/>
            <a:ext cx="7300080" cy="3830040"/>
          </a:xfrm>
          <a:prstGeom prst="rect">
            <a:avLst/>
          </a:prstGeom>
        </p:spPr>
      </p:pic>
      <p:sp>
        <p:nvSpPr>
          <p:cNvPr id="67" name="CustomShape 5"/>
          <p:cNvSpPr/>
          <p:nvPr/>
        </p:nvSpPr>
        <p:spPr>
          <a:xfrm>
            <a:off x="6858000" y="4429080"/>
            <a:ext cx="1928160" cy="15523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3200">
                <a:solidFill>
                  <a:srgbClr val="000000"/>
                </a:solidFill>
                <a:latin typeface="Arial"/>
              </a:rPr>
              <a:t>Modelo de 3 fases. </a:t>
            </a:r>
            <a:endParaRPr/>
          </a:p>
        </p:txBody>
      </p:sp>
      <p:sp>
        <p:nvSpPr>
          <p:cNvPr id="68" name="CustomShape 6"/>
          <p:cNvSpPr/>
          <p:nvPr/>
        </p:nvSpPr>
        <p:spPr>
          <a:xfrm>
            <a:off x="6357960" y="4143240"/>
            <a:ext cx="642240" cy="2428200"/>
          </a:xfrm>
          <a:prstGeom prst="rightBrace">
            <a:avLst>
              <a:gd fmla="val 333" name="adj1"/>
              <a:gd fmla="val 2053" name="adj2"/>
            </a:avLst>
          </a:prstGeom>
          <a:ln w="28440">
            <a:solidFill>
              <a:srgbClr val="00b050"/>
            </a:solidFill>
            <a:round/>
          </a:ln>
        </p:spPr>
      </p:sp>
    </p:spTree>
  </p:cSld>
  <p:timing>
    <p:tnLst>
      <p:par>
        <p:cTn dur="indefinite" id="74" nodeType="tmRoot" restart="never">
          <p:childTnLst>
            <p:seq>
              <p:cTn id="75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0" y="1500120"/>
            <a:ext cx="2856960" cy="3895920"/>
          </a:xfrm>
          <a:prstGeom prst="rect">
            <a:avLst/>
          </a:prstGeom>
        </p:spPr>
      </p:pic>
      <p:sp>
        <p:nvSpPr>
          <p:cNvPr id="70" name="CustomShape 1"/>
          <p:cNvSpPr/>
          <p:nvPr/>
        </p:nvSpPr>
        <p:spPr>
          <a:xfrm>
            <a:off x="85716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competència informacional...      </a:t>
            </a:r>
            <a:endParaRPr/>
          </a:p>
        </p:txBody>
      </p:sp>
      <p:pic>
        <p:nvPicPr>
          <p:cNvPr descr="" id="71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0"/>
            <a:ext cx="1142280" cy="750240"/>
          </a:xfrm>
          <a:prstGeom prst="rect">
            <a:avLst/>
          </a:prstGeom>
        </p:spPr>
      </p:pic>
      <p:sp>
        <p:nvSpPr>
          <p:cNvPr id="72" name="CustomShape 2"/>
          <p:cNvSpPr/>
          <p:nvPr/>
        </p:nvSpPr>
        <p:spPr>
          <a:xfrm>
            <a:off x="6286680" y="214200"/>
            <a:ext cx="2499480" cy="856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800">
                <a:solidFill>
                  <a:srgbClr val="841c48"/>
                </a:solidFill>
                <a:latin typeface="Century Gothic"/>
              </a:rPr>
              <a:t>2011</a:t>
            </a:r>
            <a:endParaRPr/>
          </a:p>
        </p:txBody>
      </p:sp>
      <p:sp>
        <p:nvSpPr>
          <p:cNvPr id="73" name="CustomShape 3"/>
          <p:cNvSpPr/>
          <p:nvPr/>
        </p:nvSpPr>
        <p:spPr>
          <a:xfrm>
            <a:off x="-142920" y="857160"/>
            <a:ext cx="3571200" cy="1918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6000">
                <a:solidFill>
                  <a:srgbClr val="841c48"/>
                </a:solidFill>
                <a:latin typeface="Architek"/>
              </a:rPr>
              <a:t>un libro....</a:t>
            </a:r>
            <a:endParaRPr/>
          </a:p>
        </p:txBody>
      </p:sp>
      <p:sp>
        <p:nvSpPr>
          <p:cNvPr id="74" name="CustomShape 4"/>
          <p:cNvSpPr/>
          <p:nvPr/>
        </p:nvSpPr>
        <p:spPr>
          <a:xfrm>
            <a:off x="4429080" y="1071720"/>
            <a:ext cx="4714200" cy="1064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3200">
                <a:solidFill>
                  <a:srgbClr val="0b0e97"/>
                </a:solidFill>
                <a:latin typeface="Arial"/>
              </a:rPr>
              <a:t>qué hubo de nuevo en Cataluña?</a:t>
            </a:r>
            <a:endParaRPr/>
          </a:p>
        </p:txBody>
      </p:sp>
      <p:sp>
        <p:nvSpPr>
          <p:cNvPr id="75" name="CustomShape 5"/>
          <p:cNvSpPr/>
          <p:nvPr/>
        </p:nvSpPr>
        <p:spPr>
          <a:xfrm>
            <a:off x="4357800" y="2500200"/>
            <a:ext cx="4214160" cy="1918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6000">
                <a:solidFill>
                  <a:srgbClr val="841c48"/>
                </a:solidFill>
                <a:latin typeface="Architek"/>
              </a:rPr>
              <a:t>y una web...</a:t>
            </a:r>
            <a:endParaRPr/>
          </a:p>
        </p:txBody>
      </p:sp>
      <p:pic>
        <p:nvPicPr>
          <p:cNvPr descr="" id="7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29040" y="3643200"/>
            <a:ext cx="4845960" cy="1999440"/>
          </a:xfrm>
          <a:prstGeom prst="rect">
            <a:avLst/>
          </a:prstGeom>
        </p:spPr>
      </p:pic>
      <p:sp>
        <p:nvSpPr>
          <p:cNvPr id="77" name="CustomShape 6"/>
          <p:cNvSpPr/>
          <p:nvPr/>
        </p:nvSpPr>
        <p:spPr>
          <a:xfrm>
            <a:off x="928800" y="6143760"/>
            <a:ext cx="7500240" cy="516600"/>
          </a:xfrm>
          <a:prstGeom prst="rect">
            <a:avLst/>
          </a:prstGeom>
          <a:solidFill>
            <a:srgbClr val="0d0d0d"/>
          </a:solidFill>
        </p:spPr>
        <p:txBody>
          <a:bodyPr bIns="45000" lIns="90000" rIns="90000" tIns="45000"/>
          <a:p>
            <a:pPr algn="ctr"/>
            <a:r>
              <a:rPr lang="gl-ES" sz="2800">
                <a:solidFill>
                  <a:srgbClr val="0033cc"/>
                </a:solidFill>
                <a:latin typeface="Arial"/>
                <a:hlinkClick r:id="rId4"/>
              </a:rPr>
              <a:t>https://sites.google.com/a/xtec.cat/cinfo-aula/</a:t>
            </a:r>
            <a:endParaRPr/>
          </a:p>
        </p:txBody>
      </p:sp>
      <p:sp>
        <p:nvSpPr>
          <p:cNvPr id="78" name="CustomShape 7"/>
          <p:cNvSpPr/>
          <p:nvPr/>
        </p:nvSpPr>
        <p:spPr>
          <a:xfrm>
            <a:off x="285840" y="5431680"/>
            <a:ext cx="2999520" cy="548280"/>
          </a:xfrm>
          <a:prstGeom prst="rect">
            <a:avLst/>
          </a:prstGeom>
        </p:spPr>
        <p:txBody>
          <a:bodyPr anchor="ctr" bIns="45000" lIns="90000" rIns="90000" tIns="45000"/>
          <a:p>
            <a:pPr algn="just">
              <a:lnSpc>
                <a:spcPct val="100000"/>
              </a:lnSpc>
            </a:pPr>
            <a:r>
              <a:rPr lang="gl-ES" sz="1000">
                <a:solidFill>
                  <a:srgbClr val="000000"/>
                </a:solidFill>
                <a:latin typeface="Arial"/>
                <a:ea typeface="Calibri"/>
              </a:rPr>
              <a:t>BLASCO, A.; DURBAN, G. (2011). </a:t>
            </a:r>
            <a:r>
              <a:rPr i="1" lang="gl-ES" sz="1000">
                <a:solidFill>
                  <a:srgbClr val="000000"/>
                </a:solidFill>
                <a:latin typeface="Arial"/>
                <a:ea typeface="Calibri"/>
              </a:rPr>
              <a:t>Competència informacional: del currículum a l’aula. </a:t>
            </a:r>
            <a:r>
              <a:rPr lang="gl-ES" sz="1000">
                <a:solidFill>
                  <a:srgbClr val="000000"/>
                </a:solidFill>
                <a:latin typeface="Arial"/>
                <a:ea typeface="Calibri"/>
              </a:rPr>
              <a:t>Barcelona. Publicacions de Rosa Sensat.</a:t>
            </a:r>
            <a:endParaRPr/>
          </a:p>
        </p:txBody>
      </p:sp>
    </p:spTree>
  </p:cSld>
  <p:timing>
    <p:tnLst>
      <p:par>
        <p:cTn dur="indefinite" id="76" nodeType="tmRoot" restart="never">
          <p:childTnLst>
            <p:seq>
              <p:cTn dur="indefinite" id="77" nodeType="mainSeq">
                <p:childTnLst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7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918360" y="1857240"/>
            <a:ext cx="7194600" cy="4714200"/>
          </a:xfrm>
          <a:prstGeom prst="rect">
            <a:avLst/>
          </a:prstGeom>
        </p:spPr>
      </p:pic>
      <p:sp>
        <p:nvSpPr>
          <p:cNvPr id="80" name="CustomShape 1"/>
          <p:cNvSpPr/>
          <p:nvPr/>
        </p:nvSpPr>
        <p:spPr>
          <a:xfrm>
            <a:off x="3357720" y="3000240"/>
            <a:ext cx="5428440" cy="1785240"/>
          </a:xfrm>
          <a:prstGeom prst="ellipse">
            <a:avLst/>
          </a:prstGeom>
          <a:ln w="28440">
            <a:solidFill>
              <a:srgbClr val="bc2967"/>
            </a:solidFill>
            <a:round/>
          </a:ln>
        </p:spPr>
      </p:sp>
      <p:sp>
        <p:nvSpPr>
          <p:cNvPr id="81" name="CustomShape 2"/>
          <p:cNvSpPr/>
          <p:nvPr/>
        </p:nvSpPr>
        <p:spPr>
          <a:xfrm>
            <a:off x="85716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competència informacional...      </a:t>
            </a:r>
            <a:endParaRPr/>
          </a:p>
        </p:txBody>
      </p:sp>
      <p:pic>
        <p:nvPicPr>
          <p:cNvPr descr="" id="82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0"/>
            <a:ext cx="1142280" cy="750240"/>
          </a:xfrm>
          <a:prstGeom prst="rect">
            <a:avLst/>
          </a:prstGeom>
        </p:spPr>
      </p:pic>
      <p:sp>
        <p:nvSpPr>
          <p:cNvPr id="83" name="CustomShape 3"/>
          <p:cNvSpPr/>
          <p:nvPr/>
        </p:nvSpPr>
        <p:spPr>
          <a:xfrm>
            <a:off x="6500880" y="0"/>
            <a:ext cx="2499480" cy="713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000">
                <a:solidFill>
                  <a:srgbClr val="841c48"/>
                </a:solidFill>
                <a:latin typeface="Century Gothic"/>
              </a:rPr>
              <a:t>2011</a:t>
            </a:r>
            <a:endParaRPr/>
          </a:p>
        </p:txBody>
      </p:sp>
      <p:sp>
        <p:nvSpPr>
          <p:cNvPr id="84" name="CustomShape 4"/>
          <p:cNvSpPr/>
          <p:nvPr/>
        </p:nvSpPr>
        <p:spPr>
          <a:xfrm>
            <a:off x="0" y="714240"/>
            <a:ext cx="8929080" cy="821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2400">
                <a:solidFill>
                  <a:srgbClr val="000000"/>
                </a:solidFill>
                <a:latin typeface="Arial"/>
              </a:rPr>
              <a:t>Un modelo de 3 fases centrado en </a:t>
            </a:r>
            <a:endParaRPr/>
          </a:p>
          <a:p>
            <a:pPr algn="ctr"/>
            <a:r>
              <a:rPr lang="gl-ES" sz="2400">
                <a:solidFill>
                  <a:srgbClr val="000000"/>
                </a:solidFill>
                <a:latin typeface="Arial"/>
              </a:rPr>
              <a:t>la </a:t>
            </a:r>
            <a:r>
              <a:rPr b="1" lang="gl-ES" sz="2400">
                <a:solidFill>
                  <a:srgbClr val="ffffff"/>
                </a:solidFill>
                <a:latin typeface="Arial"/>
              </a:rPr>
              <a:t>búsqueda libre pautada </a:t>
            </a:r>
            <a:r>
              <a:rPr lang="gl-ES" sz="2400">
                <a:solidFill>
                  <a:srgbClr val="000000"/>
                </a:solidFill>
                <a:latin typeface="Arial"/>
              </a:rPr>
              <a:t>en la Web</a:t>
            </a:r>
            <a:endParaRPr/>
          </a:p>
        </p:txBody>
      </p:sp>
    </p:spTree>
  </p:cSld>
  <p:timing>
    <p:tnLst>
      <p:par>
        <p:cTn dur="indefinite" id="94" nodeType="tmRoot" restart="never">
          <p:childTnLst>
            <p:seq>
              <p:cTn dur="indefinite" id="95" nodeType="mainSeq">
                <p:childTnLst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2000" fill="freeze" id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143840" y="0"/>
            <a:ext cx="1713960" cy="69948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/>
          <a:p>
            <a:r>
              <a:rPr b="1" lang="gl-ES" sz="4000">
                <a:solidFill>
                  <a:srgbClr val="841c48"/>
                </a:solidFill>
                <a:latin typeface="Arial"/>
              </a:rPr>
              <a:t>2011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85716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competència informacional...      </a:t>
            </a:r>
            <a:endParaRPr/>
          </a:p>
        </p:txBody>
      </p:sp>
      <p:pic>
        <p:nvPicPr>
          <p:cNvPr descr="" id="87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0"/>
            <a:ext cx="1142280" cy="750240"/>
          </a:xfrm>
          <a:prstGeom prst="rect">
            <a:avLst/>
          </a:prstGeom>
        </p:spPr>
      </p:pic>
      <p:pic>
        <p:nvPicPr>
          <p:cNvPr descr="" id="88" name="1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60" y="2857320"/>
            <a:ext cx="7935480" cy="3571200"/>
          </a:xfrm>
          <a:prstGeom prst="rect">
            <a:avLst/>
          </a:prstGeom>
        </p:spPr>
      </p:pic>
      <p:sp>
        <p:nvSpPr>
          <p:cNvPr id="89" name="CustomShape 3"/>
          <p:cNvSpPr/>
          <p:nvPr/>
        </p:nvSpPr>
        <p:spPr>
          <a:xfrm>
            <a:off x="0" y="827280"/>
            <a:ext cx="8929080" cy="17964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2800">
                <a:solidFill>
                  <a:srgbClr val="000000"/>
                </a:solidFill>
                <a:latin typeface="Arial"/>
              </a:rPr>
              <a:t>Un modelo centrado en la evolución desde la búsqueda guiada a la búsqueda libre en la Web a través de la</a:t>
            </a:r>
            <a:endParaRPr/>
          </a:p>
          <a:p>
            <a:pPr algn="ctr"/>
            <a:r>
              <a:rPr b="1" i="1" lang="gl-ES" sz="2800">
                <a:solidFill>
                  <a:srgbClr val="000000"/>
                </a:solidFill>
                <a:latin typeface="Arial"/>
              </a:rPr>
              <a:t>búsqueda libre pautada</a:t>
            </a:r>
            <a:endParaRPr/>
          </a:p>
        </p:txBody>
      </p:sp>
    </p:spTree>
  </p:cSld>
  <p:timing>
    <p:tnLst>
      <p:par>
        <p:cTn dur="indefinite" id="101" nodeType="tmRoot" restart="never">
          <p:childTnLst>
            <p:seq>
              <p:cTn dur="indefinite" id="102" nodeType="mainSeq">
                <p:childTnLst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10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5716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>
                <a:solidFill>
                  <a:srgbClr val="841c48"/>
                </a:solidFill>
                <a:latin typeface="Century Gothic"/>
              </a:rPr>
              <a:t>La competencia informacional...      </a:t>
            </a:r>
            <a:endParaRPr/>
          </a:p>
        </p:txBody>
      </p:sp>
      <p:pic>
        <p:nvPicPr>
          <p:cNvPr descr="" id="91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0"/>
            <a:ext cx="1142280" cy="750240"/>
          </a:xfrm>
          <a:prstGeom prst="rect">
            <a:avLst/>
          </a:prstGeom>
        </p:spPr>
      </p:pic>
      <p:sp>
        <p:nvSpPr>
          <p:cNvPr id="92" name="CustomShape 2"/>
          <p:cNvSpPr/>
          <p:nvPr/>
        </p:nvSpPr>
        <p:spPr>
          <a:xfrm>
            <a:off x="571320" y="428760"/>
            <a:ext cx="8714880" cy="856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400">
                <a:solidFill>
                  <a:srgbClr val="841c48"/>
                </a:solidFill>
                <a:latin typeface="Century Gothic"/>
              </a:rPr>
              <a:t>En 2012... </a:t>
            </a:r>
            <a:r>
              <a:rPr b="1" lang="gl-ES" sz="4400">
                <a:solidFill>
                  <a:srgbClr val="841c48"/>
                </a:solidFill>
                <a:latin typeface="Arial"/>
              </a:rPr>
              <a:t>avanzamos hacia </a:t>
            </a:r>
            <a:endParaRPr/>
          </a:p>
          <a:p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4357800" y="2857680"/>
            <a:ext cx="4571280" cy="1430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4400">
                <a:solidFill>
                  <a:srgbClr val="000000"/>
                </a:solidFill>
                <a:latin typeface="Arial"/>
              </a:rPr>
              <a:t>EL MODELO DE TRES FASES</a:t>
            </a:r>
            <a:endParaRPr/>
          </a:p>
        </p:txBody>
      </p:sp>
      <p:sp>
        <p:nvSpPr>
          <p:cNvPr id="94" name="CustomShape 4"/>
          <p:cNvSpPr/>
          <p:nvPr/>
        </p:nvSpPr>
        <p:spPr>
          <a:xfrm>
            <a:off x="0" y="1357200"/>
            <a:ext cx="9000360" cy="1552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4800">
                <a:solidFill>
                  <a:srgbClr val="000000"/>
                </a:solidFill>
                <a:latin typeface="Aller"/>
              </a:rPr>
              <a:t>una concreción y articulación</a:t>
            </a:r>
            <a:endParaRPr/>
          </a:p>
        </p:txBody>
      </p:sp>
      <p:sp>
        <p:nvSpPr>
          <p:cNvPr id="95" name="CustomShape 5"/>
          <p:cNvSpPr/>
          <p:nvPr/>
        </p:nvSpPr>
        <p:spPr>
          <a:xfrm>
            <a:off x="5072040" y="2214720"/>
            <a:ext cx="3450600" cy="6994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4000">
                <a:solidFill>
                  <a:srgbClr val="000000"/>
                </a:solidFill>
                <a:latin typeface="Arial"/>
              </a:rPr>
              <a:t>detallada</a:t>
            </a:r>
            <a:endParaRPr/>
          </a:p>
        </p:txBody>
      </p:sp>
      <p:sp>
        <p:nvSpPr>
          <p:cNvPr id="96" name="CustomShape 6"/>
          <p:cNvSpPr/>
          <p:nvPr/>
        </p:nvSpPr>
        <p:spPr>
          <a:xfrm>
            <a:off x="642960" y="6143760"/>
            <a:ext cx="2428200" cy="516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gl-ES" sz="1400">
                <a:solidFill>
                  <a:srgbClr val="000000"/>
                </a:solidFill>
                <a:latin typeface="Arial"/>
              </a:rPr>
              <a:t>A. Blasco y G.Durban. Monográfico nº </a:t>
            </a:r>
            <a:endParaRPr/>
          </a:p>
        </p:txBody>
      </p:sp>
      <p:sp>
        <p:nvSpPr>
          <p:cNvPr id="97" name="CustomShape 7"/>
          <p:cNvSpPr/>
          <p:nvPr/>
        </p:nvSpPr>
        <p:spPr>
          <a:xfrm>
            <a:off x="3857760" y="5786280"/>
            <a:ext cx="4928400" cy="821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2800">
                <a:solidFill>
                  <a:srgbClr val="000000"/>
                </a:solidFill>
                <a:latin typeface="Arial"/>
              </a:rPr>
              <a:t>Modelo </a:t>
            </a:r>
            <a:r>
              <a:rPr b="1" lang="gl-ES" sz="4800">
                <a:solidFill>
                  <a:srgbClr val="000000"/>
                </a:solidFill>
                <a:latin typeface="Arial"/>
              </a:rPr>
              <a:t>3·3·3</a:t>
            </a:r>
            <a:endParaRPr/>
          </a:p>
        </p:txBody>
      </p:sp>
      <p:sp>
        <p:nvSpPr>
          <p:cNvPr id="98" name="CustomShape 8"/>
          <p:cNvSpPr/>
          <p:nvPr/>
        </p:nvSpPr>
        <p:spPr>
          <a:xfrm>
            <a:off x="5000760" y="4214880"/>
            <a:ext cx="3450600" cy="6994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gl-ES" sz="4000">
                <a:solidFill>
                  <a:srgbClr val="000000"/>
                </a:solidFill>
                <a:latin typeface="Arial"/>
              </a:rPr>
              <a:t>evoluciona</a:t>
            </a:r>
            <a:endParaRPr/>
          </a:p>
        </p:txBody>
      </p:sp>
      <p:sp>
        <p:nvSpPr>
          <p:cNvPr id="99" name="CustomShape 9"/>
          <p:cNvSpPr/>
          <p:nvPr/>
        </p:nvSpPr>
        <p:spPr>
          <a:xfrm>
            <a:off x="7358040" y="4929120"/>
            <a:ext cx="785160" cy="1213560"/>
          </a:xfrm>
          <a:prstGeom prst="stripedRightArrow">
            <a:avLst>
              <a:gd fmla="val 3240" name="adj1"/>
              <a:gd fmla="val 1080" name="adj2"/>
            </a:avLst>
          </a:prstGeom>
          <a:solidFill>
            <a:srgbClr val="000000"/>
          </a:solidFill>
          <a:ln w="25560">
            <a:solidFill>
              <a:srgbClr val="9d9d9d"/>
            </a:solidFill>
            <a:round/>
          </a:ln>
        </p:spPr>
      </p:sp>
      <p:pic>
        <p:nvPicPr>
          <p:cNvPr descr="" id="10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60" y="2296080"/>
            <a:ext cx="2642400" cy="3775320"/>
          </a:xfrm>
          <a:prstGeom prst="rect">
            <a:avLst/>
          </a:prstGeom>
        </p:spPr>
      </p:pic>
    </p:spTree>
  </p:cSld>
  <p:timing>
    <p:tnLst>
      <p:par>
        <p:cTn dur="indefinite" id="108" nodeType="tmRoot" restart="never">
          <p:childTnLst>
            <p:seq>
              <p:cTn dur="indefinite" id="109" nodeType="mainSeq">
                <p:childTnLst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>
                      <p:stCondLst>
                        <p:cond delay="indefinite"/>
                      </p:stCondLst>
                      <p:childTnLst>
                        <p:par>
                          <p:cTn fill="hold" id="119">
                            <p:stCondLst>
                              <p:cond delay="0"/>
                            </p:stCondLst>
                            <p:childTnLst>
                              <p:par>
                                <p:cTn fill="hold" id="12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5716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>
                <a:solidFill>
                  <a:srgbClr val="841c48"/>
                </a:solidFill>
                <a:latin typeface="Century Gothic"/>
              </a:rPr>
              <a:t>La competencia informacional...      </a:t>
            </a:r>
            <a:endParaRPr/>
          </a:p>
        </p:txBody>
      </p:sp>
      <p:pic>
        <p:nvPicPr>
          <p:cNvPr descr="" id="102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0"/>
            <a:ext cx="1142280" cy="750240"/>
          </a:xfrm>
          <a:prstGeom prst="rect">
            <a:avLst/>
          </a:prstGeom>
        </p:spPr>
      </p:pic>
      <p:sp>
        <p:nvSpPr>
          <p:cNvPr id="103" name="CustomShape 2"/>
          <p:cNvSpPr/>
          <p:nvPr/>
        </p:nvSpPr>
        <p:spPr>
          <a:xfrm>
            <a:off x="7072200" y="0"/>
            <a:ext cx="2071080" cy="856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000">
                <a:solidFill>
                  <a:srgbClr val="2e079a"/>
                </a:solidFill>
                <a:latin typeface="Century Gothic"/>
              </a:rPr>
              <a:t>2012</a:t>
            </a:r>
            <a:endParaRPr/>
          </a:p>
          <a:p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2643120" y="558360"/>
            <a:ext cx="3499920" cy="5774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3200">
                <a:solidFill>
                  <a:srgbClr val="000000"/>
                </a:solidFill>
                <a:latin typeface="Aller"/>
              </a:rPr>
              <a:t>Modelo 3·3·3</a:t>
            </a:r>
            <a:endParaRPr/>
          </a:p>
        </p:txBody>
      </p:sp>
      <p:pic>
        <p:nvPicPr>
          <p:cNvPr descr="" id="105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080" y="2451240"/>
            <a:ext cx="7286040" cy="4191840"/>
          </a:xfrm>
          <a:prstGeom prst="rect">
            <a:avLst/>
          </a:prstGeom>
        </p:spPr>
      </p:pic>
      <p:pic>
        <p:nvPicPr>
          <p:cNvPr descr="" id="106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57160" y="1285920"/>
            <a:ext cx="7286040" cy="928080"/>
          </a:xfrm>
          <a:prstGeom prst="rect">
            <a:avLst/>
          </a:prstGeom>
        </p:spPr>
      </p:pic>
    </p:spTree>
  </p:cSld>
  <p:timing>
    <p:tnLst>
      <p:par>
        <p:cTn dur="indefinite" id="124" nodeType="tmRoot" restart="never">
          <p:childTnLst>
            <p:seq>
              <p:cTn dur="indefinite" id="125" nodeType="mainSeq">
                <p:childTnLst>
                  <p:par>
                    <p:cTn fill="hold" id="126">
                      <p:stCondLst>
                        <p:cond delay="indefinite"/>
                      </p:stCondLst>
                      <p:childTnLst>
                        <p:par>
                          <p:cTn fill="hold" id="127">
                            <p:stCondLst>
                              <p:cond delay="0"/>
                            </p:stCondLst>
                            <p:childTnLst>
                              <p:par>
                                <p:cTn fill="hold" id="128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13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5716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>
                <a:solidFill>
                  <a:srgbClr val="841c48"/>
                </a:solidFill>
                <a:latin typeface="Century Gothic"/>
              </a:rPr>
              <a:t>La competencia informacional.  MODELO 3· 3· 3</a:t>
            </a:r>
            <a:endParaRPr/>
          </a:p>
        </p:txBody>
      </p:sp>
      <p:pic>
        <p:nvPicPr>
          <p:cNvPr descr="" id="108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0"/>
            <a:ext cx="1142280" cy="750240"/>
          </a:xfrm>
          <a:prstGeom prst="rect">
            <a:avLst/>
          </a:prstGeom>
        </p:spPr>
      </p:pic>
      <p:pic>
        <p:nvPicPr>
          <p:cNvPr descr="" id="109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14440" y="1138320"/>
            <a:ext cx="8114760" cy="5004720"/>
          </a:xfrm>
          <a:prstGeom prst="rect">
            <a:avLst/>
          </a:prstGeom>
        </p:spPr>
      </p:pic>
      <p:sp>
        <p:nvSpPr>
          <p:cNvPr id="110" name="Line 2"/>
          <p:cNvSpPr/>
          <p:nvPr/>
        </p:nvSpPr>
        <p:spPr>
          <a:xfrm>
            <a:off x="1214280" y="3571560"/>
            <a:ext cx="142920" cy="1800"/>
          </a:xfrm>
          <a:prstGeom prst="line">
            <a:avLst/>
          </a:prstGeom>
          <a:ln w="9360">
            <a:solidFill>
              <a:srgbClr val="00449e"/>
            </a:solidFill>
            <a:round/>
          </a:ln>
        </p:spPr>
      </p:sp>
    </p:spTree>
  </p:cSld>
  <p:timing>
    <p:tnLst>
      <p:par>
        <p:cTn dur="indefinite" id="131" nodeType="tmRoot" restart="never">
          <p:childTnLst>
            <p:seq>
              <p:cTn id="1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2736720" y="2584440"/>
            <a:ext cx="3315600" cy="3334680"/>
          </a:xfrm>
          <a:prstGeom prst="rect">
            <a:avLst/>
          </a:prstGeom>
        </p:spPr>
      </p:pic>
      <p:sp>
        <p:nvSpPr>
          <p:cNvPr id="112" name="CustomShape 1"/>
          <p:cNvSpPr/>
          <p:nvPr/>
        </p:nvSpPr>
        <p:spPr>
          <a:xfrm>
            <a:off x="3714840" y="5767560"/>
            <a:ext cx="1404360" cy="37548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INTERPRETAR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1579680" y="4327560"/>
            <a:ext cx="1161360" cy="38520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CREAR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5513400" y="5313240"/>
            <a:ext cx="1310400" cy="37548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ANALITZAR</a:t>
            </a:r>
            <a:endParaRPr/>
          </a:p>
        </p:txBody>
      </p:sp>
      <p:sp>
        <p:nvSpPr>
          <p:cNvPr id="115" name="CustomShape 4"/>
          <p:cNvSpPr/>
          <p:nvPr/>
        </p:nvSpPr>
        <p:spPr>
          <a:xfrm>
            <a:off x="2119320" y="5464080"/>
            <a:ext cx="1285200" cy="37548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PROCESAR</a:t>
            </a:r>
            <a:endParaRPr/>
          </a:p>
        </p:txBody>
      </p:sp>
      <p:sp>
        <p:nvSpPr>
          <p:cNvPr id="116" name="CustomShape 5"/>
          <p:cNvSpPr/>
          <p:nvPr/>
        </p:nvSpPr>
        <p:spPr>
          <a:xfrm>
            <a:off x="1571760" y="3343320"/>
            <a:ext cx="1242360" cy="40896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COMPARTIR</a:t>
            </a:r>
            <a:endParaRPr/>
          </a:p>
        </p:txBody>
      </p:sp>
      <p:sp>
        <p:nvSpPr>
          <p:cNvPr id="117" name="CustomShape 6"/>
          <p:cNvSpPr/>
          <p:nvPr/>
        </p:nvSpPr>
        <p:spPr>
          <a:xfrm>
            <a:off x="5429160" y="2712240"/>
            <a:ext cx="906480" cy="3333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Identificar</a:t>
            </a:r>
            <a:endParaRPr/>
          </a:p>
        </p:txBody>
      </p:sp>
      <p:sp>
        <p:nvSpPr>
          <p:cNvPr id="118" name="CustomShape 7"/>
          <p:cNvSpPr/>
          <p:nvPr/>
        </p:nvSpPr>
        <p:spPr>
          <a:xfrm>
            <a:off x="6178320" y="2500200"/>
            <a:ext cx="995040" cy="3510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Concretar</a:t>
            </a:r>
            <a:endParaRPr/>
          </a:p>
        </p:txBody>
      </p:sp>
      <p:sp>
        <p:nvSpPr>
          <p:cNvPr id="119" name="CustomShape 8"/>
          <p:cNvSpPr/>
          <p:nvPr/>
        </p:nvSpPr>
        <p:spPr>
          <a:xfrm>
            <a:off x="7076880" y="2573280"/>
            <a:ext cx="995040" cy="3564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Organiza</a:t>
            </a:r>
            <a:r>
              <a:rPr lang="gl-ES" sz="1200">
                <a:latin typeface="Arial Narrow"/>
                <a:ea typeface="SimSun"/>
              </a:rPr>
              <a:t>r</a:t>
            </a:r>
            <a:endParaRPr/>
          </a:p>
        </p:txBody>
      </p:sp>
      <p:sp>
        <p:nvSpPr>
          <p:cNvPr id="120" name="CustomShape 9"/>
          <p:cNvSpPr/>
          <p:nvPr/>
        </p:nvSpPr>
        <p:spPr>
          <a:xfrm>
            <a:off x="6215040" y="3449880"/>
            <a:ext cx="959760" cy="33552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Conocer</a:t>
            </a:r>
            <a:endParaRPr/>
          </a:p>
          <a:p>
            <a:endParaRPr/>
          </a:p>
        </p:txBody>
      </p:sp>
      <p:sp>
        <p:nvSpPr>
          <p:cNvPr id="121" name="CustomShape 10"/>
          <p:cNvSpPr/>
          <p:nvPr/>
        </p:nvSpPr>
        <p:spPr>
          <a:xfrm>
            <a:off x="7035480" y="3214800"/>
            <a:ext cx="882360" cy="3531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Diseñar</a:t>
            </a:r>
            <a:endParaRPr/>
          </a:p>
        </p:txBody>
      </p:sp>
      <p:sp>
        <p:nvSpPr>
          <p:cNvPr id="122" name="CustomShape 11"/>
          <p:cNvSpPr/>
          <p:nvPr/>
        </p:nvSpPr>
        <p:spPr>
          <a:xfrm>
            <a:off x="7832160" y="3288240"/>
            <a:ext cx="882360" cy="3585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Consultar</a:t>
            </a:r>
            <a:endParaRPr/>
          </a:p>
        </p:txBody>
      </p:sp>
      <p:sp>
        <p:nvSpPr>
          <p:cNvPr id="123" name="CustomShape 12"/>
          <p:cNvSpPr/>
          <p:nvPr/>
        </p:nvSpPr>
        <p:spPr>
          <a:xfrm>
            <a:off x="6429240" y="4500360"/>
            <a:ext cx="928080" cy="3567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Valorar</a:t>
            </a:r>
            <a:endParaRPr/>
          </a:p>
        </p:txBody>
      </p:sp>
      <p:sp>
        <p:nvSpPr>
          <p:cNvPr id="124" name="CustomShape 13"/>
          <p:cNvSpPr/>
          <p:nvPr/>
        </p:nvSpPr>
        <p:spPr>
          <a:xfrm>
            <a:off x="7075800" y="4286160"/>
            <a:ext cx="972000" cy="3675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Seleccionar</a:t>
            </a:r>
            <a:endParaRPr/>
          </a:p>
        </p:txBody>
      </p:sp>
      <p:sp>
        <p:nvSpPr>
          <p:cNvPr id="125" name="CustomShape 14"/>
          <p:cNvSpPr/>
          <p:nvPr/>
        </p:nvSpPr>
        <p:spPr>
          <a:xfrm>
            <a:off x="7959600" y="4356360"/>
            <a:ext cx="897840" cy="3729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Obtener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gl-ES" sz="700">
                <a:latin typeface="Arial Narrow"/>
                <a:ea typeface="SimSun"/>
              </a:rPr>
              <a:t>r</a:t>
            </a:r>
            <a:endParaRPr/>
          </a:p>
        </p:txBody>
      </p:sp>
      <p:sp>
        <p:nvSpPr>
          <p:cNvPr id="126" name="CustomShape 15"/>
          <p:cNvSpPr/>
          <p:nvPr/>
        </p:nvSpPr>
        <p:spPr>
          <a:xfrm>
            <a:off x="5857920" y="5650920"/>
            <a:ext cx="1071720" cy="34884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Entender</a:t>
            </a:r>
            <a:endParaRPr/>
          </a:p>
        </p:txBody>
      </p:sp>
      <p:sp>
        <p:nvSpPr>
          <p:cNvPr id="127" name="CustomShape 16"/>
          <p:cNvSpPr/>
          <p:nvPr/>
        </p:nvSpPr>
        <p:spPr>
          <a:xfrm>
            <a:off x="6780960" y="5429160"/>
            <a:ext cx="941040" cy="3675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Reconocer</a:t>
            </a:r>
            <a:endParaRPr/>
          </a:p>
        </p:txBody>
      </p:sp>
      <p:sp>
        <p:nvSpPr>
          <p:cNvPr id="128" name="CustomShape 17"/>
          <p:cNvSpPr/>
          <p:nvPr/>
        </p:nvSpPr>
        <p:spPr>
          <a:xfrm>
            <a:off x="7630560" y="5505840"/>
            <a:ext cx="941040" cy="3729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Contrastar</a:t>
            </a:r>
            <a:endParaRPr/>
          </a:p>
        </p:txBody>
      </p:sp>
      <p:sp>
        <p:nvSpPr>
          <p:cNvPr id="129" name="CustomShape 18"/>
          <p:cNvSpPr/>
          <p:nvPr/>
        </p:nvSpPr>
        <p:spPr>
          <a:xfrm>
            <a:off x="3143160" y="6000840"/>
            <a:ext cx="993600" cy="37332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Criticar</a:t>
            </a:r>
            <a:endParaRPr/>
          </a:p>
          <a:p>
            <a:endParaRPr/>
          </a:p>
        </p:txBody>
      </p:sp>
      <p:sp>
        <p:nvSpPr>
          <p:cNvPr id="130" name="CustomShape 19"/>
          <p:cNvSpPr/>
          <p:nvPr/>
        </p:nvSpPr>
        <p:spPr>
          <a:xfrm>
            <a:off x="4067280" y="6126840"/>
            <a:ext cx="993600" cy="37332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   </a:t>
            </a:r>
            <a:r>
              <a:rPr b="1" lang="gl-ES" sz="1200">
                <a:latin typeface="Arial Narrow"/>
                <a:ea typeface="SimSun"/>
              </a:rPr>
              <a:t>Inferir</a:t>
            </a:r>
            <a:endParaRPr/>
          </a:p>
        </p:txBody>
      </p:sp>
      <p:sp>
        <p:nvSpPr>
          <p:cNvPr id="131" name="CustomShape 20"/>
          <p:cNvSpPr/>
          <p:nvPr/>
        </p:nvSpPr>
        <p:spPr>
          <a:xfrm>
            <a:off x="4791960" y="6061680"/>
            <a:ext cx="993600" cy="37332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Relacionar</a:t>
            </a:r>
            <a:endParaRPr/>
          </a:p>
          <a:p>
            <a:endParaRPr/>
          </a:p>
        </p:txBody>
      </p:sp>
      <p:sp>
        <p:nvSpPr>
          <p:cNvPr id="132" name="CustomShape 21"/>
          <p:cNvSpPr/>
          <p:nvPr/>
        </p:nvSpPr>
        <p:spPr>
          <a:xfrm>
            <a:off x="2076480" y="5786280"/>
            <a:ext cx="923040" cy="3546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latin typeface="Arial Narrow"/>
                <a:ea typeface="SimSun"/>
              </a:rPr>
              <a:t>Estructurar</a:t>
            </a:r>
            <a:endParaRPr/>
          </a:p>
          <a:p>
            <a:endParaRPr/>
          </a:p>
        </p:txBody>
      </p:sp>
      <p:sp>
        <p:nvSpPr>
          <p:cNvPr id="133" name="CustomShape 22"/>
          <p:cNvSpPr/>
          <p:nvPr/>
        </p:nvSpPr>
        <p:spPr>
          <a:xfrm>
            <a:off x="1219320" y="5715000"/>
            <a:ext cx="923040" cy="3546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latin typeface="Arial Narrow"/>
                <a:ea typeface="SimSun"/>
              </a:rPr>
              <a:t>Sintetizar</a:t>
            </a:r>
            <a:endParaRPr/>
          </a:p>
        </p:txBody>
      </p:sp>
      <p:sp>
        <p:nvSpPr>
          <p:cNvPr id="134" name="CustomShape 23"/>
          <p:cNvSpPr/>
          <p:nvPr/>
        </p:nvSpPr>
        <p:spPr>
          <a:xfrm>
            <a:off x="433440" y="5834160"/>
            <a:ext cx="923040" cy="3546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Extraer</a:t>
            </a:r>
            <a:endParaRPr/>
          </a:p>
          <a:p>
            <a:endParaRPr/>
          </a:p>
        </p:txBody>
      </p:sp>
      <p:sp>
        <p:nvSpPr>
          <p:cNvPr id="135" name="CustomShape 24"/>
          <p:cNvSpPr/>
          <p:nvPr/>
        </p:nvSpPr>
        <p:spPr>
          <a:xfrm>
            <a:off x="1643400" y="3716280"/>
            <a:ext cx="919800" cy="3549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r"/>
            <a:r>
              <a:rPr b="1" lang="gl-ES" sz="1200">
                <a:latin typeface="Arial Narrow"/>
                <a:ea typeface="SimSun"/>
              </a:rPr>
              <a:t>Presentar</a:t>
            </a:r>
            <a:endParaRPr/>
          </a:p>
          <a:p>
            <a:endParaRPr/>
          </a:p>
        </p:txBody>
      </p:sp>
      <p:sp>
        <p:nvSpPr>
          <p:cNvPr id="136" name="CustomShape 25"/>
          <p:cNvSpPr/>
          <p:nvPr/>
        </p:nvSpPr>
        <p:spPr>
          <a:xfrm>
            <a:off x="867600" y="3643200"/>
            <a:ext cx="919800" cy="3528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latin typeface="Arial Narrow"/>
                <a:ea typeface="SimSun"/>
              </a:rPr>
              <a:t>Difundir</a:t>
            </a:r>
            <a:endParaRPr/>
          </a:p>
          <a:p>
            <a:endParaRPr/>
          </a:p>
        </p:txBody>
      </p:sp>
      <p:sp>
        <p:nvSpPr>
          <p:cNvPr id="137" name="CustomShape 26"/>
          <p:cNvSpPr/>
          <p:nvPr/>
        </p:nvSpPr>
        <p:spPr>
          <a:xfrm>
            <a:off x="71280" y="3718440"/>
            <a:ext cx="919800" cy="3528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Interactuar</a:t>
            </a:r>
            <a:endParaRPr/>
          </a:p>
          <a:p>
            <a:endParaRPr/>
          </a:p>
        </p:txBody>
      </p:sp>
      <p:sp>
        <p:nvSpPr>
          <p:cNvPr id="138" name="CustomShape 27"/>
          <p:cNvSpPr/>
          <p:nvPr/>
        </p:nvSpPr>
        <p:spPr>
          <a:xfrm>
            <a:off x="1638720" y="4714920"/>
            <a:ext cx="1004040" cy="26928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r"/>
            <a:r>
              <a:rPr b="1" lang="gl-ES" sz="1200">
                <a:latin typeface="Arial Narrow"/>
                <a:ea typeface="SimSun"/>
              </a:rPr>
              <a:t>   </a:t>
            </a:r>
            <a:r>
              <a:rPr b="1" lang="gl-ES" sz="1200">
                <a:latin typeface="Arial Narrow"/>
                <a:ea typeface="SimSun"/>
              </a:rPr>
              <a:t>Integrar</a:t>
            </a:r>
            <a:endParaRPr/>
          </a:p>
          <a:p>
            <a:endParaRPr/>
          </a:p>
        </p:txBody>
      </p:sp>
      <p:sp>
        <p:nvSpPr>
          <p:cNvPr id="139" name="CustomShape 28"/>
          <p:cNvSpPr/>
          <p:nvPr/>
        </p:nvSpPr>
        <p:spPr>
          <a:xfrm>
            <a:off x="142920" y="4632840"/>
            <a:ext cx="1004040" cy="2955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Elaborar</a:t>
            </a:r>
            <a:endParaRPr/>
          </a:p>
        </p:txBody>
      </p:sp>
      <p:sp>
        <p:nvSpPr>
          <p:cNvPr id="140" name="CustomShape 29"/>
          <p:cNvSpPr/>
          <p:nvPr/>
        </p:nvSpPr>
        <p:spPr>
          <a:xfrm>
            <a:off x="1040400" y="4572000"/>
            <a:ext cx="1004760" cy="29556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Personalizar</a:t>
            </a:r>
            <a:endParaRPr/>
          </a:p>
        </p:txBody>
      </p:sp>
      <p:sp>
        <p:nvSpPr>
          <p:cNvPr id="141" name="CustomShape 30"/>
          <p:cNvSpPr/>
          <p:nvPr/>
        </p:nvSpPr>
        <p:spPr>
          <a:xfrm>
            <a:off x="5715000" y="3143160"/>
            <a:ext cx="1348560" cy="28836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LOCALITZAR</a:t>
            </a:r>
            <a:endParaRPr/>
          </a:p>
        </p:txBody>
      </p:sp>
      <p:sp>
        <p:nvSpPr>
          <p:cNvPr id="142" name="CustomShape 31"/>
          <p:cNvSpPr/>
          <p:nvPr/>
        </p:nvSpPr>
        <p:spPr>
          <a:xfrm>
            <a:off x="2351160" y="2357280"/>
            <a:ext cx="1362960" cy="43416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APLICAR</a:t>
            </a:r>
            <a:endParaRPr/>
          </a:p>
        </p:txBody>
      </p:sp>
      <p:sp>
        <p:nvSpPr>
          <p:cNvPr id="143" name="CustomShape 32"/>
          <p:cNvSpPr/>
          <p:nvPr/>
        </p:nvSpPr>
        <p:spPr>
          <a:xfrm>
            <a:off x="5857920" y="4071960"/>
            <a:ext cx="1335960" cy="37548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RECUPERAR</a:t>
            </a:r>
            <a:endParaRPr/>
          </a:p>
        </p:txBody>
      </p:sp>
      <p:sp>
        <p:nvSpPr>
          <p:cNvPr id="144" name="CustomShape 33"/>
          <p:cNvSpPr/>
          <p:nvPr/>
        </p:nvSpPr>
        <p:spPr>
          <a:xfrm>
            <a:off x="4929120" y="2305080"/>
            <a:ext cx="1310400" cy="408960"/>
          </a:xfrm>
          <a:prstGeom prst="roundRect">
            <a:avLst>
              <a:gd fmla="val 666" name="adj"/>
            </a:avLst>
          </a:prstGeom>
          <a:solidFill>
            <a:srgbClr val="002060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solidFill>
                  <a:srgbClr val="ffffff"/>
                </a:solidFill>
                <a:latin typeface="Arial"/>
                <a:ea typeface="SimSun"/>
              </a:rPr>
              <a:t>PLANTEAR</a:t>
            </a:r>
            <a:endParaRPr/>
          </a:p>
        </p:txBody>
      </p:sp>
      <p:sp>
        <p:nvSpPr>
          <p:cNvPr id="145" name="CustomShape 34"/>
          <p:cNvSpPr/>
          <p:nvPr/>
        </p:nvSpPr>
        <p:spPr>
          <a:xfrm>
            <a:off x="1922040" y="2787480"/>
            <a:ext cx="863280" cy="3528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r"/>
            <a:r>
              <a:rPr b="1" lang="gl-ES" sz="1200">
                <a:latin typeface="Arial Narrow"/>
                <a:ea typeface="SimSun"/>
              </a:rPr>
              <a:t>Evaluar</a:t>
            </a:r>
            <a:endParaRPr/>
          </a:p>
          <a:p>
            <a:endParaRPr/>
          </a:p>
        </p:txBody>
      </p:sp>
      <p:sp>
        <p:nvSpPr>
          <p:cNvPr id="146" name="CustomShape 35"/>
          <p:cNvSpPr/>
          <p:nvPr/>
        </p:nvSpPr>
        <p:spPr>
          <a:xfrm>
            <a:off x="1194480" y="2714760"/>
            <a:ext cx="863280" cy="3528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pPr algn="ctr"/>
            <a:r>
              <a:rPr b="1" lang="gl-ES" sz="1200">
                <a:latin typeface="Arial Narrow"/>
                <a:ea typeface="SimSun"/>
              </a:rPr>
              <a:t>Actuar</a:t>
            </a:r>
            <a:endParaRPr/>
          </a:p>
          <a:p>
            <a:endParaRPr/>
          </a:p>
        </p:txBody>
      </p:sp>
      <p:sp>
        <p:nvSpPr>
          <p:cNvPr id="147" name="CustomShape 36"/>
          <p:cNvSpPr/>
          <p:nvPr/>
        </p:nvSpPr>
        <p:spPr>
          <a:xfrm>
            <a:off x="506520" y="2789640"/>
            <a:ext cx="863280" cy="352800"/>
          </a:xfrm>
          <a:prstGeom prst="roundRect">
            <a:avLst>
              <a:gd fmla="val 666" name="adj"/>
            </a:avLst>
          </a:prstGeom>
          <a:solidFill>
            <a:srgbClr val="daeef3"/>
          </a:solidFill>
          <a:ln w="9360">
            <a:solidFill>
              <a:srgbClr val="4e6128"/>
            </a:solidFill>
            <a:round/>
          </a:ln>
        </p:spPr>
        <p:txBody>
          <a:bodyPr bIns="45000" lIns="90000" rIns="90000" tIns="45000"/>
          <a:p>
            <a:r>
              <a:rPr b="1" lang="gl-ES" sz="1200">
                <a:latin typeface="Arial Narrow"/>
                <a:ea typeface="SimSun"/>
              </a:rPr>
              <a:t>Transferir</a:t>
            </a:r>
            <a:endParaRPr/>
          </a:p>
          <a:p>
            <a:endParaRPr/>
          </a:p>
        </p:txBody>
      </p:sp>
      <p:sp>
        <p:nvSpPr>
          <p:cNvPr id="148" name="CustomShape 37"/>
          <p:cNvSpPr/>
          <p:nvPr/>
        </p:nvSpPr>
        <p:spPr>
          <a:xfrm>
            <a:off x="1276920" y="0"/>
            <a:ext cx="6980400" cy="610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>
                <a:solidFill>
                  <a:srgbClr val="841c48"/>
                </a:solidFill>
                <a:latin typeface="Century Gothic"/>
              </a:rPr>
              <a:t>La competencia informacional.  MODELO 3· 3· 3</a:t>
            </a:r>
            <a:endParaRPr/>
          </a:p>
        </p:txBody>
      </p:sp>
      <p:pic>
        <p:nvPicPr>
          <p:cNvPr descr="" id="149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0"/>
            <a:ext cx="1132200" cy="642240"/>
          </a:xfrm>
          <a:prstGeom prst="rect">
            <a:avLst/>
          </a:prstGeom>
        </p:spPr>
      </p:pic>
      <p:pic>
        <p:nvPicPr>
          <p:cNvPr descr="" id="150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14280" y="642960"/>
            <a:ext cx="7857360" cy="785160"/>
          </a:xfrm>
          <a:prstGeom prst="rect">
            <a:avLst/>
          </a:prstGeom>
        </p:spPr>
      </p:pic>
      <p:pic>
        <p:nvPicPr>
          <p:cNvPr descr="" id="15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20" y="571320"/>
            <a:ext cx="999360" cy="1082880"/>
          </a:xfrm>
          <a:prstGeom prst="rect">
            <a:avLst/>
          </a:prstGeom>
        </p:spPr>
      </p:pic>
      <p:pic>
        <p:nvPicPr>
          <p:cNvPr descr="" id="152" name="55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360" y="1500120"/>
            <a:ext cx="1928160" cy="642240"/>
          </a:xfrm>
          <a:prstGeom prst="rect">
            <a:avLst/>
          </a:prstGeom>
        </p:spPr>
      </p:pic>
      <p:pic>
        <p:nvPicPr>
          <p:cNvPr descr="" id="153" name="56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3214800" y="1500120"/>
            <a:ext cx="2285280" cy="642240"/>
          </a:xfrm>
          <a:prstGeom prst="rect">
            <a:avLst/>
          </a:prstGeom>
        </p:spPr>
      </p:pic>
      <p:pic>
        <p:nvPicPr>
          <p:cNvPr descr="" id="154" name="57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5643720" y="1500120"/>
            <a:ext cx="1928160" cy="642240"/>
          </a:xfrm>
          <a:prstGeom prst="rect">
            <a:avLst/>
          </a:prstGeom>
        </p:spPr>
      </p:pic>
    </p:spTree>
  </p:cSld>
  <p:timing>
    <p:tnLst>
      <p:par>
        <p:cTn dur="indefinite" id="133" nodeType="tmRoot" restart="never">
          <p:childTnLst>
            <p:seq>
              <p:cTn dur="indefinite" id="134" nodeType="mainSeq">
                <p:childTnLst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2000" fill="freeze" id="14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>
                      <p:stCondLst>
                        <p:cond delay="indefinite"/>
                      </p:stCondLst>
                      <p:childTnLst>
                        <p:par>
                          <p:cTn fill="hold" id="145">
                            <p:stCondLst>
                              <p:cond delay="0"/>
                            </p:stCondLst>
                            <p:childTnLst>
                              <p:par>
                                <p:cTn fill="hold" id="14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8">
                      <p:stCondLst>
                        <p:cond delay="indefinite"/>
                      </p:stCondLst>
                      <p:childTnLst>
                        <p:par>
                          <p:cTn fill="hold" id="149">
                            <p:stCondLst>
                              <p:cond delay="0"/>
                            </p:stCondLst>
                            <p:childTnLst>
                              <p:par>
                                <p:cTn fill="hold" id="15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2">
                      <p:stCondLst>
                        <p:cond delay="indefinite"/>
                      </p:stCondLst>
                      <p:childTnLst>
                        <p:par>
                          <p:cTn fill="hold" id="153">
                            <p:stCondLst>
                              <p:cond delay="0"/>
                            </p:stCondLst>
                            <p:childTnLst>
                              <p:par>
                                <p:cTn fill="hold" id="15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6">
                      <p:stCondLst>
                        <p:cond delay="indefinite"/>
                      </p:stCondLst>
                      <p:childTnLst>
                        <p:par>
                          <p:cTn fill="hold" id="157">
                            <p:stCondLst>
                              <p:cond delay="0"/>
                            </p:stCondLst>
                            <p:childTnLst>
                              <p:par>
                                <p:cTn fill="hold" id="15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>
                      <p:stCondLst>
                        <p:cond delay="indefinite"/>
                      </p:stCondLst>
                      <p:childTnLst>
                        <p:par>
                          <p:cTn fill="hold" id="161">
                            <p:stCondLst>
                              <p:cond delay="0"/>
                            </p:stCondLst>
                            <p:childTnLst>
                              <p:par>
                                <p:cTn fill="hold" id="16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4">
                      <p:stCondLst>
                        <p:cond delay="indefinite"/>
                      </p:stCondLst>
                      <p:childTnLst>
                        <p:par>
                          <p:cTn fill="hold" id="165">
                            <p:stCondLst>
                              <p:cond delay="0"/>
                            </p:stCondLst>
                            <p:childTnLst>
                              <p:par>
                                <p:cTn fill="hold" id="16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8">
                      <p:stCondLst>
                        <p:cond delay="indefinite"/>
                      </p:stCondLst>
                      <p:childTnLst>
                        <p:par>
                          <p:cTn fill="hold" id="169">
                            <p:stCondLst>
                              <p:cond delay="0"/>
                            </p:stCondLst>
                            <p:childTnLst>
                              <p:par>
                                <p:cTn fill="hold" id="17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2">
                      <p:stCondLst>
                        <p:cond delay="indefinite"/>
                      </p:stCondLst>
                      <p:childTnLst>
                        <p:par>
                          <p:cTn fill="hold" id="173">
                            <p:stCondLst>
                              <p:cond delay="0"/>
                            </p:stCondLst>
                            <p:childTnLst>
                              <p:par>
                                <p:cTn fill="hold" id="17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6">
                      <p:stCondLst>
                        <p:cond delay="indefinite"/>
                      </p:stCondLst>
                      <p:childTnLst>
                        <p:par>
                          <p:cTn fill="hold" id="177">
                            <p:stCondLst>
                              <p:cond delay="0"/>
                            </p:stCondLst>
                            <p:childTnLst>
                              <p:par>
                                <p:cTn fill="hold" id="17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0">
                      <p:stCondLst>
                        <p:cond delay="indefinite"/>
                      </p:stCondLst>
                      <p:childTnLst>
                        <p:par>
                          <p:cTn fill="hold" id="181">
                            <p:stCondLst>
                              <p:cond delay="0"/>
                            </p:stCondLst>
                            <p:childTnLst>
                              <p:par>
                                <p:cTn fill="hold" id="18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4">
                      <p:stCondLst>
                        <p:cond delay="indefinite"/>
                      </p:stCondLst>
                      <p:childTnLst>
                        <p:par>
                          <p:cTn fill="hold" id="185">
                            <p:stCondLst>
                              <p:cond delay="0"/>
                            </p:stCondLst>
                            <p:childTnLst>
                              <p:par>
                                <p:cTn fill="hold" id="18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id="19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2">
                      <p:stCondLst>
                        <p:cond delay="indefinite"/>
                      </p:stCondLst>
                      <p:childTnLst>
                        <p:par>
                          <p:cTn fill="hold" id="193">
                            <p:stCondLst>
                              <p:cond delay="0"/>
                            </p:stCondLst>
                            <p:childTnLst>
                              <p:par>
                                <p:cTn fill="hold" id="19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6">
                      <p:stCondLst>
                        <p:cond delay="indefinite"/>
                      </p:stCondLst>
                      <p:childTnLst>
                        <p:par>
                          <p:cTn fill="hold" id="197">
                            <p:stCondLst>
                              <p:cond delay="0"/>
                            </p:stCondLst>
                            <p:childTnLst>
                              <p:par>
                                <p:cTn fill="hold" id="19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0">
                      <p:stCondLst>
                        <p:cond delay="indefinite"/>
                      </p:stCondLst>
                      <p:childTnLst>
                        <p:par>
                          <p:cTn fill="hold" id="201">
                            <p:stCondLst>
                              <p:cond delay="0"/>
                            </p:stCondLst>
                            <p:childTnLst>
                              <p:par>
                                <p:cTn fill="hold" id="20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4">
                      <p:stCondLst>
                        <p:cond delay="indefinite"/>
                      </p:stCondLst>
                      <p:childTnLst>
                        <p:par>
                          <p:cTn fill="hold" id="205">
                            <p:stCondLst>
                              <p:cond delay="0"/>
                            </p:stCondLst>
                            <p:childTnLst>
                              <p:par>
                                <p:cTn fill="hold" id="20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8">
                      <p:stCondLst>
                        <p:cond delay="indefinite"/>
                      </p:stCondLst>
                      <p:childTnLst>
                        <p:par>
                          <p:cTn fill="hold" id="209">
                            <p:stCondLst>
                              <p:cond delay="0"/>
                            </p:stCondLst>
                            <p:childTnLst>
                              <p:par>
                                <p:cTn fill="hold" id="21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2">
                      <p:stCondLst>
                        <p:cond delay="indefinite"/>
                      </p:stCondLst>
                      <p:childTnLst>
                        <p:par>
                          <p:cTn fill="hold" id="213">
                            <p:stCondLst>
                              <p:cond delay="0"/>
                            </p:stCondLst>
                            <p:childTnLst>
                              <p:par>
                                <p:cTn fill="hold" id="21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6">
                      <p:stCondLst>
                        <p:cond delay="indefinite"/>
                      </p:stCondLst>
                      <p:childTnLst>
                        <p:par>
                          <p:cTn fill="hold" id="217">
                            <p:stCondLst>
                              <p:cond delay="0"/>
                            </p:stCondLst>
                            <p:childTnLst>
                              <p:par>
                                <p:cTn fill="hold" id="21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0">
                      <p:stCondLst>
                        <p:cond delay="indefinite"/>
                      </p:stCondLst>
                      <p:childTnLst>
                        <p:par>
                          <p:cTn fill="hold" id="221">
                            <p:stCondLst>
                              <p:cond delay="0"/>
                            </p:stCondLst>
                            <p:childTnLst>
                              <p:par>
                                <p:cTn fill="hold" id="22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428760" y="0"/>
            <a:ext cx="8500320" cy="13982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gl-ES" sz="4200">
                <a:solidFill>
                  <a:srgbClr val="e90062"/>
                </a:solidFill>
                <a:latin typeface="Century Gothic"/>
              </a:rPr>
              <a:t>Como es nuestro mundo hoy?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9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5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25280"/>
            <a:ext cx="864360" cy="588240"/>
          </a:xfrm>
          <a:prstGeom prst="rect">
            <a:avLst/>
          </a:prstGeom>
        </p:spPr>
      </p:pic>
      <p:pic>
        <p:nvPicPr>
          <p:cNvPr descr="" id="156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142920"/>
            <a:ext cx="7314480" cy="465840"/>
          </a:xfrm>
          <a:prstGeom prst="rect">
            <a:avLst/>
          </a:prstGeom>
        </p:spPr>
      </p:pic>
      <p:pic>
        <p:nvPicPr>
          <p:cNvPr descr="" id="157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785880"/>
            <a:ext cx="7857360" cy="785160"/>
          </a:xfrm>
          <a:prstGeom prst="rect">
            <a:avLst/>
          </a:prstGeom>
        </p:spPr>
      </p:pic>
      <p:pic>
        <p:nvPicPr>
          <p:cNvPr descr="" id="158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280" y="690480"/>
            <a:ext cx="999360" cy="1166040"/>
          </a:xfrm>
          <a:prstGeom prst="rect">
            <a:avLst/>
          </a:prstGeom>
        </p:spPr>
      </p:pic>
      <p:pic>
        <p:nvPicPr>
          <p:cNvPr descr="" id="159" name="8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00" y="1572480"/>
            <a:ext cx="7351920" cy="5284800"/>
          </a:xfrm>
          <a:prstGeom prst="rect">
            <a:avLst/>
          </a:prstGeom>
        </p:spPr>
      </p:pic>
      <p:pic>
        <p:nvPicPr>
          <p:cNvPr descr="" id="160" name="9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928800" y="1694880"/>
            <a:ext cx="7286040" cy="5162400"/>
          </a:xfrm>
          <a:prstGeom prst="rect">
            <a:avLst/>
          </a:prstGeom>
        </p:spPr>
      </p:pic>
      <p:pic>
        <p:nvPicPr>
          <p:cNvPr descr="" id="161" name="10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1928880" y="1643040"/>
            <a:ext cx="6643440" cy="5214240"/>
          </a:xfrm>
          <a:prstGeom prst="rect">
            <a:avLst/>
          </a:prstGeom>
        </p:spPr>
      </p:pic>
    </p:spTree>
  </p:cSld>
  <p:timing>
    <p:tnLst>
      <p:par>
        <p:cTn dur="indefinite" id="224" nodeType="tmRoot" restart="never">
          <p:childTnLst>
            <p:seq>
              <p:cTn dur="indefinite" id="225" nodeType="mainSeq">
                <p:childTnLst>
                  <p:par>
                    <p:cTn fill="hold" id="226">
                      <p:stCondLst>
                        <p:cond delay="indefinite"/>
                      </p:stCondLst>
                      <p:childTnLst>
                        <p:par>
                          <p:cTn fill="hold" id="227">
                            <p:stCondLst>
                              <p:cond delay="0"/>
                            </p:stCondLst>
                            <p:childTnLst>
                              <p:par>
                                <p:cTn fill="hold" id="228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3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id="233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35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6">
                      <p:stCondLst>
                        <p:cond delay="indefinite"/>
                      </p:stCondLst>
                      <p:childTnLst>
                        <p:par>
                          <p:cTn fill="hold" id="237">
                            <p:stCondLst>
                              <p:cond delay="0"/>
                            </p:stCondLst>
                            <p:childTnLst>
                              <p:par>
                                <p:cTn fill="hold" id="238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4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2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25280"/>
            <a:ext cx="950040" cy="561240"/>
          </a:xfrm>
          <a:prstGeom prst="rect">
            <a:avLst/>
          </a:prstGeom>
        </p:spPr>
      </p:pic>
      <p:pic>
        <p:nvPicPr>
          <p:cNvPr descr="" id="163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185840" y="142920"/>
            <a:ext cx="7314480" cy="465840"/>
          </a:xfrm>
          <a:prstGeom prst="rect">
            <a:avLst/>
          </a:prstGeom>
        </p:spPr>
      </p:pic>
      <p:pic>
        <p:nvPicPr>
          <p:cNvPr descr="" id="164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785880"/>
            <a:ext cx="7786080" cy="713520"/>
          </a:xfrm>
          <a:prstGeom prst="rect">
            <a:avLst/>
          </a:prstGeom>
        </p:spPr>
      </p:pic>
      <p:pic>
        <p:nvPicPr>
          <p:cNvPr descr="" id="165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714240"/>
            <a:ext cx="861120" cy="1096200"/>
          </a:xfrm>
          <a:prstGeom prst="rect">
            <a:avLst/>
          </a:prstGeom>
        </p:spPr>
      </p:pic>
      <p:pic>
        <p:nvPicPr>
          <p:cNvPr descr="" id="166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337040" y="1714320"/>
            <a:ext cx="6663240" cy="5000040"/>
          </a:xfrm>
          <a:prstGeom prst="rect">
            <a:avLst/>
          </a:prstGeom>
        </p:spPr>
      </p:pic>
    </p:spTree>
  </p:cSld>
  <p:timing>
    <p:tnLst>
      <p:par>
        <p:cTn dur="indefinite" id="241" nodeType="tmRoot" restart="never">
          <p:childTnLst>
            <p:seq>
              <p:cTn dur="indefinite" id="242" nodeType="mainSeq">
                <p:childTnLst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24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7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642960"/>
            <a:ext cx="8071920" cy="713520"/>
          </a:xfrm>
          <a:prstGeom prst="rect">
            <a:avLst/>
          </a:prstGeom>
        </p:spPr>
      </p:pic>
      <p:pic>
        <p:nvPicPr>
          <p:cNvPr descr="" id="168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19160"/>
            <a:ext cx="1018440" cy="499320"/>
          </a:xfrm>
          <a:prstGeom prst="rect">
            <a:avLst/>
          </a:prstGeom>
        </p:spPr>
      </p:pic>
      <p:pic>
        <p:nvPicPr>
          <p:cNvPr descr="" id="169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257480" y="142920"/>
            <a:ext cx="7314480" cy="465840"/>
          </a:xfrm>
          <a:prstGeom prst="rect">
            <a:avLst/>
          </a:prstGeom>
        </p:spPr>
      </p:pic>
      <p:pic>
        <p:nvPicPr>
          <p:cNvPr descr="" id="17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360" y="1214280"/>
            <a:ext cx="7705080" cy="5466600"/>
          </a:xfrm>
          <a:prstGeom prst="rect">
            <a:avLst/>
          </a:prstGeom>
        </p:spPr>
      </p:pic>
      <p:pic>
        <p:nvPicPr>
          <p:cNvPr descr="" id="171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00" y="1357200"/>
            <a:ext cx="8735040" cy="5285520"/>
          </a:xfrm>
          <a:prstGeom prst="rect">
            <a:avLst/>
          </a:prstGeom>
        </p:spPr>
      </p:pic>
      <p:pic>
        <p:nvPicPr>
          <p:cNvPr descr="" id="172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142920" y="642960"/>
            <a:ext cx="856440" cy="928080"/>
          </a:xfrm>
          <a:prstGeom prst="rect">
            <a:avLst/>
          </a:prstGeom>
        </p:spPr>
      </p:pic>
    </p:spTree>
  </p:cSld>
  <p:timing>
    <p:tnLst>
      <p:par>
        <p:cTn dur="indefinite" id="248" nodeType="tmRoot" restart="never">
          <p:childTnLst>
            <p:seq>
              <p:cTn dur="indefinite" id="249" nodeType="mainSeq">
                <p:childTnLst>
                  <p:par>
                    <p:cTn fill="hold" id="250">
                      <p:stCondLst>
                        <p:cond delay="indefinite"/>
                      </p:stCondLst>
                      <p:childTnLst>
                        <p:par>
                          <p:cTn fill="hold" id="251">
                            <p:stCondLst>
                              <p:cond delay="0"/>
                            </p:stCondLst>
                            <p:childTnLst>
                              <p:par>
                                <p:cTn fill="hold" id="252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54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5">
                      <p:stCondLst>
                        <p:cond delay="indefinite"/>
                      </p:stCondLst>
                      <p:childTnLst>
                        <p:par>
                          <p:cTn fill="hold" id="256">
                            <p:stCondLst>
                              <p:cond delay="0"/>
                            </p:stCondLst>
                            <p:childTnLst>
                              <p:par>
                                <p:cTn fill="hold" id="257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59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3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0"/>
            <a:ext cx="891360" cy="561240"/>
          </a:xfrm>
          <a:prstGeom prst="rect">
            <a:avLst/>
          </a:prstGeom>
        </p:spPr>
      </p:pic>
      <p:pic>
        <p:nvPicPr>
          <p:cNvPr descr="" id="174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114560" y="0"/>
            <a:ext cx="7314480" cy="465840"/>
          </a:xfrm>
          <a:prstGeom prst="rect">
            <a:avLst/>
          </a:prstGeom>
        </p:spPr>
      </p:pic>
      <p:pic>
        <p:nvPicPr>
          <p:cNvPr descr="" id="17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28800" y="542160"/>
            <a:ext cx="8000280" cy="600120"/>
          </a:xfrm>
          <a:prstGeom prst="rect">
            <a:avLst/>
          </a:prstGeom>
        </p:spPr>
      </p:pic>
      <p:pic>
        <p:nvPicPr>
          <p:cNvPr descr="" id="176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428760" y="1143000"/>
            <a:ext cx="8118000" cy="5176080"/>
          </a:xfrm>
          <a:prstGeom prst="rect">
            <a:avLst/>
          </a:prstGeom>
        </p:spPr>
      </p:pic>
      <p:pic>
        <p:nvPicPr>
          <p:cNvPr descr="" id="17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42920" y="557280"/>
            <a:ext cx="928080" cy="799560"/>
          </a:xfrm>
          <a:prstGeom prst="rect">
            <a:avLst/>
          </a:prstGeom>
        </p:spPr>
      </p:pic>
      <p:pic>
        <p:nvPicPr>
          <p:cNvPr descr="" id="178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428760" y="1157040"/>
            <a:ext cx="8128080" cy="5576400"/>
          </a:xfrm>
          <a:prstGeom prst="rect">
            <a:avLst/>
          </a:prstGeom>
        </p:spPr>
      </p:pic>
    </p:spTree>
  </p:cSld>
  <p:timing>
    <p:tnLst>
      <p:par>
        <p:cTn dur="indefinite" id="260" nodeType="tmRoot" restart="never">
          <p:childTnLst>
            <p:seq>
              <p:cTn dur="indefinite" id="261" nodeType="mainSeq">
                <p:childTnLst>
                  <p:par>
                    <p:cTn fill="hold" id="262">
                      <p:stCondLst>
                        <p:cond delay="indefinite"/>
                      </p:stCondLst>
                      <p:childTnLst>
                        <p:par>
                          <p:cTn fill="hold" id="263">
                            <p:stCondLst>
                              <p:cond delay="0"/>
                            </p:stCondLst>
                            <p:childTnLst>
                              <p:par>
                                <p:cTn fill="hold" id="264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66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7">
                      <p:stCondLst>
                        <p:cond delay="indefinite"/>
                      </p:stCondLst>
                      <p:childTnLst>
                        <p:par>
                          <p:cTn fill="hold" id="268">
                            <p:stCondLst>
                              <p:cond delay="0"/>
                            </p:stCondLst>
                            <p:childTnLst>
                              <p:par>
                                <p:cTn fill="hold" id="269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7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9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65160"/>
            <a:ext cx="921600" cy="688320"/>
          </a:xfrm>
          <a:prstGeom prst="rect">
            <a:avLst/>
          </a:prstGeom>
        </p:spPr>
      </p:pic>
      <p:pic>
        <p:nvPicPr>
          <p:cNvPr descr="" id="180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185840" y="71280"/>
            <a:ext cx="7314480" cy="465840"/>
          </a:xfrm>
          <a:prstGeom prst="rect">
            <a:avLst/>
          </a:prstGeom>
        </p:spPr>
      </p:pic>
      <p:pic>
        <p:nvPicPr>
          <p:cNvPr descr="" id="181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848880"/>
            <a:ext cx="7857360" cy="722160"/>
          </a:xfrm>
          <a:prstGeom prst="rect">
            <a:avLst/>
          </a:prstGeom>
        </p:spPr>
      </p:pic>
      <p:pic>
        <p:nvPicPr>
          <p:cNvPr descr="" id="182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785880"/>
            <a:ext cx="856440" cy="928080"/>
          </a:xfrm>
          <a:prstGeom prst="rect">
            <a:avLst/>
          </a:prstGeom>
        </p:spPr>
      </p:pic>
      <p:pic>
        <p:nvPicPr>
          <p:cNvPr descr="" id="18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1612800"/>
            <a:ext cx="7286040" cy="5135040"/>
          </a:xfrm>
          <a:prstGeom prst="rect">
            <a:avLst/>
          </a:prstGeom>
        </p:spPr>
      </p:pic>
    </p:spTree>
  </p:cSld>
  <p:timing>
    <p:tnLst>
      <p:par>
        <p:cTn dur="indefinite" id="272" nodeType="tmRoot" restart="never">
          <p:childTnLst>
            <p:seq>
              <p:cTn dur="indefinite" id="273" nodeType="mainSeq">
                <p:childTnLst>
                  <p:par>
                    <p:cTn fill="hold" id="274">
                      <p:stCondLst>
                        <p:cond delay="indefinite"/>
                      </p:stCondLst>
                      <p:childTnLst>
                        <p:par>
                          <p:cTn fill="hold" id="275">
                            <p:stCondLst>
                              <p:cond delay="0"/>
                            </p:stCondLst>
                            <p:childTnLst>
                              <p:par>
                                <p:cTn fill="hold" id="276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278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4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65160"/>
            <a:ext cx="921600" cy="688320"/>
          </a:xfrm>
          <a:prstGeom prst="rect">
            <a:avLst/>
          </a:prstGeom>
        </p:spPr>
      </p:pic>
      <p:sp>
        <p:nvSpPr>
          <p:cNvPr id="185" name="CustomShape 1"/>
          <p:cNvSpPr/>
          <p:nvPr/>
        </p:nvSpPr>
        <p:spPr>
          <a:xfrm>
            <a:off x="1000080" y="2071800"/>
            <a:ext cx="7643160" cy="3714120"/>
          </a:xfrm>
          <a:prstGeom prst="rect">
            <a:avLst/>
          </a:prstGeom>
          <a:solidFill>
            <a:srgbClr val="f2f2f2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gl-ES" sz="2000">
                <a:solidFill>
                  <a:srgbClr val="002776"/>
                </a:solidFill>
                <a:latin typeface="Arial"/>
                <a:ea typeface="SimSun"/>
              </a:rPr>
              <a:t>Grado 0: </a:t>
            </a:r>
            <a:r>
              <a:rPr b="1" lang="gl-ES" sz="2000">
                <a:solidFill>
                  <a:srgbClr val="000000"/>
                </a:solidFill>
                <a:latin typeface="Arial"/>
                <a:ea typeface="SimSun"/>
              </a:rPr>
              <a:t>Acercamiento.</a:t>
            </a:r>
            <a:r>
              <a:rPr b="1" lang="gl-ES" sz="2000">
                <a:solidFill>
                  <a:srgbClr val="002776"/>
                </a:solidFill>
                <a:latin typeface="Arial"/>
                <a:ea typeface="SimSun"/>
              </a:rPr>
              <a:t> </a:t>
            </a:r>
            <a:r>
              <a:rPr lang="gl-ES" sz="2000">
                <a:solidFill>
                  <a:srgbClr val="000000"/>
                </a:solidFill>
                <a:latin typeface="Arial"/>
                <a:ea typeface="SimSun"/>
              </a:rPr>
              <a:t>No es necesario evaluar. No son destrezas propias de la edad del alumnado  </a:t>
            </a:r>
            <a:endParaRPr/>
          </a:p>
          <a:p>
            <a:r>
              <a:rPr b="1" lang="gl-ES" sz="2000">
                <a:solidFill>
                  <a:srgbClr val="002776"/>
                </a:solidFill>
                <a:latin typeface="Arial"/>
                <a:ea typeface="SimSun"/>
              </a:rPr>
              <a:t>Grado 1: </a:t>
            </a:r>
            <a:r>
              <a:rPr b="1" lang="gl-ES" sz="2000">
                <a:solidFill>
                  <a:srgbClr val="000000"/>
                </a:solidFill>
                <a:latin typeface="Arial"/>
                <a:ea typeface="SimSun"/>
              </a:rPr>
              <a:t>Familiarización.</a:t>
            </a:r>
            <a:r>
              <a:rPr b="1" lang="gl-ES" sz="2000">
                <a:solidFill>
                  <a:srgbClr val="002776"/>
                </a:solidFill>
                <a:latin typeface="Arial"/>
                <a:ea typeface="SimSun"/>
              </a:rPr>
              <a:t>  </a:t>
            </a:r>
            <a:r>
              <a:rPr lang="gl-ES" sz="2000">
                <a:solidFill>
                  <a:srgbClr val="000000"/>
                </a:solidFill>
                <a:latin typeface="Arial"/>
                <a:ea typeface="SimSun"/>
              </a:rPr>
              <a:t>El alumnado trabaja las destrezas colectivamente y se familiariza con ellas con la ayuda del docente</a:t>
            </a:r>
            <a:r>
              <a:rPr lang="gl-ES" sz="2000">
                <a:solidFill>
                  <a:srgbClr val="000000"/>
                </a:solidFill>
                <a:latin typeface="Arial"/>
                <a:ea typeface="SimSun"/>
              </a:rPr>
              <a:t>	</a:t>
            </a:r>
            <a:endParaRPr/>
          </a:p>
          <a:p>
            <a:r>
              <a:rPr b="1" lang="gl-ES" sz="2000">
                <a:solidFill>
                  <a:srgbClr val="002776"/>
                </a:solidFill>
                <a:latin typeface="Arial"/>
                <a:ea typeface="SimSun"/>
              </a:rPr>
              <a:t>Grado 2: </a:t>
            </a:r>
            <a:r>
              <a:rPr b="1" lang="gl-ES" sz="2000">
                <a:solidFill>
                  <a:srgbClr val="000000"/>
                </a:solidFill>
                <a:latin typeface="Arial"/>
                <a:ea typeface="SimSun"/>
              </a:rPr>
              <a:t>Iniciación. </a:t>
            </a:r>
            <a:r>
              <a:rPr lang="gl-ES" sz="2000">
                <a:solidFill>
                  <a:srgbClr val="000000"/>
                </a:solidFill>
                <a:latin typeface="Arial"/>
                <a:ea typeface="SimSun"/>
              </a:rPr>
              <a:t> El alumnado empieza a trabajar las destrezas individualmente con ayuda del docente </a:t>
            </a:r>
            <a:r>
              <a:rPr lang="gl-ES" sz="2000">
                <a:solidFill>
                  <a:srgbClr val="000000"/>
                </a:solidFill>
                <a:latin typeface="Arial"/>
                <a:ea typeface="SimSun"/>
              </a:rPr>
              <a:t>	</a:t>
            </a:r>
            <a:endParaRPr/>
          </a:p>
          <a:p>
            <a:r>
              <a:rPr b="1" lang="gl-ES" sz="2000">
                <a:solidFill>
                  <a:srgbClr val="002776"/>
                </a:solidFill>
                <a:latin typeface="Arial"/>
                <a:ea typeface="SimSun"/>
              </a:rPr>
              <a:t>Grado 3: </a:t>
            </a:r>
            <a:r>
              <a:rPr b="1" lang="gl-ES" sz="2000">
                <a:solidFill>
                  <a:srgbClr val="000000"/>
                </a:solidFill>
                <a:latin typeface="Arial"/>
                <a:ea typeface="SimSun"/>
              </a:rPr>
              <a:t>Profundización.</a:t>
            </a:r>
            <a:r>
              <a:rPr lang="gl-ES" sz="2000">
                <a:solidFill>
                  <a:srgbClr val="000000"/>
                </a:solidFill>
                <a:latin typeface="Arial"/>
                <a:ea typeface="SimSun"/>
              </a:rPr>
              <a:t> El alumnado trabaja destrezas autónomamente con alguna ayuda del docente </a:t>
            </a:r>
            <a:endParaRPr/>
          </a:p>
        </p:txBody>
      </p:sp>
      <p:pic>
        <p:nvPicPr>
          <p:cNvPr descr="" id="186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185840" y="71280"/>
            <a:ext cx="7314480" cy="465840"/>
          </a:xfrm>
          <a:prstGeom prst="rect">
            <a:avLst/>
          </a:prstGeom>
        </p:spPr>
      </p:pic>
      <p:pic>
        <p:nvPicPr>
          <p:cNvPr descr="" id="187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848880"/>
            <a:ext cx="7857360" cy="722160"/>
          </a:xfrm>
          <a:prstGeom prst="rect">
            <a:avLst/>
          </a:prstGeom>
        </p:spPr>
      </p:pic>
      <p:pic>
        <p:nvPicPr>
          <p:cNvPr descr="" id="188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785880"/>
            <a:ext cx="856440" cy="928080"/>
          </a:xfrm>
          <a:prstGeom prst="rect">
            <a:avLst/>
          </a:prstGeom>
        </p:spPr>
      </p:pic>
    </p:spTree>
  </p:cSld>
  <p:timing>
    <p:tnLst>
      <p:par>
        <p:cTn dur="indefinite" id="279" nodeType="tmRoot" restart="never">
          <p:childTnLst>
            <p:seq>
              <p:cTn id="28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9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47520"/>
            <a:ext cx="832680" cy="499320"/>
          </a:xfrm>
          <a:prstGeom prst="rect">
            <a:avLst/>
          </a:prstGeom>
        </p:spPr>
      </p:pic>
      <p:pic>
        <p:nvPicPr>
          <p:cNvPr descr="" id="190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191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571320"/>
            <a:ext cx="8000280" cy="713520"/>
          </a:xfrm>
          <a:prstGeom prst="rect">
            <a:avLst/>
          </a:prstGeom>
        </p:spPr>
      </p:pic>
      <p:pic>
        <p:nvPicPr>
          <p:cNvPr descr="" id="192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571320"/>
            <a:ext cx="928080" cy="1071000"/>
          </a:xfrm>
          <a:prstGeom prst="rect">
            <a:avLst/>
          </a:prstGeom>
        </p:spPr>
      </p:pic>
      <p:pic>
        <p:nvPicPr>
          <p:cNvPr descr="" id="193" name="8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000080" y="1714680"/>
            <a:ext cx="7786080" cy="5142600"/>
          </a:xfrm>
          <a:prstGeom prst="rect">
            <a:avLst/>
          </a:prstGeom>
        </p:spPr>
      </p:pic>
      <p:sp>
        <p:nvSpPr>
          <p:cNvPr id="194" name="CustomShape 1"/>
          <p:cNvSpPr/>
          <p:nvPr/>
        </p:nvSpPr>
        <p:spPr>
          <a:xfrm>
            <a:off x="7500960" y="1714680"/>
            <a:ext cx="1428120" cy="51660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/>
          <a:p>
            <a:r>
              <a:rPr b="1" lang="gl-ES" sz="2800">
                <a:solidFill>
                  <a:srgbClr val="262626"/>
                </a:solidFill>
              </a:rPr>
              <a:t>nivell 0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5857920" y="714240"/>
            <a:ext cx="278532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10069b"/>
                </a:solidFill>
                <a:latin typeface="Arial"/>
              </a:rPr>
              <a:t>mapas de fuentes y entornos</a:t>
            </a:r>
            <a:endParaRPr/>
          </a:p>
        </p:txBody>
      </p:sp>
    </p:spTree>
  </p:cSld>
  <p:timing>
    <p:tnLst>
      <p:par>
        <p:cTn dur="indefinite" id="281" nodeType="tmRoot" restart="never">
          <p:childTnLst>
            <p:seq>
              <p:cTn dur="indefinite" id="282" nodeType="mainSeq">
                <p:childTnLst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87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6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47520"/>
            <a:ext cx="832680" cy="499320"/>
          </a:xfrm>
          <a:prstGeom prst="rect">
            <a:avLst/>
          </a:prstGeom>
        </p:spPr>
      </p:pic>
      <p:pic>
        <p:nvPicPr>
          <p:cNvPr descr="" id="197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198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571320"/>
            <a:ext cx="8000280" cy="713520"/>
          </a:xfrm>
          <a:prstGeom prst="rect">
            <a:avLst/>
          </a:prstGeom>
        </p:spPr>
      </p:pic>
      <p:pic>
        <p:nvPicPr>
          <p:cNvPr descr="" id="199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571320"/>
            <a:ext cx="928080" cy="1071000"/>
          </a:xfrm>
          <a:prstGeom prst="rect">
            <a:avLst/>
          </a:prstGeom>
        </p:spPr>
      </p:pic>
      <p:sp>
        <p:nvSpPr>
          <p:cNvPr id="200" name="CustomShape 1"/>
          <p:cNvSpPr/>
          <p:nvPr/>
        </p:nvSpPr>
        <p:spPr>
          <a:xfrm>
            <a:off x="5857920" y="714240"/>
            <a:ext cx="278532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10069b"/>
                </a:solidFill>
                <a:latin typeface="Arial"/>
              </a:rPr>
              <a:t>mapas de fuentes y entornos</a:t>
            </a:r>
            <a:endParaRPr/>
          </a:p>
        </p:txBody>
      </p:sp>
      <p:pic>
        <p:nvPicPr>
          <p:cNvPr descr="" id="201" name="10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40" y="1643040"/>
            <a:ext cx="8286120" cy="4642920"/>
          </a:xfrm>
          <a:prstGeom prst="rect">
            <a:avLst/>
          </a:prstGeom>
        </p:spPr>
      </p:pic>
    </p:spTree>
  </p:cSld>
  <p:timing>
    <p:tnLst>
      <p:par>
        <p:cTn dur="indefinite" id="288" nodeType="tmRoot" restart="never">
          <p:childTnLst>
            <p:seq>
              <p:cTn dur="indefinite" id="289" nodeType="mainSeq">
                <p:childTnLst>
                  <p:par>
                    <p:cTn fill="hold" id="290">
                      <p:stCondLst>
                        <p:cond delay="indefinite"/>
                      </p:stCondLst>
                      <p:childTnLst>
                        <p:par>
                          <p:cTn fill="hold" id="291">
                            <p:stCondLst>
                              <p:cond delay="0"/>
                            </p:stCondLst>
                            <p:childTnLst>
                              <p:par>
                                <p:cTn fill="hold" id="292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29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2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47520"/>
            <a:ext cx="832680" cy="499320"/>
          </a:xfrm>
          <a:prstGeom prst="rect">
            <a:avLst/>
          </a:prstGeom>
        </p:spPr>
      </p:pic>
      <p:pic>
        <p:nvPicPr>
          <p:cNvPr descr="" id="203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38120" y="1720800"/>
            <a:ext cx="8462880" cy="4993560"/>
          </a:xfrm>
          <a:prstGeom prst="rect">
            <a:avLst/>
          </a:prstGeom>
        </p:spPr>
      </p:pic>
      <p:sp>
        <p:nvSpPr>
          <p:cNvPr id="204" name="CustomShape 1"/>
          <p:cNvSpPr/>
          <p:nvPr/>
        </p:nvSpPr>
        <p:spPr>
          <a:xfrm>
            <a:off x="7605720" y="1714680"/>
            <a:ext cx="1537560" cy="51660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/>
          <a:p>
            <a:r>
              <a:rPr b="1" lang="gl-ES" sz="2800">
                <a:solidFill>
                  <a:srgbClr val="262626"/>
                </a:solidFill>
              </a:rPr>
              <a:t>nivell 2</a:t>
            </a:r>
            <a:endParaRPr/>
          </a:p>
        </p:txBody>
      </p:sp>
      <p:pic>
        <p:nvPicPr>
          <p:cNvPr descr="" id="205" name="1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206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000080" y="571320"/>
            <a:ext cx="8000280" cy="713520"/>
          </a:xfrm>
          <a:prstGeom prst="rect">
            <a:avLst/>
          </a:prstGeom>
        </p:spPr>
      </p:pic>
      <p:pic>
        <p:nvPicPr>
          <p:cNvPr descr="" id="207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00" y="571320"/>
            <a:ext cx="928080" cy="1071000"/>
          </a:xfrm>
          <a:prstGeom prst="rect">
            <a:avLst/>
          </a:prstGeom>
        </p:spPr>
      </p:pic>
      <p:sp>
        <p:nvSpPr>
          <p:cNvPr id="208" name="CustomShape 2"/>
          <p:cNvSpPr/>
          <p:nvPr/>
        </p:nvSpPr>
        <p:spPr>
          <a:xfrm>
            <a:off x="5715000" y="617400"/>
            <a:ext cx="3285360" cy="943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800">
                <a:solidFill>
                  <a:srgbClr val="10069b"/>
                </a:solidFill>
                <a:latin typeface="Arial"/>
              </a:rPr>
              <a:t>mapas de fuentes y entornos</a:t>
            </a:r>
            <a:endParaRPr/>
          </a:p>
        </p:txBody>
      </p:sp>
    </p:spTree>
  </p:cSld>
  <p:timing>
    <p:tnLst>
      <p:par>
        <p:cTn dur="indefinite" id="295" nodeType="tmRoot" restart="never">
          <p:childTnLst>
            <p:seq>
              <p:cTn dur="indefinite" id="296" nodeType="mainSeq">
                <p:childTnLst>
                  <p:par>
                    <p:cTn fill="hold" id="297">
                      <p:stCondLst>
                        <p:cond delay="indefinite"/>
                      </p:stCondLst>
                      <p:childTnLst>
                        <p:par>
                          <p:cTn fill="hold" id="298">
                            <p:stCondLst>
                              <p:cond delay="0"/>
                            </p:stCondLst>
                            <p:childTnLst>
                              <p:par>
                                <p:cTn fill="hold" id="299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301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9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1000080" y="500040"/>
            <a:ext cx="8000280" cy="880200"/>
          </a:xfrm>
          <a:prstGeom prst="rect">
            <a:avLst/>
          </a:prstGeom>
        </p:spPr>
      </p:pic>
      <p:pic>
        <p:nvPicPr>
          <p:cNvPr descr="" id="210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500040"/>
            <a:ext cx="928080" cy="1213560"/>
          </a:xfrm>
          <a:prstGeom prst="rect">
            <a:avLst/>
          </a:prstGeom>
        </p:spPr>
      </p:pic>
      <p:pic>
        <p:nvPicPr>
          <p:cNvPr descr="" id="211" name="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47520"/>
            <a:ext cx="832680" cy="499320"/>
          </a:xfrm>
          <a:prstGeom prst="rect">
            <a:avLst/>
          </a:prstGeom>
        </p:spPr>
      </p:pic>
      <p:pic>
        <p:nvPicPr>
          <p:cNvPr descr="" id="212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41520"/>
            <a:ext cx="8929080" cy="5315760"/>
          </a:xfrm>
          <a:prstGeom prst="rect">
            <a:avLst/>
          </a:prstGeom>
        </p:spPr>
      </p:pic>
      <p:sp>
        <p:nvSpPr>
          <p:cNvPr id="213" name="CustomShape 1"/>
          <p:cNvSpPr/>
          <p:nvPr/>
        </p:nvSpPr>
        <p:spPr>
          <a:xfrm>
            <a:off x="3857760" y="2000160"/>
            <a:ext cx="1071000" cy="821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2400">
                <a:solidFill>
                  <a:srgbClr val="262626"/>
                </a:solidFill>
              </a:rPr>
              <a:t>nivell </a:t>
            </a:r>
            <a:endParaRPr/>
          </a:p>
          <a:p>
            <a:pPr algn="ctr"/>
            <a:r>
              <a:rPr b="1" lang="gl-ES" sz="2400">
                <a:solidFill>
                  <a:srgbClr val="262626"/>
                </a:solidFill>
              </a:rPr>
              <a:t>4</a:t>
            </a:r>
            <a:endParaRPr/>
          </a:p>
        </p:txBody>
      </p:sp>
      <p:pic>
        <p:nvPicPr>
          <p:cNvPr descr="" id="214" name="11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sp>
        <p:nvSpPr>
          <p:cNvPr id="215" name="CustomShape 2"/>
          <p:cNvSpPr/>
          <p:nvPr/>
        </p:nvSpPr>
        <p:spPr>
          <a:xfrm>
            <a:off x="5857920" y="500040"/>
            <a:ext cx="3071160" cy="1187280"/>
          </a:xfrm>
          <a:prstGeom prst="rect">
            <a:avLst/>
          </a:prstGeom>
          <a:solidFill>
            <a:srgbClr val="f2f2f2"/>
          </a:solidFill>
        </p:spPr>
        <p:txBody>
          <a:bodyPr bIns="45000" lIns="90000" rIns="90000" tIns="45000"/>
          <a:p>
            <a:r>
              <a:rPr b="1" lang="gl-ES" sz="2400">
                <a:solidFill>
                  <a:srgbClr val="10069b"/>
                </a:solidFill>
                <a:latin typeface="Arial"/>
              </a:rPr>
              <a:t>mapas de fuentes, entornos, soportes y formatos...</a:t>
            </a:r>
            <a:endParaRPr/>
          </a:p>
        </p:txBody>
      </p:sp>
    </p:spTree>
  </p:cSld>
  <p:timing>
    <p:tnLst>
      <p:par>
        <p:cTn dur="indefinite" id="302" nodeType="tmRoot" restart="never">
          <p:childTnLst>
            <p:seq>
              <p:cTn dur="indefinite" id="303" nodeType="mainSeq">
                <p:childTnLst>
                  <p:par>
                    <p:cTn fill="hold" id="304">
                      <p:stCondLst>
                        <p:cond delay="indefinite"/>
                      </p:stCondLst>
                      <p:childTnLst>
                        <p:par>
                          <p:cTn fill="hold" id="305">
                            <p:stCondLst>
                              <p:cond delay="0"/>
                            </p:stCondLst>
                            <p:childTnLst>
                              <p:par>
                                <p:cTn fill="hold" id="306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308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214200"/>
            <a:ext cx="9286200" cy="13982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gl-ES" sz="4200">
                <a:solidFill>
                  <a:srgbClr val="e90062"/>
                </a:solidFill>
                <a:latin typeface="Century Gothic"/>
              </a:rPr>
              <a:t>El exceso de información es...</a:t>
            </a:r>
            <a:endParaRPr/>
          </a:p>
        </p:txBody>
      </p:sp>
      <p:pic>
        <p:nvPicPr>
          <p:cNvPr descr="" id="29" name="4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4711680" y="2571840"/>
            <a:ext cx="4198320" cy="2499480"/>
          </a:xfrm>
          <a:prstGeom prst="rect">
            <a:avLst/>
          </a:prstGeom>
        </p:spPr>
      </p:pic>
    </p:spTree>
  </p:cSld>
  <p:timing>
    <p:tnLst>
      <p:par>
        <p:cTn dur="indefinite" id="10" nodeType="tmRoot" restart="never">
          <p:childTnLst>
            <p:seq>
              <p:cTn dur="indefinite" id="11" nodeType="mainSeq">
                <p:childTnLst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21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6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71280"/>
            <a:ext cx="872280" cy="562680"/>
          </a:xfrm>
          <a:prstGeom prst="rect">
            <a:avLst/>
          </a:prstGeom>
        </p:spPr>
      </p:pic>
      <p:pic>
        <p:nvPicPr>
          <p:cNvPr descr="" id="217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218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642960"/>
            <a:ext cx="8000280" cy="880200"/>
          </a:xfrm>
          <a:prstGeom prst="rect">
            <a:avLst/>
          </a:prstGeom>
        </p:spPr>
      </p:pic>
      <p:pic>
        <p:nvPicPr>
          <p:cNvPr descr="" id="219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642960"/>
            <a:ext cx="928080" cy="1213560"/>
          </a:xfrm>
          <a:prstGeom prst="rect">
            <a:avLst/>
          </a:prstGeom>
        </p:spPr>
      </p:pic>
      <p:sp>
        <p:nvSpPr>
          <p:cNvPr id="220" name="CustomShape 1"/>
          <p:cNvSpPr/>
          <p:nvPr/>
        </p:nvSpPr>
        <p:spPr>
          <a:xfrm>
            <a:off x="6429240" y="494280"/>
            <a:ext cx="2571120" cy="1064880"/>
          </a:xfrm>
          <a:prstGeom prst="rect">
            <a:avLst/>
          </a:prstGeom>
          <a:solidFill>
            <a:srgbClr val="f2f2f2"/>
          </a:solidFill>
        </p:spPr>
        <p:txBody>
          <a:bodyPr bIns="45000" lIns="90000" rIns="90000" tIns="45000"/>
          <a:p>
            <a:r>
              <a:rPr b="1" lang="gl-ES" sz="3200">
                <a:solidFill>
                  <a:srgbClr val="092198"/>
                </a:solidFill>
                <a:latin typeface="Arial"/>
              </a:rPr>
              <a:t>pautas para el alumnado</a:t>
            </a:r>
            <a:endParaRPr/>
          </a:p>
        </p:txBody>
      </p:sp>
      <p:pic>
        <p:nvPicPr>
          <p:cNvPr descr="" id="221" name="12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360" y="1643040"/>
            <a:ext cx="7143120" cy="5071320"/>
          </a:xfrm>
          <a:prstGeom prst="rect">
            <a:avLst/>
          </a:prstGeom>
        </p:spPr>
      </p:pic>
    </p:spTree>
  </p:cSld>
  <p:timing>
    <p:tnLst>
      <p:par>
        <p:cTn dur="indefinite" id="309" nodeType="tmRoot" restart="never">
          <p:childTnLst>
            <p:seq>
              <p:cTn dur="indefinite" id="310" nodeType="mainSeq">
                <p:childTnLst>
                  <p:par>
                    <p:cTn fill="hold" id="311">
                      <p:stCondLst>
                        <p:cond delay="indefinite"/>
                      </p:stCondLst>
                      <p:childTnLst>
                        <p:par>
                          <p:cTn fill="hold" id="312">
                            <p:stCondLst>
                              <p:cond delay="0"/>
                            </p:stCondLst>
                            <p:childTnLst>
                              <p:par>
                                <p:cTn fill="hold" id="313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315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2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71280"/>
            <a:ext cx="872280" cy="562680"/>
          </a:xfrm>
          <a:prstGeom prst="rect">
            <a:avLst/>
          </a:prstGeom>
        </p:spPr>
      </p:pic>
      <p:pic>
        <p:nvPicPr>
          <p:cNvPr descr="" id="223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1714680"/>
            <a:ext cx="8357400" cy="5000040"/>
          </a:xfrm>
          <a:prstGeom prst="rect">
            <a:avLst/>
          </a:prstGeom>
        </p:spPr>
      </p:pic>
      <p:sp>
        <p:nvSpPr>
          <p:cNvPr id="224" name="CustomShape 1"/>
          <p:cNvSpPr/>
          <p:nvPr/>
        </p:nvSpPr>
        <p:spPr>
          <a:xfrm>
            <a:off x="6858000" y="1804680"/>
            <a:ext cx="1856520" cy="333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1600">
                <a:solidFill>
                  <a:srgbClr val="262626"/>
                </a:solidFill>
              </a:rPr>
              <a:t>ejemplo nivel 1</a:t>
            </a:r>
            <a:endParaRPr/>
          </a:p>
        </p:txBody>
      </p:sp>
      <p:pic>
        <p:nvPicPr>
          <p:cNvPr descr="" id="225" name="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226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000080" y="642960"/>
            <a:ext cx="8000280" cy="880200"/>
          </a:xfrm>
          <a:prstGeom prst="rect">
            <a:avLst/>
          </a:prstGeom>
        </p:spPr>
      </p:pic>
      <p:pic>
        <p:nvPicPr>
          <p:cNvPr descr="" id="227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00" y="642960"/>
            <a:ext cx="928080" cy="1213560"/>
          </a:xfrm>
          <a:prstGeom prst="rect">
            <a:avLst/>
          </a:prstGeom>
        </p:spPr>
      </p:pic>
      <p:sp>
        <p:nvSpPr>
          <p:cNvPr id="228" name="CustomShape 2"/>
          <p:cNvSpPr/>
          <p:nvPr/>
        </p:nvSpPr>
        <p:spPr>
          <a:xfrm>
            <a:off x="6429240" y="494280"/>
            <a:ext cx="2571120" cy="1064880"/>
          </a:xfrm>
          <a:prstGeom prst="rect">
            <a:avLst/>
          </a:prstGeom>
          <a:solidFill>
            <a:srgbClr val="f2f2f2"/>
          </a:solidFill>
        </p:spPr>
        <p:txBody>
          <a:bodyPr bIns="45000" lIns="90000" rIns="90000" tIns="45000"/>
          <a:p>
            <a:r>
              <a:rPr b="1" lang="gl-ES" sz="3200">
                <a:solidFill>
                  <a:srgbClr val="092198"/>
                </a:solidFill>
                <a:latin typeface="Arial"/>
              </a:rPr>
              <a:t>pautas para el alumnado</a:t>
            </a:r>
            <a:endParaRPr/>
          </a:p>
        </p:txBody>
      </p:sp>
    </p:spTree>
  </p:cSld>
  <p:timing>
    <p:tnLst>
      <p:par>
        <p:cTn dur="indefinite" id="316" nodeType="tmRoot" restart="never">
          <p:childTnLst>
            <p:seq>
              <p:cTn dur="indefinite" id="317" nodeType="mainSeq">
                <p:childTnLst>
                  <p:par>
                    <p:cTn fill="hold" id="318">
                      <p:stCondLst>
                        <p:cond delay="indefinite"/>
                      </p:stCondLst>
                      <p:childTnLst>
                        <p:par>
                          <p:cTn fill="hold" id="319">
                            <p:stCondLst>
                              <p:cond delay="0"/>
                            </p:stCondLst>
                            <p:childTnLst>
                              <p:par>
                                <p:cTn fill="hold" id="320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322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9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71280"/>
            <a:ext cx="872280" cy="562680"/>
          </a:xfrm>
          <a:prstGeom prst="rect">
            <a:avLst/>
          </a:prstGeom>
        </p:spPr>
      </p:pic>
      <p:pic>
        <p:nvPicPr>
          <p:cNvPr descr="" id="230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85680" y="1714680"/>
            <a:ext cx="5485680" cy="4571280"/>
          </a:xfrm>
          <a:prstGeom prst="rect">
            <a:avLst/>
          </a:prstGeom>
        </p:spPr>
      </p:pic>
      <p:pic>
        <p:nvPicPr>
          <p:cNvPr descr="" id="23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705120" y="2000160"/>
            <a:ext cx="5377680" cy="4714200"/>
          </a:xfrm>
          <a:prstGeom prst="rect">
            <a:avLst/>
          </a:prstGeom>
        </p:spPr>
      </p:pic>
      <p:sp>
        <p:nvSpPr>
          <p:cNvPr id="232" name="CustomShape 1"/>
          <p:cNvSpPr/>
          <p:nvPr/>
        </p:nvSpPr>
        <p:spPr>
          <a:xfrm>
            <a:off x="4572000" y="1714320"/>
            <a:ext cx="1999440" cy="333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1600">
                <a:solidFill>
                  <a:srgbClr val="262626"/>
                </a:solidFill>
                <a:latin typeface="Arial"/>
              </a:rPr>
              <a:t>ejemplo nivel 2</a:t>
            </a:r>
            <a:endParaRPr/>
          </a:p>
        </p:txBody>
      </p:sp>
      <p:pic>
        <p:nvPicPr>
          <p:cNvPr descr="" id="233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234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000080" y="642960"/>
            <a:ext cx="8000280" cy="880200"/>
          </a:xfrm>
          <a:prstGeom prst="rect">
            <a:avLst/>
          </a:prstGeom>
        </p:spPr>
      </p:pic>
      <p:pic>
        <p:nvPicPr>
          <p:cNvPr descr="" id="235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214200" y="642960"/>
            <a:ext cx="928080" cy="1213560"/>
          </a:xfrm>
          <a:prstGeom prst="rect">
            <a:avLst/>
          </a:prstGeom>
        </p:spPr>
      </p:pic>
      <p:sp>
        <p:nvSpPr>
          <p:cNvPr id="236" name="CustomShape 2"/>
          <p:cNvSpPr/>
          <p:nvPr/>
        </p:nvSpPr>
        <p:spPr>
          <a:xfrm>
            <a:off x="6357960" y="637200"/>
            <a:ext cx="2571120" cy="1064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3200">
                <a:solidFill>
                  <a:srgbClr val="092198"/>
                </a:solidFill>
                <a:latin typeface="Arial"/>
              </a:rPr>
              <a:t>pautas para el alumnado</a:t>
            </a:r>
            <a:endParaRPr/>
          </a:p>
        </p:txBody>
      </p:sp>
    </p:spTree>
  </p:cSld>
  <p:timing>
    <p:tnLst>
      <p:par>
        <p:cTn dur="indefinite" id="323" nodeType="tmRoot" restart="never">
          <p:childTnLst>
            <p:seq>
              <p:cTn dur="indefinite" id="324" nodeType="mainSeq">
                <p:childTnLst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1000" fill="freeze" id="329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1">
                      <p:stCondLst>
                        <p:cond delay="indefinite"/>
                      </p:stCondLst>
                      <p:childTnLst>
                        <p:par>
                          <p:cTn fill="hold" id="332">
                            <p:stCondLst>
                              <p:cond delay="0"/>
                            </p:stCondLst>
                            <p:childTnLst>
                              <p:par>
                                <p:cTn fill="hold" id="3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7" name="14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2071800"/>
            <a:ext cx="5142960" cy="4285440"/>
          </a:xfrm>
          <a:prstGeom prst="rect">
            <a:avLst/>
          </a:prstGeom>
        </p:spPr>
      </p:pic>
      <p:pic>
        <p:nvPicPr>
          <p:cNvPr descr="" id="238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71280"/>
            <a:ext cx="872280" cy="562680"/>
          </a:xfrm>
          <a:prstGeom prst="rect">
            <a:avLst/>
          </a:prstGeom>
        </p:spPr>
      </p:pic>
      <p:pic>
        <p:nvPicPr>
          <p:cNvPr descr="" id="239" name="1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1579680"/>
            <a:ext cx="5428440" cy="5126760"/>
          </a:xfrm>
          <a:prstGeom prst="rect">
            <a:avLst/>
          </a:prstGeom>
        </p:spPr>
      </p:pic>
      <p:sp>
        <p:nvSpPr>
          <p:cNvPr id="240" name="CustomShape 1"/>
          <p:cNvSpPr/>
          <p:nvPr/>
        </p:nvSpPr>
        <p:spPr>
          <a:xfrm>
            <a:off x="1357200" y="1571760"/>
            <a:ext cx="1999440" cy="333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1600">
                <a:solidFill>
                  <a:srgbClr val="262626"/>
                </a:solidFill>
                <a:latin typeface="Arial"/>
              </a:rPr>
              <a:t>ejemplo nivel 5</a:t>
            </a:r>
            <a:endParaRPr/>
          </a:p>
        </p:txBody>
      </p:sp>
      <p:pic>
        <p:nvPicPr>
          <p:cNvPr descr="" id="241" name="9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720" y="71280"/>
            <a:ext cx="7314480" cy="465840"/>
          </a:xfrm>
          <a:prstGeom prst="rect">
            <a:avLst/>
          </a:prstGeom>
        </p:spPr>
      </p:pic>
      <p:pic>
        <p:nvPicPr>
          <p:cNvPr descr="" id="24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000080" y="642960"/>
            <a:ext cx="8000280" cy="880200"/>
          </a:xfrm>
          <a:prstGeom prst="rect">
            <a:avLst/>
          </a:prstGeom>
        </p:spPr>
      </p:pic>
      <p:pic>
        <p:nvPicPr>
          <p:cNvPr descr="" id="24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214200" y="642960"/>
            <a:ext cx="928080" cy="1213560"/>
          </a:xfrm>
          <a:prstGeom prst="rect">
            <a:avLst/>
          </a:prstGeom>
        </p:spPr>
      </p:pic>
      <p:sp>
        <p:nvSpPr>
          <p:cNvPr id="244" name="CustomShape 2"/>
          <p:cNvSpPr/>
          <p:nvPr/>
        </p:nvSpPr>
        <p:spPr>
          <a:xfrm>
            <a:off x="6357960" y="571320"/>
            <a:ext cx="2571120" cy="1064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3200">
                <a:solidFill>
                  <a:srgbClr val="092198"/>
                </a:solidFill>
                <a:latin typeface="Arial"/>
              </a:rPr>
              <a:t>pautas para el alumnado</a:t>
            </a:r>
            <a:endParaRPr/>
          </a:p>
        </p:txBody>
      </p:sp>
    </p:spTree>
  </p:cSld>
  <p:timing>
    <p:tnLst>
      <p:par>
        <p:cTn dur="indefinite" id="335" nodeType="tmRoot" restart="never">
          <p:childTnLst>
            <p:seq>
              <p:cTn dur="indefinite" id="336" nodeType="mainSeq">
                <p:childTnLst>
                  <p:par>
                    <p:cTn fill="hold" id="337">
                      <p:stCondLst>
                        <p:cond delay="indefinite"/>
                      </p:stCondLst>
                      <p:childTnLst>
                        <p:par>
                          <p:cTn fill="hold" id="338">
                            <p:stCondLst>
                              <p:cond delay="0"/>
                            </p:stCondLst>
                            <p:childTnLst>
                              <p:par>
                                <p:cTn fill="hold" id="3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1">
                      <p:stCondLst>
                        <p:cond delay="indefinite"/>
                      </p:stCondLst>
                      <p:childTnLst>
                        <p:par>
                          <p:cTn fill="hold" id="342">
                            <p:stCondLst>
                              <p:cond delay="0"/>
                            </p:stCondLst>
                            <p:childTnLst>
                              <p:par>
                                <p:cTn fill="hold" id="3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5" name="4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214200"/>
            <a:ext cx="8625600" cy="6428520"/>
          </a:xfrm>
          <a:prstGeom prst="rect">
            <a:avLst/>
          </a:prstGeom>
        </p:spPr>
      </p:pic>
      <p:sp>
        <p:nvSpPr>
          <p:cNvPr id="246" name="CustomShape 1"/>
          <p:cNvSpPr/>
          <p:nvPr/>
        </p:nvSpPr>
        <p:spPr>
          <a:xfrm>
            <a:off x="4357800" y="5143680"/>
            <a:ext cx="4571280" cy="13564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gl-ES" sz="6600">
                <a:solidFill>
                  <a:srgbClr val="b0b0b0"/>
                </a:solidFill>
                <a:latin typeface="Arial"/>
              </a:rPr>
              <a:t>Gracies</a:t>
            </a:r>
            <a:endParaRPr/>
          </a:p>
        </p:txBody>
      </p:sp>
    </p:spTree>
  </p:cSld>
  <p:timing>
    <p:tnLst>
      <p:par>
        <p:cTn dur="indefinite" id="345" nodeType="tmRoot" restart="never">
          <p:childTnLst>
            <p:seq>
              <p:cTn id="3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786040" y="2763720"/>
            <a:ext cx="6143040" cy="15523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gl-ES" sz="4800">
                <a:solidFill>
                  <a:srgbClr val="72002d"/>
                </a:solidFill>
                <a:latin typeface="Arial"/>
                <a:hlinkClick r:id="rId1"/>
              </a:rPr>
              <a:t>htt</a:t>
            </a:r>
            <a:r>
              <a:rPr b="1" lang="gl-ES" sz="4800">
                <a:solidFill>
                  <a:srgbClr val="001a4f"/>
                </a:solidFill>
                <a:latin typeface="Arial"/>
                <a:hlinkClick r:id="rId2"/>
              </a:rPr>
              <a:t>ps://sites.google.com/a/xtec.cat/cinfo-aula/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2000160" y="285840"/>
            <a:ext cx="6000120" cy="33818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7200">
                <a:solidFill>
                  <a:srgbClr val="841c48"/>
                </a:solidFill>
                <a:latin typeface="Architek"/>
              </a:rPr>
              <a:t>nos veremos en...</a:t>
            </a:r>
            <a:endParaRPr/>
          </a:p>
        </p:txBody>
      </p:sp>
      <p:pic>
        <p:nvPicPr>
          <p:cNvPr descr="" id="249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184480"/>
            <a:ext cx="2785320" cy="3172680"/>
          </a:xfrm>
          <a:prstGeom prst="rect">
            <a:avLst/>
          </a:prstGeom>
        </p:spPr>
      </p:pic>
    </p:spTree>
  </p:cSld>
  <p:timing>
    <p:tnLst>
      <p:par>
        <p:cTn dur="indefinite" id="347" nodeType="tmRoot" restart="never">
          <p:childTnLst>
            <p:seq>
              <p:cTn id="3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285840" y="0"/>
            <a:ext cx="8471880" cy="13982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gl-ES" sz="6000">
                <a:solidFill>
                  <a:srgbClr val="e90062"/>
                </a:solidFill>
                <a:latin typeface="Century Gothic"/>
              </a:rPr>
              <a:t>un caos?</a:t>
            </a:r>
            <a:endParaRPr/>
          </a:p>
        </p:txBody>
      </p:sp>
      <p:pic>
        <p:nvPicPr>
          <p:cNvPr descr="" id="31" name="7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071800" y="1143000"/>
            <a:ext cx="5666760" cy="5142960"/>
          </a:xfrm>
          <a:prstGeom prst="rect">
            <a:avLst/>
          </a:prstGeom>
        </p:spPr>
      </p:pic>
    </p:spTree>
  </p:cSld>
  <p:timing>
    <p:tnLst>
      <p:par>
        <p:cTn dur="indefinite" id="22" nodeType="tmRoot" restart="never">
          <p:childTnLst>
            <p:seq>
              <p:cTn dur="indefinite" id="23" nodeType="mainSeq">
                <p:childTnLst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500" fill="freeze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stomShape 1"/>
          <p:cNvSpPr/>
          <p:nvPr/>
        </p:nvSpPr>
        <p:spPr>
          <a:xfrm>
            <a:off x="357120" y="285840"/>
            <a:ext cx="8471880" cy="13982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gl-ES" sz="6000">
                <a:solidFill>
                  <a:srgbClr val="e90062"/>
                </a:solidFill>
                <a:latin typeface="Century Gothic"/>
              </a:rPr>
              <a:t>Una amenaza?</a:t>
            </a:r>
            <a:endParaRPr/>
          </a:p>
        </p:txBody>
      </p:sp>
      <p:pic>
        <p:nvPicPr>
          <p:cNvPr descr="" id="33" name="4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1643040" y="1643040"/>
            <a:ext cx="7287480" cy="4141080"/>
          </a:xfrm>
          <a:prstGeom prst="rect">
            <a:avLst/>
          </a:prstGeom>
        </p:spPr>
      </p:pic>
      <p:pic>
        <p:nvPicPr>
          <p:cNvPr descr="" id="34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40" y="3071880"/>
            <a:ext cx="4276080" cy="3380760"/>
          </a:xfrm>
          <a:prstGeom prst="rect">
            <a:avLst/>
          </a:prstGeom>
        </p:spPr>
      </p:pic>
    </p:spTree>
  </p:cSld>
  <p:timing>
    <p:tnLst>
      <p:par>
        <p:cTn dur="indefinite" id="29" nodeType="tmRoot" restart="never">
          <p:childTnLst>
            <p:seq>
              <p:cTn dur="indefinite" id="30" nodeType="mainSeq">
                <p:childTnLst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2000" fill="freeze" id="3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2000" fill="freeze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285840" y="0"/>
            <a:ext cx="8000280" cy="128520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gl-ES" sz="6000">
                <a:solidFill>
                  <a:srgbClr val="e90062"/>
                </a:solidFill>
                <a:latin typeface="Century Gothic"/>
              </a:rPr>
              <a:t>Una oportunidad?</a:t>
            </a:r>
            <a:endParaRPr/>
          </a:p>
        </p:txBody>
      </p:sp>
      <p:pic>
        <p:nvPicPr>
          <p:cNvPr descr="" id="36" name="7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1000080" y="1060560"/>
            <a:ext cx="7219080" cy="5796720"/>
          </a:xfrm>
          <a:prstGeom prst="rect">
            <a:avLst/>
          </a:prstGeom>
        </p:spPr>
      </p:pic>
    </p:spTree>
  </p:cSld>
  <p:timing>
    <p:tnLst>
      <p:par>
        <p:cTn dur="indefinite" id="41" nodeType="tmRoot" restart="never">
          <p:childTnLst>
            <p:seq>
              <p:cTn dur="indefinite" id="42" nodeType="mainSeq">
                <p:childTnLst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dur="2000" fill="freeze" id="4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1000080" y="896760"/>
            <a:ext cx="7357320" cy="48380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285840" y="0"/>
            <a:ext cx="8471880" cy="8564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3600">
                <a:solidFill>
                  <a:srgbClr val="841c48"/>
                </a:solidFill>
                <a:latin typeface="Century Gothic"/>
              </a:rPr>
              <a:t>La competencia informacional o....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-214200" y="5857920"/>
            <a:ext cx="9643320" cy="8564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4000">
                <a:solidFill>
                  <a:srgbClr val="841c48"/>
                </a:solidFill>
                <a:latin typeface="Century Gothic"/>
              </a:rPr>
              <a:t>como separar el grano de la paja?</a:t>
            </a:r>
            <a:endParaRPr/>
          </a:p>
        </p:txBody>
      </p:sp>
    </p:spTree>
  </p:cSld>
  <p:timing>
    <p:tnLst>
      <p:par>
        <p:cTn dur="indefinite" id="48" nodeType="tmRoot" restart="never">
          <p:childTnLst>
            <p:seq>
              <p:cTn id="49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92880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competencia informacional...    </a:t>
            </a:r>
            <a:endParaRPr/>
          </a:p>
        </p:txBody>
      </p:sp>
      <p:pic>
        <p:nvPicPr>
          <p:cNvPr descr="" id="41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0"/>
            <a:ext cx="1142280" cy="750240"/>
          </a:xfrm>
          <a:prstGeom prst="rect">
            <a:avLst/>
          </a:prstGeom>
        </p:spPr>
      </p:pic>
      <p:sp>
        <p:nvSpPr>
          <p:cNvPr id="42" name="CustomShape 2"/>
          <p:cNvSpPr/>
          <p:nvPr/>
        </p:nvSpPr>
        <p:spPr>
          <a:xfrm>
            <a:off x="500040" y="1214280"/>
            <a:ext cx="8471880" cy="8564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5400">
                <a:solidFill>
                  <a:srgbClr val="841c48"/>
                </a:solidFill>
                <a:latin typeface="Century Gothic"/>
              </a:rPr>
              <a:t>qué era en 1998?</a:t>
            </a:r>
            <a:endParaRPr/>
          </a:p>
        </p:txBody>
      </p:sp>
      <p:pic>
        <p:nvPicPr>
          <p:cNvPr descr="" id="43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2643120"/>
            <a:ext cx="8538480" cy="3571200"/>
          </a:xfrm>
          <a:prstGeom prst="rect">
            <a:avLst/>
          </a:prstGeom>
        </p:spPr>
      </p:pic>
    </p:spTree>
  </p:cSld>
  <p:timing>
    <p:tnLst>
      <p:par>
        <p:cTn dur="indefinite" id="50" nodeType="tmRoot" restart="never">
          <p:childTnLst>
            <p:seq>
              <p:cTn dur="indefinite" id="51" nodeType="mainSeq">
                <p:childTnLst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928800" y="0"/>
            <a:ext cx="7043040" cy="71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2400">
                <a:solidFill>
                  <a:srgbClr val="841c48"/>
                </a:solidFill>
                <a:latin typeface="Century Gothic"/>
              </a:rPr>
              <a:t>La competencia informacional...            </a:t>
            </a:r>
            <a:endParaRPr/>
          </a:p>
        </p:txBody>
      </p:sp>
      <p:pic>
        <p:nvPicPr>
          <p:cNvPr descr="" id="45" name="1 Imagen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0"/>
            <a:ext cx="1142280" cy="750240"/>
          </a:xfrm>
          <a:prstGeom prst="rect">
            <a:avLst/>
          </a:prstGeom>
        </p:spPr>
      </p:pic>
      <p:sp>
        <p:nvSpPr>
          <p:cNvPr id="46" name="CustomShape 2"/>
          <p:cNvSpPr/>
          <p:nvPr/>
        </p:nvSpPr>
        <p:spPr>
          <a:xfrm>
            <a:off x="357120" y="1214280"/>
            <a:ext cx="8471880" cy="8564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gl-ES" sz="5400">
                <a:solidFill>
                  <a:srgbClr val="841c48"/>
                </a:solidFill>
                <a:latin typeface="Aharoni"/>
              </a:rPr>
              <a:t>y</a:t>
            </a:r>
            <a:r>
              <a:rPr b="1" lang="gl-ES" sz="5400">
                <a:solidFill>
                  <a:srgbClr val="841c48"/>
                </a:solidFill>
                <a:latin typeface="Arial"/>
              </a:rPr>
              <a:t>...  </a:t>
            </a:r>
            <a:r>
              <a:rPr b="1" lang="gl-ES" sz="5400">
                <a:solidFill>
                  <a:srgbClr val="841c48"/>
                </a:solidFill>
                <a:latin typeface="Century Gothic"/>
              </a:rPr>
              <a:t>qué era en 2003?</a:t>
            </a:r>
            <a:endParaRPr/>
          </a:p>
        </p:txBody>
      </p:sp>
      <p:pic>
        <p:nvPicPr>
          <p:cNvPr descr="" id="47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60" y="2462040"/>
            <a:ext cx="8643240" cy="3109320"/>
          </a:xfrm>
          <a:prstGeom prst="rect">
            <a:avLst/>
          </a:prstGeom>
        </p:spPr>
      </p:pic>
    </p:spTree>
  </p:cSld>
  <p:timing>
    <p:tnLst>
      <p:par>
        <p:cTn dur="indefinite" id="56" nodeType="tmRoot" restart="never">
          <p:childTnLst>
            <p:seq>
              <p:cTn dur="indefinite" id="57" nodeType="mainSeq">
                <p:childTnLst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