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5" r:id="rId6"/>
    <p:sldId id="260" r:id="rId7"/>
    <p:sldId id="263" r:id="rId8"/>
    <p:sldId id="264" r:id="rId9"/>
    <p:sldId id="261" r:id="rId10"/>
    <p:sldId id="266" r:id="rId11"/>
    <p:sldId id="262" r:id="rId12"/>
    <p:sldId id="269" r:id="rId13"/>
    <p:sldId id="268" r:id="rId14"/>
    <p:sldId id="267" r:id="rId15"/>
    <p:sldId id="271" r:id="rId16"/>
    <p:sldId id="270" r:id="rId17"/>
  </p:sldIdLst>
  <p:sldSz cx="9144000" cy="6858000" type="screen4x3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CE4"/>
    <a:srgbClr val="F3F367"/>
    <a:srgbClr val="D789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EA52-1251-4259-9589-94E610960EB6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8EF14-FCB7-4CB6-96DC-EEC3BE6D20DF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8EF14-FCB7-4CB6-96DC-EEC3BE6D20DF}" type="slidenum">
              <a:rPr lang="gl-ES" smtClean="0"/>
              <a:pPr/>
              <a:t>14</a:t>
            </a:fld>
            <a:endParaRPr 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DA2E9-8525-45C7-B089-1DBFFE74D7CF}" type="datetimeFigureOut">
              <a:rPr lang="gl-ES" smtClean="0"/>
              <a:pPr/>
              <a:t>12/10/2020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1CCC4-76FD-4684-A1D8-9D61820C9B9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vspSIY2oCU4&amp;t=124s" TargetMode="Externa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drive/folders/0B3oNrKgzm3FXZHJHd1JoODd1ajQ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RnA7-FNxyNw&amp;t=65s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WOb2r7m1UXM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du.xunta.gal/biblioteca/redeBE/mod/resource/view.php?inpopup=true&amp;id=276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somosaugaleirado.blogspot.com/2020/03/auga-poesia-e-rap.html" TargetMode="Externa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bibliodeleirado.blogspot.com/2019/10/dia-da-biblioteca-creando.html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2910" y="214290"/>
            <a:ext cx="77684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latin typeface="Bookman Old Style" pitchFamily="18" charset="0"/>
              </a:rPr>
              <a:t>BIBLIOTECA CREATIVA:</a:t>
            </a:r>
          </a:p>
          <a:p>
            <a:pPr algn="ctr"/>
            <a:r>
              <a:rPr lang="es-ES" sz="3600" b="1" dirty="0" smtClean="0">
                <a:latin typeface="Bookman Old Style" pitchFamily="18" charset="0"/>
              </a:rPr>
              <a:t>ALFABETIZACIÓNS MÚLTIPLES</a:t>
            </a:r>
            <a:endParaRPr lang="gl-ES" sz="3600" b="1" dirty="0">
              <a:latin typeface="Bookman Old Style" pitchFamily="18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1000100" y="1428736"/>
            <a:ext cx="7000924" cy="4714908"/>
            <a:chOff x="1142976" y="1714488"/>
            <a:chExt cx="6858048" cy="4867001"/>
          </a:xfrm>
        </p:grpSpPr>
        <p:grpSp>
          <p:nvGrpSpPr>
            <p:cNvPr id="14" name="13 Grupo"/>
            <p:cNvGrpSpPr/>
            <p:nvPr/>
          </p:nvGrpSpPr>
          <p:grpSpPr>
            <a:xfrm>
              <a:off x="1142976" y="1714488"/>
              <a:ext cx="6858048" cy="4867001"/>
              <a:chOff x="1142976" y="1714488"/>
              <a:chExt cx="6858048" cy="4867001"/>
            </a:xfrm>
          </p:grpSpPr>
          <p:pic>
            <p:nvPicPr>
              <p:cNvPr id="5" name="4 Imagen" descr="IMG_20201009_144019.jpg"/>
              <p:cNvPicPr>
                <a:picLocks noChangeAspect="1"/>
              </p:cNvPicPr>
              <p:nvPr/>
            </p:nvPicPr>
            <p:blipFill>
              <a:blip r:embed="rId2" cstate="print"/>
              <a:srcRect l="3125" t="8333"/>
              <a:stretch>
                <a:fillRect/>
              </a:stretch>
            </p:blipFill>
            <p:spPr>
              <a:xfrm>
                <a:off x="1142976" y="1714488"/>
                <a:ext cx="6858048" cy="4867001"/>
              </a:xfrm>
              <a:prstGeom prst="rect">
                <a:avLst/>
              </a:prstGeom>
            </p:spPr>
          </p:pic>
          <p:sp>
            <p:nvSpPr>
              <p:cNvPr id="6" name="5 Placa"/>
              <p:cNvSpPr/>
              <p:nvPr/>
            </p:nvSpPr>
            <p:spPr>
              <a:xfrm>
                <a:off x="3786182" y="4143380"/>
                <a:ext cx="1071570" cy="785818"/>
              </a:xfrm>
              <a:prstGeom prst="plaque">
                <a:avLst/>
              </a:prstGeom>
              <a:solidFill>
                <a:srgbClr val="F3F3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err="1" smtClean="0">
                    <a:solidFill>
                      <a:schemeClr val="tx1"/>
                    </a:solidFill>
                    <a:latin typeface="Bookman Old Style" pitchFamily="18" charset="0"/>
                  </a:rPr>
                  <a:t>Xogo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7" name="6 Placa"/>
              <p:cNvSpPr/>
              <p:nvPr/>
            </p:nvSpPr>
            <p:spPr>
              <a:xfrm>
                <a:off x="5929322" y="2928934"/>
                <a:ext cx="1714512" cy="642942"/>
              </a:xfrm>
              <a:prstGeom prst="plaque">
                <a:avLst/>
              </a:prstGeom>
              <a:solidFill>
                <a:srgbClr val="F3F3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err="1" smtClean="0">
                    <a:solidFill>
                      <a:schemeClr val="tx1"/>
                    </a:solidFill>
                    <a:latin typeface="Bookman Old Style" pitchFamily="18" charset="0"/>
                  </a:rPr>
                  <a:t>Tecnoloxía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8" name="7 Placa"/>
              <p:cNvSpPr/>
              <p:nvPr/>
            </p:nvSpPr>
            <p:spPr>
              <a:xfrm>
                <a:off x="2643174" y="2786058"/>
                <a:ext cx="1000132" cy="714380"/>
              </a:xfrm>
              <a:prstGeom prst="plaque">
                <a:avLst/>
              </a:prstGeom>
              <a:solidFill>
                <a:srgbClr val="F3F3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Arte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9" name="8 Placa"/>
              <p:cNvSpPr/>
              <p:nvPr/>
            </p:nvSpPr>
            <p:spPr>
              <a:xfrm>
                <a:off x="1285852" y="5643578"/>
                <a:ext cx="2928958" cy="785818"/>
              </a:xfrm>
              <a:prstGeom prst="plaqu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EXPERIMENTACIÓN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0" name="9 Placa"/>
              <p:cNvSpPr/>
              <p:nvPr/>
            </p:nvSpPr>
            <p:spPr>
              <a:xfrm>
                <a:off x="4071934" y="2143116"/>
                <a:ext cx="1785950" cy="714380"/>
              </a:xfrm>
              <a:prstGeom prst="plaque">
                <a:avLst/>
              </a:prstGeom>
              <a:solidFill>
                <a:srgbClr val="F3F36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Audiovisual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1" name="10 Placa"/>
              <p:cNvSpPr/>
              <p:nvPr/>
            </p:nvSpPr>
            <p:spPr>
              <a:xfrm>
                <a:off x="5357818" y="5643578"/>
                <a:ext cx="2500330" cy="785818"/>
              </a:xfrm>
              <a:prstGeom prst="plaqu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>
                    <a:solidFill>
                      <a:schemeClr val="tx1"/>
                    </a:solidFill>
                    <a:latin typeface="Bookman Old Style" pitchFamily="18" charset="0"/>
                  </a:rPr>
                  <a:t>COMUNICACIÓN</a:t>
                </a:r>
                <a:endParaRPr lang="gl-ES" b="1" dirty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</p:grpSp>
        <p:sp>
          <p:nvSpPr>
            <p:cNvPr id="13" name="12 Placa"/>
            <p:cNvSpPr/>
            <p:nvPr/>
          </p:nvSpPr>
          <p:spPr>
            <a:xfrm>
              <a:off x="1357290" y="1785926"/>
              <a:ext cx="1285884" cy="714380"/>
            </a:xfrm>
            <a:prstGeom prst="plaque">
              <a:avLst/>
            </a:prstGeom>
            <a:solidFill>
              <a:srgbClr val="F3F36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Ciencia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6" name="15 Imagen" descr="logo biblio con BEGApeq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6215082"/>
            <a:ext cx="1914310" cy="46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214282" y="214290"/>
            <a:ext cx="8715436" cy="6072230"/>
            <a:chOff x="214282" y="214290"/>
            <a:chExt cx="8715436" cy="6072230"/>
          </a:xfrm>
        </p:grpSpPr>
        <p:sp>
          <p:nvSpPr>
            <p:cNvPr id="4" name="3 CuadroTexto"/>
            <p:cNvSpPr txBox="1"/>
            <p:nvPr/>
          </p:nvSpPr>
          <p:spPr>
            <a:xfrm>
              <a:off x="214282" y="4643446"/>
              <a:ext cx="4143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u="sng" dirty="0" smtClean="0">
                  <a:latin typeface="Bookman Old Style" pitchFamily="18" charset="0"/>
                </a:rPr>
                <a:t>Día do libro</a:t>
              </a:r>
              <a:r>
                <a:rPr lang="es-ES" sz="2400" dirty="0" smtClean="0">
                  <a:latin typeface="Bookman Old Style" pitchFamily="18" charset="0"/>
                </a:rPr>
                <a:t>: </a:t>
              </a:r>
              <a:r>
                <a:rPr lang="es-ES" sz="2400" dirty="0" err="1" smtClean="0">
                  <a:latin typeface="Bookman Old Style" pitchFamily="18" charset="0"/>
                </a:rPr>
                <a:t>Cubertas</a:t>
              </a:r>
              <a:r>
                <a:rPr lang="es-ES" sz="2400" dirty="0" smtClean="0">
                  <a:latin typeface="Bookman Old Style" pitchFamily="18" charset="0"/>
                </a:rPr>
                <a:t> Creativas (</a:t>
              </a:r>
              <a:r>
                <a:rPr lang="es-ES" sz="2400" dirty="0" err="1" smtClean="0">
                  <a:latin typeface="Bookman Old Style" pitchFamily="18" charset="0"/>
                </a:rPr>
                <a:t>dende</a:t>
              </a:r>
              <a:r>
                <a:rPr lang="es-ES" sz="2400" dirty="0" smtClean="0">
                  <a:latin typeface="Bookman Old Style" pitchFamily="18" charset="0"/>
                </a:rPr>
                <a:t> a casa)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5" name="4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42910" y="642918"/>
              <a:ext cx="4362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u="sng" dirty="0" smtClean="0">
                  <a:latin typeface="Bookman Old Style" pitchFamily="18" charset="0"/>
                </a:rPr>
                <a:t>Día de Rosalía</a:t>
              </a:r>
              <a:r>
                <a:rPr lang="es-ES" sz="2400" dirty="0" smtClean="0">
                  <a:latin typeface="Bookman Old Style" pitchFamily="18" charset="0"/>
                </a:rPr>
                <a:t>: lectura de poemas </a:t>
              </a:r>
              <a:r>
                <a:rPr lang="es-ES" sz="2400" dirty="0" err="1" smtClean="0">
                  <a:latin typeface="Bookman Old Style" pitchFamily="18" charset="0"/>
                </a:rPr>
                <a:t>cos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  <a:r>
                <a:rPr lang="es-ES" sz="2400" dirty="0" err="1" smtClean="0">
                  <a:latin typeface="Bookman Old Style" pitchFamily="18" charset="0"/>
                </a:rPr>
                <a:t>escornabots</a:t>
              </a:r>
              <a:endParaRPr lang="gl-ES" sz="2400" dirty="0">
                <a:latin typeface="Bookman Old Style" pitchFamily="18" charset="0"/>
              </a:endParaRPr>
            </a:p>
          </p:txBody>
        </p:sp>
        <p:pic>
          <p:nvPicPr>
            <p:cNvPr id="8" name="7 Imagen" descr="Rosalía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7686" y="1643050"/>
              <a:ext cx="4095747" cy="2303858"/>
            </a:xfrm>
            <a:prstGeom prst="rect">
              <a:avLst/>
            </a:prstGeom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/>
            <a:srcRect t="3547" b="7762"/>
            <a:stretch>
              <a:fillRect/>
            </a:stretch>
          </p:blipFill>
          <p:spPr bwMode="auto">
            <a:xfrm>
              <a:off x="4572000" y="4500570"/>
              <a:ext cx="3857652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8 Imagen" descr="IMG-20200309-WA0009.jpg"/>
            <p:cNvPicPr>
              <a:picLocks noChangeAspect="1"/>
            </p:cNvPicPr>
            <p:nvPr/>
          </p:nvPicPr>
          <p:blipFill>
            <a:blip r:embed="rId4" cstate="print"/>
            <a:srcRect l="10000" r="14062"/>
            <a:stretch>
              <a:fillRect/>
            </a:stretch>
          </p:blipFill>
          <p:spPr>
            <a:xfrm>
              <a:off x="642909" y="1643050"/>
              <a:ext cx="3182583" cy="2357454"/>
            </a:xfrm>
            <a:prstGeom prst="rect">
              <a:avLst/>
            </a:prstGeom>
          </p:spPr>
        </p:pic>
      </p:grpSp>
      <p:pic>
        <p:nvPicPr>
          <p:cNvPr id="10" name="9 Imagen" descr="flat-2126879_640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82766">
            <a:off x="2616868" y="5545835"/>
            <a:ext cx="693679" cy="693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642910" y="214290"/>
            <a:ext cx="8286808" cy="6261745"/>
            <a:chOff x="642910" y="214290"/>
            <a:chExt cx="8286808" cy="6261745"/>
          </a:xfrm>
        </p:grpSpPr>
        <p:sp>
          <p:nvSpPr>
            <p:cNvPr id="3" name="2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Outras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iniciativas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14348" y="571480"/>
              <a:ext cx="38576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>
                  <a:latin typeface="Bookman Old Style" pitchFamily="18" charset="0"/>
                </a:rPr>
                <a:t>Deseño</a:t>
              </a:r>
              <a:r>
                <a:rPr lang="es-ES" sz="2400" dirty="0" smtClean="0">
                  <a:latin typeface="Bookman Old Style" pitchFamily="18" charset="0"/>
                </a:rPr>
                <a:t> e impresión de identificadores para os portátiles</a:t>
              </a:r>
              <a:endParaRPr lang="gl-ES" sz="2400" dirty="0">
                <a:latin typeface="Bookman Old Style" pitchFamily="18" charset="0"/>
              </a:endParaRPr>
            </a:p>
          </p:txBody>
        </p:sp>
        <p:pic>
          <p:nvPicPr>
            <p:cNvPr id="8" name="7 Imagen" descr="IMG_20200211_12425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6050" y="3714752"/>
              <a:ext cx="3286148" cy="2464611"/>
            </a:xfrm>
            <a:prstGeom prst="rect">
              <a:avLst/>
            </a:prstGeom>
          </p:spPr>
        </p:pic>
        <p:pic>
          <p:nvPicPr>
            <p:cNvPr id="9" name="8 Imagen" descr="IMG_20200220_115615.jpg"/>
            <p:cNvPicPr>
              <a:picLocks noChangeAspect="1"/>
            </p:cNvPicPr>
            <p:nvPr/>
          </p:nvPicPr>
          <p:blipFill>
            <a:blip r:embed="rId3" cstate="print"/>
            <a:srcRect l="13636" b="20000"/>
            <a:stretch>
              <a:fillRect/>
            </a:stretch>
          </p:blipFill>
          <p:spPr>
            <a:xfrm>
              <a:off x="5500694" y="4143380"/>
              <a:ext cx="3357586" cy="2332655"/>
            </a:xfrm>
            <a:prstGeom prst="rect">
              <a:avLst/>
            </a:prstGeom>
          </p:spPr>
        </p:pic>
        <p:pic>
          <p:nvPicPr>
            <p:cNvPr id="10" name="9 Imagen" descr="IMG_20200217_16403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348" y="4643446"/>
              <a:ext cx="2381235" cy="1785926"/>
            </a:xfrm>
            <a:prstGeom prst="rect">
              <a:avLst/>
            </a:prstGeom>
          </p:spPr>
        </p:pic>
        <p:pic>
          <p:nvPicPr>
            <p:cNvPr id="12" name="11 Imagen" descr="IMG_20191108_142034.jpg"/>
            <p:cNvPicPr>
              <a:picLocks noChangeAspect="1"/>
            </p:cNvPicPr>
            <p:nvPr/>
          </p:nvPicPr>
          <p:blipFill>
            <a:blip r:embed="rId5" cstate="print"/>
            <a:srcRect l="4687" t="18749" r="13281"/>
            <a:stretch>
              <a:fillRect/>
            </a:stretch>
          </p:blipFill>
          <p:spPr>
            <a:xfrm>
              <a:off x="642910" y="1857364"/>
              <a:ext cx="3214710" cy="2388060"/>
            </a:xfrm>
            <a:prstGeom prst="rect">
              <a:avLst/>
            </a:prstGeom>
          </p:spPr>
        </p:pic>
        <p:pic>
          <p:nvPicPr>
            <p:cNvPr id="15" name="14 Imagen" descr="IMG_20191108_141940.jpg"/>
            <p:cNvPicPr>
              <a:picLocks noChangeAspect="1"/>
            </p:cNvPicPr>
            <p:nvPr/>
          </p:nvPicPr>
          <p:blipFill>
            <a:blip r:embed="rId6" cstate="print"/>
            <a:srcRect t="4166" r="8593" b="10416"/>
            <a:stretch>
              <a:fillRect/>
            </a:stretch>
          </p:blipFill>
          <p:spPr>
            <a:xfrm>
              <a:off x="5643570" y="1928802"/>
              <a:ext cx="2796537" cy="19599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214282" y="214290"/>
            <a:ext cx="8715436" cy="6286544"/>
            <a:chOff x="214282" y="214290"/>
            <a:chExt cx="8715436" cy="6286544"/>
          </a:xfrm>
        </p:grpSpPr>
        <p:sp>
          <p:nvSpPr>
            <p:cNvPr id="3" name="2 CuadroTexto"/>
            <p:cNvSpPr txBox="1"/>
            <p:nvPr/>
          </p:nvSpPr>
          <p:spPr>
            <a:xfrm>
              <a:off x="357158" y="357166"/>
              <a:ext cx="4362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>
                  <a:latin typeface="Bookman Old Style" pitchFamily="18" charset="0"/>
                </a:rPr>
                <a:t>Entroido</a:t>
              </a:r>
              <a:r>
                <a:rPr lang="es-ES" sz="2400" dirty="0" smtClean="0">
                  <a:latin typeface="Bookman Old Style" pitchFamily="18" charset="0"/>
                </a:rPr>
                <a:t>: elaboración de disfraces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4" name="3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Outras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iniciativas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grpSp>
          <p:nvGrpSpPr>
            <p:cNvPr id="9" name="8 Grupo"/>
            <p:cNvGrpSpPr/>
            <p:nvPr/>
          </p:nvGrpSpPr>
          <p:grpSpPr>
            <a:xfrm>
              <a:off x="214282" y="1357297"/>
              <a:ext cx="8715436" cy="2235833"/>
              <a:chOff x="285720" y="1214421"/>
              <a:chExt cx="8715436" cy="2235833"/>
            </a:xfrm>
          </p:grpSpPr>
          <p:pic>
            <p:nvPicPr>
              <p:cNvPr id="5" name="4 Imagen" descr="IMG_20200219_114119.jpg"/>
              <p:cNvPicPr>
                <a:picLocks noChangeAspect="1"/>
              </p:cNvPicPr>
              <p:nvPr/>
            </p:nvPicPr>
            <p:blipFill>
              <a:blip r:embed="rId2" cstate="print"/>
              <a:srcRect t="13158"/>
              <a:stretch>
                <a:fillRect/>
              </a:stretch>
            </p:blipFill>
            <p:spPr>
              <a:xfrm>
                <a:off x="5572132" y="1214421"/>
                <a:ext cx="3429024" cy="2233375"/>
              </a:xfrm>
              <a:prstGeom prst="rect">
                <a:avLst/>
              </a:prstGeom>
            </p:spPr>
          </p:pic>
          <p:pic>
            <p:nvPicPr>
              <p:cNvPr id="6" name="5 Imagen" descr="IMG_20200219_135503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85720" y="1214422"/>
                <a:ext cx="2952770" cy="2214578"/>
              </a:xfrm>
              <a:prstGeom prst="rect">
                <a:avLst/>
              </a:prstGeom>
            </p:spPr>
          </p:pic>
          <p:pic>
            <p:nvPicPr>
              <p:cNvPr id="8" name="7 Imagen" descr="IMG_20200219_111526.jpg"/>
              <p:cNvPicPr>
                <a:picLocks noChangeAspect="1"/>
              </p:cNvPicPr>
              <p:nvPr/>
            </p:nvPicPr>
            <p:blipFill>
              <a:blip r:embed="rId4" cstate="print"/>
              <a:srcRect l="5468" t="4166"/>
              <a:stretch>
                <a:fillRect/>
              </a:stretch>
            </p:blipFill>
            <p:spPr>
              <a:xfrm>
                <a:off x="3000364" y="1214422"/>
                <a:ext cx="2940605" cy="2235832"/>
              </a:xfrm>
              <a:prstGeom prst="rect">
                <a:avLst/>
              </a:prstGeom>
            </p:spPr>
          </p:pic>
        </p:grpSp>
        <p:pic>
          <p:nvPicPr>
            <p:cNvPr id="10" name="9 Imagen" descr="IMG_20200220_134443.jpg"/>
            <p:cNvPicPr>
              <a:picLocks noChangeAspect="1"/>
            </p:cNvPicPr>
            <p:nvPr/>
          </p:nvPicPr>
          <p:blipFill>
            <a:blip r:embed="rId5" cstate="print"/>
            <a:srcRect t="18750" b="12114"/>
            <a:stretch>
              <a:fillRect/>
            </a:stretch>
          </p:blipFill>
          <p:spPr>
            <a:xfrm>
              <a:off x="571472" y="3714752"/>
              <a:ext cx="5373186" cy="2786082"/>
            </a:xfrm>
            <a:prstGeom prst="rect">
              <a:avLst/>
            </a:prstGeom>
          </p:spPr>
        </p:pic>
        <p:pic>
          <p:nvPicPr>
            <p:cNvPr id="11" name="10 Imagen" descr="IMG_20200219_101425.jpg"/>
            <p:cNvPicPr>
              <a:picLocks noChangeAspect="1"/>
            </p:cNvPicPr>
            <p:nvPr/>
          </p:nvPicPr>
          <p:blipFill>
            <a:blip r:embed="rId6" cstate="print"/>
            <a:srcRect l="44531" r="10156" b="7291"/>
            <a:stretch>
              <a:fillRect/>
            </a:stretch>
          </p:blipFill>
          <p:spPr>
            <a:xfrm>
              <a:off x="6286512" y="3286124"/>
              <a:ext cx="2094987" cy="32147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357158" y="214290"/>
            <a:ext cx="8572560" cy="6286520"/>
            <a:chOff x="357158" y="214290"/>
            <a:chExt cx="8572560" cy="6286520"/>
          </a:xfrm>
        </p:grpSpPr>
        <p:sp>
          <p:nvSpPr>
            <p:cNvPr id="2" name="1 CuadroTexto"/>
            <p:cNvSpPr txBox="1"/>
            <p:nvPr/>
          </p:nvSpPr>
          <p:spPr>
            <a:xfrm>
              <a:off x="357158" y="785794"/>
              <a:ext cx="4362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A </a:t>
              </a:r>
              <a:r>
                <a:rPr lang="es-ES" sz="2400" dirty="0" err="1" smtClean="0">
                  <a:latin typeface="Bookman Old Style" pitchFamily="18" charset="0"/>
                </a:rPr>
                <a:t>cociña</a:t>
              </a:r>
              <a:r>
                <a:rPr lang="es-ES" sz="2400" dirty="0" smtClean="0">
                  <a:latin typeface="Bookman Old Style" pitchFamily="18" charset="0"/>
                </a:rPr>
                <a:t> e as </a:t>
              </a:r>
              <a:r>
                <a:rPr lang="es-ES" sz="2400" dirty="0" err="1" smtClean="0">
                  <a:latin typeface="Bookman Old Style" pitchFamily="18" charset="0"/>
                </a:rPr>
                <a:t>súas</a:t>
              </a:r>
              <a:r>
                <a:rPr lang="es-ES" sz="2400" dirty="0" smtClean="0">
                  <a:latin typeface="Bookman Old Style" pitchFamily="18" charset="0"/>
                </a:rPr>
                <a:t> posibilidades educativas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3" name="2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Outras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iniciativas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5" name="4 Imagen" descr="IMG_20191212_10484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7752" y="1500174"/>
              <a:ext cx="3714776" cy="2786082"/>
            </a:xfrm>
            <a:prstGeom prst="rect">
              <a:avLst/>
            </a:prstGeom>
          </p:spPr>
        </p:pic>
        <p:pic>
          <p:nvPicPr>
            <p:cNvPr id="7" name="6 Imagen" descr="IMG_20191213_12062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410" y="2143116"/>
              <a:ext cx="3619526" cy="2714644"/>
            </a:xfrm>
            <a:prstGeom prst="rect">
              <a:avLst/>
            </a:prstGeom>
          </p:spPr>
        </p:pic>
        <p:pic>
          <p:nvPicPr>
            <p:cNvPr id="6" name="5 Imagen" descr="Capa-Pratos-do-mun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5852" y="3929066"/>
              <a:ext cx="3097151" cy="2250274"/>
            </a:xfrm>
            <a:prstGeom prst="rect">
              <a:avLst/>
            </a:prstGeom>
          </p:spPr>
        </p:pic>
        <p:pic>
          <p:nvPicPr>
            <p:cNvPr id="8" name="7 Imagen" descr="IMG_20191212_13222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3438" y="4143380"/>
              <a:ext cx="3143240" cy="23574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201009_143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8001056" cy="6000792"/>
          </a:xfrm>
          <a:prstGeom prst="rect">
            <a:avLst/>
          </a:prstGeom>
        </p:spPr>
      </p:pic>
      <p:sp>
        <p:nvSpPr>
          <p:cNvPr id="5" name="4 Rectángulo redondeado">
            <a:hlinkClick r:id="rId4"/>
          </p:cNvPr>
          <p:cNvSpPr/>
          <p:nvPr/>
        </p:nvSpPr>
        <p:spPr>
          <a:xfrm>
            <a:off x="1500166" y="4500570"/>
            <a:ext cx="2286016" cy="5715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Materiais</a:t>
            </a:r>
            <a:r>
              <a:rPr lang="es-ES" dirty="0" smtClean="0"/>
              <a:t> elaborados</a:t>
            </a:r>
            <a:endParaRPr lang="gl-ES" dirty="0"/>
          </a:p>
        </p:txBody>
      </p:sp>
      <p:sp>
        <p:nvSpPr>
          <p:cNvPr id="8" name="7 Flecha izquierda"/>
          <p:cNvSpPr/>
          <p:nvPr/>
        </p:nvSpPr>
        <p:spPr>
          <a:xfrm rot="1169626">
            <a:off x="3615765" y="4857840"/>
            <a:ext cx="488226" cy="346953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481012" y="285728"/>
            <a:ext cx="8181975" cy="5855940"/>
            <a:chOff x="481012" y="285728"/>
            <a:chExt cx="8181975" cy="5855940"/>
          </a:xfrm>
        </p:grpSpPr>
        <p:pic>
          <p:nvPicPr>
            <p:cNvPr id="8" name="7 Imagen" descr="IMG_20201008_12373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012" y="719137"/>
              <a:ext cx="8181975" cy="5419725"/>
            </a:xfrm>
            <a:prstGeom prst="rect">
              <a:avLst/>
            </a:prstGeom>
          </p:spPr>
        </p:pic>
        <p:sp>
          <p:nvSpPr>
            <p:cNvPr id="2" name="1 Cinta hacia arriba"/>
            <p:cNvSpPr/>
            <p:nvPr/>
          </p:nvSpPr>
          <p:spPr>
            <a:xfrm>
              <a:off x="2000232" y="285728"/>
              <a:ext cx="4643470" cy="785818"/>
            </a:xfrm>
            <a:prstGeom prst="ribbon2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EN TEMPO DE PANDEMIA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1071538" y="4572008"/>
              <a:ext cx="7000924" cy="156966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>
                  <a:latin typeface="Bookman Old Style" pitchFamily="18" charset="0"/>
                </a:rPr>
                <a:t>Propostas</a:t>
              </a:r>
              <a:r>
                <a:rPr lang="es-ES" sz="2400" dirty="0" smtClean="0">
                  <a:latin typeface="Bookman Old Style" pitchFamily="18" charset="0"/>
                </a:rPr>
                <a:t> adaptadas á situación: videoconferencias, </a:t>
              </a:r>
              <a:r>
                <a:rPr lang="es-ES" sz="2400" dirty="0" err="1" smtClean="0">
                  <a:latin typeface="Bookman Old Style" pitchFamily="18" charset="0"/>
                </a:rPr>
                <a:t>gravación</a:t>
              </a:r>
              <a:r>
                <a:rPr lang="es-ES" sz="2400" dirty="0" smtClean="0">
                  <a:latin typeface="Bookman Old Style" pitchFamily="18" charset="0"/>
                </a:rPr>
                <a:t> de vídeos, </a:t>
              </a:r>
              <a:r>
                <a:rPr lang="es-ES" sz="2400" dirty="0" err="1" smtClean="0">
                  <a:latin typeface="Bookman Old Style" pitchFamily="18" charset="0"/>
                </a:rPr>
                <a:t>emisións</a:t>
              </a:r>
              <a:r>
                <a:rPr lang="es-ES" sz="2400" dirty="0" smtClean="0">
                  <a:latin typeface="Bookman Old Style" pitchFamily="18" charset="0"/>
                </a:rPr>
                <a:t> de radio… e </a:t>
              </a:r>
              <a:r>
                <a:rPr lang="es-ES" sz="2400" dirty="0" err="1" smtClean="0">
                  <a:latin typeface="Bookman Old Style" pitchFamily="18" charset="0"/>
                </a:rPr>
                <a:t>traballo</a:t>
              </a:r>
              <a:r>
                <a:rPr lang="es-ES" sz="2400" dirty="0" smtClean="0">
                  <a:latin typeface="Bookman Old Style" pitchFamily="18" charset="0"/>
                </a:rPr>
                <a:t> con grupos-clase </a:t>
              </a:r>
              <a:r>
                <a:rPr lang="es-ES" sz="2400" dirty="0" err="1" smtClean="0">
                  <a:latin typeface="Bookman Old Style" pitchFamily="18" charset="0"/>
                </a:rPr>
                <a:t>na</a:t>
              </a:r>
              <a:r>
                <a:rPr lang="es-ES" sz="2400" dirty="0" smtClean="0">
                  <a:latin typeface="Bookman Old Style" pitchFamily="18" charset="0"/>
                </a:rPr>
                <a:t> Biblioteca.</a:t>
              </a:r>
              <a:endParaRPr lang="gl-ES" sz="2400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857224" y="214289"/>
            <a:ext cx="7286676" cy="6260286"/>
            <a:chOff x="857224" y="214289"/>
            <a:chExt cx="7286676" cy="6260286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24" y="214289"/>
              <a:ext cx="7286676" cy="400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3 CuadroTexto"/>
            <p:cNvSpPr txBox="1"/>
            <p:nvPr/>
          </p:nvSpPr>
          <p:spPr>
            <a:xfrm>
              <a:off x="2928926" y="4357694"/>
              <a:ext cx="3143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>
                  <a:latin typeface="Bookman Old Style" pitchFamily="18" charset="0"/>
                </a:rPr>
                <a:t>Moitas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  <a:r>
                <a:rPr lang="es-ES" sz="2400" dirty="0" err="1" smtClean="0">
                  <a:latin typeface="Bookman Old Style" pitchFamily="18" charset="0"/>
                </a:rPr>
                <a:t>grazas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1643042" y="5643578"/>
              <a:ext cx="58579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 smtClean="0">
                  <a:latin typeface="Bookman Old Style" pitchFamily="18" charset="0"/>
                </a:rPr>
                <a:t>Xornadas</a:t>
              </a:r>
              <a:r>
                <a:rPr lang="es-ES" sz="1600" dirty="0" smtClean="0">
                  <a:latin typeface="Bookman Old Style" pitchFamily="18" charset="0"/>
                </a:rPr>
                <a:t> Biblioteca Creativa</a:t>
              </a:r>
            </a:p>
            <a:p>
              <a:pPr algn="ctr"/>
              <a:r>
                <a:rPr lang="es-ES" sz="1600" dirty="0" smtClean="0">
                  <a:latin typeface="Bookman Old Style" pitchFamily="18" charset="0"/>
                </a:rPr>
                <a:t>Bibliotecas Escolares de Galicia</a:t>
              </a:r>
            </a:p>
            <a:p>
              <a:pPr algn="ctr"/>
              <a:r>
                <a:rPr lang="es-ES" sz="1600" dirty="0" err="1" smtClean="0">
                  <a:latin typeface="Bookman Old Style" pitchFamily="18" charset="0"/>
                </a:rPr>
                <a:t>Outubro</a:t>
              </a:r>
              <a:r>
                <a:rPr lang="es-ES" sz="1600" dirty="0" smtClean="0">
                  <a:latin typeface="Bookman Old Style" pitchFamily="18" charset="0"/>
                </a:rPr>
                <a:t> 2020</a:t>
              </a:r>
              <a:endParaRPr lang="gl-ES" sz="1600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357158" y="214290"/>
            <a:ext cx="8054915" cy="6433764"/>
            <a:chOff x="357158" y="214290"/>
            <a:chExt cx="8054915" cy="6433764"/>
          </a:xfrm>
        </p:grpSpPr>
        <p:sp>
          <p:nvSpPr>
            <p:cNvPr id="3" name="2 CuadroTexto"/>
            <p:cNvSpPr txBox="1"/>
            <p:nvPr/>
          </p:nvSpPr>
          <p:spPr>
            <a:xfrm>
              <a:off x="357158" y="1714488"/>
              <a:ext cx="4950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1. Exploración libre nos recreos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3857620" y="3429000"/>
              <a:ext cx="4554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2. </a:t>
              </a:r>
              <a:r>
                <a:rPr lang="es-ES" sz="2400" dirty="0" err="1" smtClean="0">
                  <a:latin typeface="Bookman Old Style" pitchFamily="18" charset="0"/>
                </a:rPr>
                <a:t>Propostas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  <a:r>
                <a:rPr lang="es-ES" sz="2400" dirty="0" err="1" smtClean="0">
                  <a:latin typeface="Bookman Old Style" pitchFamily="18" charset="0"/>
                </a:rPr>
                <a:t>xerais</a:t>
              </a:r>
              <a:r>
                <a:rPr lang="es-ES" sz="2400" dirty="0" smtClean="0">
                  <a:latin typeface="Bookman Old Style" pitchFamily="18" charset="0"/>
                </a:rPr>
                <a:t> do centro</a:t>
              </a:r>
            </a:p>
            <a:p>
              <a:pPr algn="ctr"/>
              <a:r>
                <a:rPr lang="es-ES" sz="2400" dirty="0" smtClean="0">
                  <a:latin typeface="Bookman Old Style" pitchFamily="18" charset="0"/>
                </a:rPr>
                <a:t>para as horas de Biblioteca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428596" y="5500702"/>
              <a:ext cx="4643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3. </a:t>
              </a:r>
              <a:r>
                <a:rPr lang="es-ES" sz="2400" dirty="0" err="1" smtClean="0">
                  <a:latin typeface="Bookman Old Style" pitchFamily="18" charset="0"/>
                </a:rPr>
                <a:t>Outras</a:t>
              </a:r>
              <a:r>
                <a:rPr lang="es-ES" sz="2400" dirty="0" smtClean="0">
                  <a:latin typeface="Bookman Old Style" pitchFamily="18" charset="0"/>
                </a:rPr>
                <a:t> iniciativas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6" name="5 Cinta hacia arriba"/>
            <p:cNvSpPr/>
            <p:nvPr/>
          </p:nvSpPr>
          <p:spPr>
            <a:xfrm>
              <a:off x="2071670" y="214290"/>
              <a:ext cx="4643470" cy="785818"/>
            </a:xfrm>
            <a:prstGeom prst="ribbon2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USOS E TEMPOS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7" name="6 Imagen" descr="IMG_20200130_123757.jpg"/>
            <p:cNvPicPr>
              <a:picLocks noChangeAspect="1"/>
            </p:cNvPicPr>
            <p:nvPr/>
          </p:nvPicPr>
          <p:blipFill>
            <a:blip r:embed="rId2" cstate="print"/>
            <a:srcRect l="12500" t="3125" r="6250" b="21875"/>
            <a:stretch>
              <a:fillRect/>
            </a:stretch>
          </p:blipFill>
          <p:spPr>
            <a:xfrm>
              <a:off x="5286380" y="1285860"/>
              <a:ext cx="2928958" cy="2027740"/>
            </a:xfrm>
            <a:prstGeom prst="rect">
              <a:avLst/>
            </a:prstGeom>
          </p:spPr>
        </p:pic>
        <p:pic>
          <p:nvPicPr>
            <p:cNvPr id="8" name="7 Imagen" descr="IMG_20200304_111556.jpg"/>
            <p:cNvPicPr>
              <a:picLocks noChangeAspect="1"/>
            </p:cNvPicPr>
            <p:nvPr/>
          </p:nvPicPr>
          <p:blipFill>
            <a:blip r:embed="rId3" cstate="print"/>
            <a:srcRect l="9302" b="13178"/>
            <a:stretch>
              <a:fillRect/>
            </a:stretch>
          </p:blipFill>
          <p:spPr>
            <a:xfrm>
              <a:off x="785786" y="2714620"/>
              <a:ext cx="3000396" cy="2154131"/>
            </a:xfrm>
            <a:prstGeom prst="rect">
              <a:avLst/>
            </a:prstGeom>
          </p:spPr>
        </p:pic>
        <p:pic>
          <p:nvPicPr>
            <p:cNvPr id="9" name="8 Imagen" descr="IMG_0354.JPG"/>
            <p:cNvPicPr>
              <a:picLocks noChangeAspect="1"/>
            </p:cNvPicPr>
            <p:nvPr/>
          </p:nvPicPr>
          <p:blipFill>
            <a:blip r:embed="rId4" cstate="print"/>
            <a:srcRect l="27344" t="38541" r="8594"/>
            <a:stretch>
              <a:fillRect/>
            </a:stretch>
          </p:blipFill>
          <p:spPr>
            <a:xfrm>
              <a:off x="5329969" y="4572008"/>
              <a:ext cx="2885369" cy="20760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500034" y="285728"/>
            <a:ext cx="8303356" cy="6215106"/>
            <a:chOff x="500034" y="285728"/>
            <a:chExt cx="8303356" cy="6215106"/>
          </a:xfrm>
        </p:grpSpPr>
        <p:sp>
          <p:nvSpPr>
            <p:cNvPr id="2" name="1 Cinta perforada"/>
            <p:cNvSpPr/>
            <p:nvPr/>
          </p:nvSpPr>
          <p:spPr>
            <a:xfrm>
              <a:off x="6000760" y="285728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Exploración libre nos recreos 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3" name="2 Imagen" descr="IMG_20200211_12374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472" y="1071546"/>
              <a:ext cx="3333773" cy="2500330"/>
            </a:xfrm>
            <a:prstGeom prst="rect">
              <a:avLst/>
            </a:prstGeom>
          </p:spPr>
        </p:pic>
        <p:pic>
          <p:nvPicPr>
            <p:cNvPr id="4" name="3 Imagen" descr="IMG_20200213_123527.jpg"/>
            <p:cNvPicPr>
              <a:picLocks noChangeAspect="1"/>
            </p:cNvPicPr>
            <p:nvPr/>
          </p:nvPicPr>
          <p:blipFill>
            <a:blip r:embed="rId3" cstate="print"/>
            <a:srcRect l="19531" t="18750" b="9375"/>
            <a:stretch>
              <a:fillRect/>
            </a:stretch>
          </p:blipFill>
          <p:spPr>
            <a:xfrm>
              <a:off x="4857752" y="3857628"/>
              <a:ext cx="3945638" cy="2643206"/>
            </a:xfrm>
            <a:prstGeom prst="rect">
              <a:avLst/>
            </a:prstGeom>
          </p:spPr>
        </p:pic>
        <p:sp>
          <p:nvSpPr>
            <p:cNvPr id="5" name="4 CuadroTexto"/>
            <p:cNvSpPr txBox="1"/>
            <p:nvPr/>
          </p:nvSpPr>
          <p:spPr>
            <a:xfrm>
              <a:off x="4000496" y="1643050"/>
              <a:ext cx="47907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O voluntariado motiva, </a:t>
              </a:r>
              <a:r>
                <a:rPr lang="es-ES" sz="2400" dirty="0" err="1" smtClean="0">
                  <a:latin typeface="Bookman Old Style" pitchFamily="18" charset="0"/>
                </a:rPr>
                <a:t>axuda</a:t>
              </a:r>
              <a:r>
                <a:rPr lang="es-ES" sz="2400" dirty="0" smtClean="0">
                  <a:latin typeface="Bookman Old Style" pitchFamily="18" charset="0"/>
                </a:rPr>
                <a:t>, </a:t>
              </a:r>
            </a:p>
            <a:p>
              <a:pPr algn="ctr"/>
              <a:r>
                <a:rPr lang="es-ES" sz="2400" dirty="0" err="1" smtClean="0">
                  <a:latin typeface="Bookman Old Style" pitchFamily="18" charset="0"/>
                </a:rPr>
                <a:t>ensina</a:t>
              </a:r>
              <a:r>
                <a:rPr lang="es-ES" sz="2400" dirty="0" smtClean="0">
                  <a:latin typeface="Bookman Old Style" pitchFamily="18" charset="0"/>
                </a:rPr>
                <a:t> e </a:t>
              </a:r>
              <a:r>
                <a:rPr lang="es-ES" sz="2400" dirty="0" err="1" smtClean="0">
                  <a:latin typeface="Bookman Old Style" pitchFamily="18" charset="0"/>
                </a:rPr>
                <a:t>serve</a:t>
              </a:r>
              <a:r>
                <a:rPr lang="es-ES" sz="2400" dirty="0" smtClean="0">
                  <a:latin typeface="Bookman Old Style" pitchFamily="18" charset="0"/>
                </a:rPr>
                <a:t> de modelo</a:t>
              </a:r>
            </a:p>
            <a:p>
              <a:pPr algn="ctr"/>
              <a:r>
                <a:rPr lang="es-ES" sz="2400" dirty="0">
                  <a:latin typeface="Bookman Old Style" pitchFamily="18" charset="0"/>
                </a:rPr>
                <a:t>(</a:t>
              </a:r>
              <a:r>
                <a:rPr lang="es-ES" sz="2400" dirty="0" err="1" smtClean="0">
                  <a:latin typeface="Bookman Old Style" pitchFamily="18" charset="0"/>
                </a:rPr>
                <a:t>agora</a:t>
              </a:r>
              <a:r>
                <a:rPr lang="es-ES" sz="2400" dirty="0" smtClean="0">
                  <a:latin typeface="Bookman Old Style" pitchFamily="18" charset="0"/>
                </a:rPr>
                <a:t> de </a:t>
              </a:r>
              <a:r>
                <a:rPr lang="es-ES" sz="2400" dirty="0" err="1" smtClean="0">
                  <a:latin typeface="Bookman Old Style" pitchFamily="18" charset="0"/>
                </a:rPr>
                <a:t>xeito</a:t>
              </a:r>
              <a:r>
                <a:rPr lang="es-ES" sz="2400" dirty="0" smtClean="0">
                  <a:latin typeface="Bookman Old Style" pitchFamily="18" charset="0"/>
                </a:rPr>
                <a:t> telemático)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71472" y="3786190"/>
              <a:ext cx="40719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latin typeface="Bookman Old Style" pitchFamily="18" charset="0"/>
                </a:rPr>
                <a:t>Proporcionar </a:t>
              </a:r>
              <a:r>
                <a:rPr lang="es-ES" sz="2400" dirty="0" err="1" smtClean="0">
                  <a:latin typeface="Bookman Old Style" pitchFamily="18" charset="0"/>
                </a:rPr>
                <a:t>materiais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</a:p>
            <a:p>
              <a:r>
                <a:rPr lang="es-ES" sz="2400" dirty="0">
                  <a:latin typeface="Bookman Old Style" pitchFamily="18" charset="0"/>
                </a:rPr>
                <a:t>c</a:t>
              </a:r>
              <a:r>
                <a:rPr lang="es-ES" sz="2400" dirty="0" smtClean="0">
                  <a:latin typeface="Bookman Old Style" pitchFamily="18" charset="0"/>
                </a:rPr>
                <a:t>ando </a:t>
              </a:r>
              <a:r>
                <a:rPr lang="es-ES" sz="2400" dirty="0" err="1" smtClean="0">
                  <a:latin typeface="Bookman Old Style" pitchFamily="18" charset="0"/>
                </a:rPr>
                <a:t>xurde</a:t>
              </a:r>
              <a:r>
                <a:rPr lang="es-ES" sz="2400" dirty="0" smtClean="0">
                  <a:latin typeface="Bookman Old Style" pitchFamily="18" charset="0"/>
                </a:rPr>
                <a:t> un interese</a:t>
              </a:r>
            </a:p>
            <a:p>
              <a:r>
                <a:rPr lang="es-ES" sz="2400" dirty="0" err="1" smtClean="0">
                  <a:latin typeface="Bookman Old Style" pitchFamily="18" charset="0"/>
                </a:rPr>
                <a:t>ou</a:t>
              </a:r>
              <a:r>
                <a:rPr lang="es-ES" sz="2400" dirty="0" smtClean="0">
                  <a:latin typeface="Bookman Old Style" pitchFamily="18" charset="0"/>
                </a:rPr>
                <a:t> iniciativa.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00034" y="5214950"/>
              <a:ext cx="3786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latin typeface="Bookman Old Style" pitchFamily="18" charset="0"/>
                </a:rPr>
                <a:t>Favorecer a interacción e a conversa</a:t>
              </a:r>
            </a:p>
            <a:p>
              <a:pPr algn="ctr"/>
              <a:r>
                <a:rPr lang="es-ES" sz="2400" dirty="0" smtClean="0">
                  <a:latin typeface="Bookman Old Style" pitchFamily="18" charset="0"/>
                </a:rPr>
                <a:t>(</a:t>
              </a:r>
              <a:r>
                <a:rPr lang="es-ES" sz="2400" dirty="0" err="1" smtClean="0">
                  <a:latin typeface="Bookman Old Style" pitchFamily="18" charset="0"/>
                </a:rPr>
                <a:t>agora</a:t>
              </a:r>
              <a:r>
                <a:rPr lang="es-ES" sz="2400" dirty="0" smtClean="0">
                  <a:latin typeface="Bookman Old Style" pitchFamily="18" charset="0"/>
                </a:rPr>
                <a:t> un </a:t>
              </a:r>
              <a:r>
                <a:rPr lang="es-ES" sz="2400" dirty="0" err="1" smtClean="0">
                  <a:latin typeface="Bookman Old Style" pitchFamily="18" charset="0"/>
                </a:rPr>
                <a:t>só</a:t>
              </a:r>
              <a:r>
                <a:rPr lang="es-ES" sz="2400" dirty="0" smtClean="0">
                  <a:latin typeface="Bookman Old Style" pitchFamily="18" charset="0"/>
                </a:rPr>
                <a:t> grupo)</a:t>
              </a:r>
              <a:endParaRPr lang="gl-ES" sz="2400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inta perforada"/>
          <p:cNvSpPr/>
          <p:nvPr/>
        </p:nvSpPr>
        <p:spPr>
          <a:xfrm>
            <a:off x="6357950" y="214290"/>
            <a:ext cx="2571768" cy="857256"/>
          </a:xfrm>
          <a:prstGeom prst="flowChartPunchedTape">
            <a:avLst/>
          </a:prstGeom>
          <a:solidFill>
            <a:srgbClr val="DD9C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  <a:latin typeface="Bookman Old Style" pitchFamily="18" charset="0"/>
              </a:rPr>
              <a:t>Propostas</a:t>
            </a:r>
            <a:r>
              <a:rPr lang="es-ES" b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Bookman Old Style" pitchFamily="18" charset="0"/>
              </a:rPr>
              <a:t>xerais</a:t>
            </a:r>
            <a:r>
              <a:rPr lang="es-ES" b="1" dirty="0" smtClean="0">
                <a:solidFill>
                  <a:schemeClr val="tx1"/>
                </a:solidFill>
                <a:latin typeface="Bookman Old Style" pitchFamily="18" charset="0"/>
              </a:rPr>
              <a:t> do centro</a:t>
            </a:r>
            <a:endParaRPr lang="gl-ES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642910" y="1142984"/>
            <a:ext cx="8001056" cy="5189604"/>
            <a:chOff x="642910" y="1142984"/>
            <a:chExt cx="8001056" cy="5189604"/>
          </a:xfrm>
        </p:grpSpPr>
        <p:sp>
          <p:nvSpPr>
            <p:cNvPr id="3" name="2 CuadroTexto"/>
            <p:cNvSpPr txBox="1"/>
            <p:nvPr/>
          </p:nvSpPr>
          <p:spPr>
            <a:xfrm>
              <a:off x="642910" y="1142984"/>
              <a:ext cx="800105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s-ES" sz="2400" dirty="0" err="1" smtClean="0">
                  <a:latin typeface="Bookman Old Style" pitchFamily="18" charset="0"/>
                </a:rPr>
                <a:t>Encadradas</a:t>
              </a:r>
              <a:r>
                <a:rPr lang="es-ES" sz="2400" dirty="0" smtClean="0">
                  <a:latin typeface="Bookman Old Style" pitchFamily="18" charset="0"/>
                </a:rPr>
                <a:t> no </a:t>
              </a:r>
              <a:r>
                <a:rPr lang="es-ES" sz="2400" dirty="0" err="1" smtClean="0">
                  <a:latin typeface="Bookman Old Style" pitchFamily="18" charset="0"/>
                </a:rPr>
                <a:t>Proxecto</a:t>
              </a:r>
              <a:r>
                <a:rPr lang="es-ES" sz="2400" dirty="0" smtClean="0">
                  <a:latin typeface="Bookman Old Style" pitchFamily="18" charset="0"/>
                </a:rPr>
                <a:t> de Centro </a:t>
              </a:r>
              <a:r>
                <a:rPr lang="es-ES" sz="2400" dirty="0" err="1" smtClean="0">
                  <a:latin typeface="Bookman Old Style" pitchFamily="18" charset="0"/>
                </a:rPr>
                <a:t>ou</a:t>
              </a:r>
              <a:r>
                <a:rPr lang="es-ES" sz="2400" dirty="0" smtClean="0">
                  <a:latin typeface="Bookman Old Style" pitchFamily="18" charset="0"/>
                </a:rPr>
                <a:t> en datas conmemorativas.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err="1" smtClean="0">
                  <a:latin typeface="Bookman Old Style" pitchFamily="18" charset="0"/>
                </a:rPr>
                <a:t>Apoiando</a:t>
              </a:r>
              <a:r>
                <a:rPr lang="es-ES" sz="2400" dirty="0" smtClean="0">
                  <a:latin typeface="Bookman Old Style" pitchFamily="18" charset="0"/>
                </a:rPr>
                <a:t> o currículo, </a:t>
              </a:r>
              <a:r>
                <a:rPr lang="es-ES" sz="2400" dirty="0" err="1" smtClean="0">
                  <a:latin typeface="Bookman Old Style" pitchFamily="18" charset="0"/>
                </a:rPr>
                <a:t>desenvolvendo</a:t>
              </a:r>
              <a:r>
                <a:rPr lang="es-ES" sz="2400" dirty="0" smtClean="0">
                  <a:latin typeface="Bookman Old Style" pitchFamily="18" charset="0"/>
                </a:rPr>
                <a:t> competencias.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smtClean="0">
                  <a:latin typeface="Bookman Old Style" pitchFamily="18" charset="0"/>
                </a:rPr>
                <a:t>Fomentando a autonomía.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smtClean="0">
                  <a:latin typeface="Bookman Old Style" pitchFamily="18" charset="0"/>
                </a:rPr>
                <a:t>Estimulando a experimentación e a </a:t>
              </a:r>
              <a:r>
                <a:rPr lang="es-ES" sz="2400" dirty="0" err="1" smtClean="0">
                  <a:latin typeface="Bookman Old Style" pitchFamily="18" charset="0"/>
                </a:rPr>
                <a:t>creatividade</a:t>
              </a:r>
              <a:r>
                <a:rPr lang="es-ES" sz="2400" dirty="0" smtClean="0">
                  <a:latin typeface="Bookman Old Style" pitchFamily="18" charset="0"/>
                </a:rPr>
                <a:t>.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smtClean="0">
                  <a:latin typeface="Bookman Old Style" pitchFamily="18" charset="0"/>
                </a:rPr>
                <a:t>Provocando </a:t>
              </a:r>
              <a:r>
                <a:rPr lang="es-ES" sz="2400" dirty="0" err="1" smtClean="0">
                  <a:latin typeface="Bookman Old Style" pitchFamily="18" charset="0"/>
                </a:rPr>
                <a:t>accións</a:t>
              </a:r>
              <a:r>
                <a:rPr lang="es-ES" sz="2400" dirty="0" smtClean="0">
                  <a:latin typeface="Bookman Old Style" pitchFamily="18" charset="0"/>
                </a:rPr>
                <a:t> comunicativas.</a:t>
              </a:r>
            </a:p>
          </p:txBody>
        </p:sp>
        <p:pic>
          <p:nvPicPr>
            <p:cNvPr id="6" name="5 Imagen" descr="IMG_20201009_14350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48" y="3786190"/>
              <a:ext cx="3309929" cy="2482446"/>
            </a:xfrm>
            <a:prstGeom prst="rect">
              <a:avLst/>
            </a:prstGeom>
          </p:spPr>
        </p:pic>
        <p:pic>
          <p:nvPicPr>
            <p:cNvPr id="8" name="7 Imagen" descr="IMG_20200219_11411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9190" y="3793864"/>
              <a:ext cx="3384964" cy="2538724"/>
            </a:xfrm>
            <a:prstGeom prst="rect">
              <a:avLst/>
            </a:prstGeom>
          </p:spPr>
        </p:pic>
      </p:grpSp>
      <p:sp>
        <p:nvSpPr>
          <p:cNvPr id="9" name="8 CuadroTexto"/>
          <p:cNvSpPr txBox="1"/>
          <p:nvPr/>
        </p:nvSpPr>
        <p:spPr>
          <a:xfrm rot="20633819">
            <a:off x="1094729" y="5548725"/>
            <a:ext cx="14287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Comprender</a:t>
            </a:r>
            <a:endParaRPr lang="gl-ES" dirty="0"/>
          </a:p>
        </p:txBody>
      </p:sp>
      <p:sp>
        <p:nvSpPr>
          <p:cNvPr id="10" name="9 CuadroTexto"/>
          <p:cNvSpPr txBox="1"/>
          <p:nvPr/>
        </p:nvSpPr>
        <p:spPr>
          <a:xfrm rot="609501">
            <a:off x="6667313" y="3741215"/>
            <a:ext cx="11430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Expresar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357158" y="214290"/>
            <a:ext cx="8572560" cy="6447279"/>
            <a:chOff x="357158" y="214290"/>
            <a:chExt cx="8572560" cy="6447279"/>
          </a:xfrm>
        </p:grpSpPr>
        <p:sp>
          <p:nvSpPr>
            <p:cNvPr id="2" name="1 CuadroTexto"/>
            <p:cNvSpPr txBox="1"/>
            <p:nvPr/>
          </p:nvSpPr>
          <p:spPr>
            <a:xfrm>
              <a:off x="357158" y="785794"/>
              <a:ext cx="47907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u="sng" dirty="0" err="1" smtClean="0">
                  <a:latin typeface="Bookman Old Style" pitchFamily="18" charset="0"/>
                </a:rPr>
                <a:t>Proxecto</a:t>
              </a:r>
              <a:r>
                <a:rPr lang="es-ES" sz="2400" u="sng" dirty="0" smtClean="0">
                  <a:latin typeface="Bookman Old Style" pitchFamily="18" charset="0"/>
                </a:rPr>
                <a:t> </a:t>
              </a:r>
              <a:r>
                <a:rPr lang="es-ES" sz="2400" i="1" u="sng" dirty="0" err="1" smtClean="0">
                  <a:latin typeface="Bookman Old Style" pitchFamily="18" charset="0"/>
                </a:rPr>
                <a:t>LeirArte</a:t>
              </a:r>
              <a:r>
                <a:rPr lang="es-ES" sz="2400" dirty="0" smtClean="0">
                  <a:latin typeface="Bookman Old Style" pitchFamily="18" charset="0"/>
                </a:rPr>
                <a:t>: 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err="1">
                  <a:latin typeface="Bookman Old Style" pitchFamily="18" charset="0"/>
                </a:rPr>
                <a:t>X</a:t>
              </a:r>
              <a:r>
                <a:rPr lang="es-ES" sz="2400" dirty="0" err="1" smtClean="0">
                  <a:latin typeface="Bookman Old Style" pitchFamily="18" charset="0"/>
                </a:rPr>
                <a:t>ornada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  <a:r>
                <a:rPr lang="es-ES" sz="2400" dirty="0" err="1" smtClean="0">
                  <a:latin typeface="Bookman Old Style" pitchFamily="18" charset="0"/>
                </a:rPr>
                <a:t>escornabótica</a:t>
              </a:r>
              <a:r>
                <a:rPr lang="es-ES" sz="2400" dirty="0" smtClean="0">
                  <a:latin typeface="Bookman Old Style" pitchFamily="18" charset="0"/>
                </a:rPr>
                <a:t> para </a:t>
              </a:r>
              <a:r>
                <a:rPr lang="es-ES" sz="2400" dirty="0" err="1" smtClean="0">
                  <a:latin typeface="Bookman Old Style" pitchFamily="18" charset="0"/>
                </a:rPr>
                <a:t>coñecer</a:t>
              </a:r>
              <a:r>
                <a:rPr lang="es-ES" sz="2400" dirty="0" smtClean="0">
                  <a:latin typeface="Bookman Old Style" pitchFamily="18" charset="0"/>
                </a:rPr>
                <a:t> as </a:t>
              </a:r>
              <a:r>
                <a:rPr lang="es-ES" sz="2400" dirty="0" err="1" smtClean="0">
                  <a:latin typeface="Bookman Old Style" pitchFamily="18" charset="0"/>
                </a:rPr>
                <a:t>Belas</a:t>
              </a:r>
              <a:r>
                <a:rPr lang="es-ES" sz="2400" dirty="0" smtClean="0">
                  <a:latin typeface="Bookman Old Style" pitchFamily="18" charset="0"/>
                </a:rPr>
                <a:t> Artes e as </a:t>
              </a:r>
              <a:r>
                <a:rPr lang="es-ES" sz="2400" dirty="0" err="1" smtClean="0">
                  <a:latin typeface="Bookman Old Style" pitchFamily="18" charset="0"/>
                </a:rPr>
                <a:t>súas</a:t>
              </a:r>
              <a:r>
                <a:rPr lang="es-ES" sz="2400" dirty="0" smtClean="0">
                  <a:latin typeface="Bookman Old Style" pitchFamily="18" charset="0"/>
                </a:rPr>
                <a:t> características. </a:t>
              </a:r>
            </a:p>
          </p:txBody>
        </p:sp>
        <p:sp>
          <p:nvSpPr>
            <p:cNvPr id="3" name="2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4" name="3 Imagen" descr="PA241454.JPG"/>
            <p:cNvPicPr>
              <a:picLocks noChangeAspect="1"/>
            </p:cNvPicPr>
            <p:nvPr/>
          </p:nvPicPr>
          <p:blipFill>
            <a:blip r:embed="rId2" cstate="print"/>
            <a:srcRect l="19223" t="11650" r="5631" b="16117"/>
            <a:stretch>
              <a:fillRect/>
            </a:stretch>
          </p:blipFill>
          <p:spPr>
            <a:xfrm>
              <a:off x="357158" y="2714620"/>
              <a:ext cx="3214710" cy="2317582"/>
            </a:xfrm>
            <a:prstGeom prst="rect">
              <a:avLst/>
            </a:prstGeom>
          </p:spPr>
        </p:pic>
        <p:pic>
          <p:nvPicPr>
            <p:cNvPr id="5" name="4 Imagen" descr="IMG-20171024-WA00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488" y="3929066"/>
              <a:ext cx="3643338" cy="2732503"/>
            </a:xfrm>
            <a:prstGeom prst="rect">
              <a:avLst/>
            </a:prstGeom>
          </p:spPr>
        </p:pic>
        <p:pic>
          <p:nvPicPr>
            <p:cNvPr id="6" name="5 Imagen" descr="PA24155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4876" y="1643050"/>
              <a:ext cx="3877505" cy="2908129"/>
            </a:xfrm>
            <a:prstGeom prst="rect">
              <a:avLst/>
            </a:prstGeom>
          </p:spPr>
        </p:pic>
      </p:grpSp>
      <p:pic>
        <p:nvPicPr>
          <p:cNvPr id="7" name="6 Imagen" descr="flat-2126879_640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7072330" y="5214950"/>
            <a:ext cx="976298" cy="9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357158" y="214290"/>
            <a:ext cx="8572560" cy="6286545"/>
            <a:chOff x="357158" y="214290"/>
            <a:chExt cx="8572560" cy="6286545"/>
          </a:xfrm>
        </p:grpSpPr>
        <p:sp>
          <p:nvSpPr>
            <p:cNvPr id="2" name="1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8" name="7 Imagen" descr="P130161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58" y="3857628"/>
              <a:ext cx="3429024" cy="2571768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500034" y="357166"/>
              <a:ext cx="47907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u="sng" dirty="0" err="1" smtClean="0">
                  <a:latin typeface="Bookman Old Style" pitchFamily="18" charset="0"/>
                </a:rPr>
                <a:t>Proxecto</a:t>
              </a:r>
              <a:r>
                <a:rPr lang="es-ES" sz="2400" u="sng" dirty="0" smtClean="0">
                  <a:latin typeface="Bookman Old Style" pitchFamily="18" charset="0"/>
                </a:rPr>
                <a:t> </a:t>
              </a:r>
              <a:r>
                <a:rPr lang="es-ES" sz="2400" i="1" u="sng" dirty="0" err="1" smtClean="0">
                  <a:latin typeface="Bookman Old Style" pitchFamily="18" charset="0"/>
                </a:rPr>
                <a:t>LeirArte</a:t>
              </a:r>
              <a:r>
                <a:rPr lang="es-ES" sz="2400" dirty="0" smtClean="0">
                  <a:latin typeface="Bookman Old Style" pitchFamily="18" charset="0"/>
                </a:rPr>
                <a:t>: 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2400" dirty="0" smtClean="0">
                  <a:latin typeface="Bookman Old Style" pitchFamily="18" charset="0"/>
                </a:rPr>
                <a:t>Creación de esculturas </a:t>
              </a:r>
              <a:r>
                <a:rPr lang="es-ES" sz="2400" dirty="0" err="1" smtClean="0">
                  <a:latin typeface="Bookman Old Style" pitchFamily="18" charset="0"/>
                </a:rPr>
                <a:t>pola</a:t>
              </a:r>
              <a:r>
                <a:rPr lang="es-ES" sz="2400" dirty="0" smtClean="0">
                  <a:latin typeface="Bookman Old Style" pitchFamily="18" charset="0"/>
                </a:rPr>
                <a:t> Paz</a:t>
              </a:r>
            </a:p>
          </p:txBody>
        </p:sp>
        <p:pic>
          <p:nvPicPr>
            <p:cNvPr id="10" name="9 Imagen" descr="P130161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1428736"/>
              <a:ext cx="3071834" cy="2303875"/>
            </a:xfrm>
            <a:prstGeom prst="rect">
              <a:avLst/>
            </a:prstGeom>
          </p:spPr>
        </p:pic>
        <p:pic>
          <p:nvPicPr>
            <p:cNvPr id="5122" name="Picture 2" descr="Mira qué artista! Alexander Calder | Alexander calder, Artistas, Libros de  ar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449204">
              <a:off x="2889904" y="1456395"/>
              <a:ext cx="1928826" cy="2697659"/>
            </a:xfrm>
            <a:prstGeom prst="rect">
              <a:avLst/>
            </a:prstGeom>
            <a:noFill/>
          </p:spPr>
        </p:pic>
        <p:pic>
          <p:nvPicPr>
            <p:cNvPr id="12" name="11 Imagen" descr="P130162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7685" y="3857628"/>
              <a:ext cx="3524275" cy="2643207"/>
            </a:xfrm>
            <a:prstGeom prst="rect">
              <a:avLst/>
            </a:prstGeom>
          </p:spPr>
        </p:pic>
      </p:grpSp>
      <p:pic>
        <p:nvPicPr>
          <p:cNvPr id="13" name="12 Imagen" descr="flat-2126879_640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815776">
            <a:off x="618704" y="1904595"/>
            <a:ext cx="833422" cy="833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flat-2126879_640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7554" y="2500306"/>
            <a:ext cx="714380" cy="71438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571472" y="214290"/>
            <a:ext cx="8358246" cy="6372950"/>
            <a:chOff x="571472" y="214290"/>
            <a:chExt cx="8358246" cy="6372950"/>
          </a:xfrm>
        </p:grpSpPr>
        <p:sp>
          <p:nvSpPr>
            <p:cNvPr id="2" name="1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714348" y="857232"/>
              <a:ext cx="47907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u="sng" dirty="0" err="1" smtClean="0">
                  <a:latin typeface="Bookman Old Style" pitchFamily="18" charset="0"/>
                </a:rPr>
                <a:t>Proxecto</a:t>
              </a:r>
              <a:r>
                <a:rPr lang="es-ES" sz="2400" u="sng" dirty="0" smtClean="0">
                  <a:latin typeface="Bookman Old Style" pitchFamily="18" charset="0"/>
                </a:rPr>
                <a:t> </a:t>
              </a:r>
              <a:r>
                <a:rPr lang="es-ES" sz="2400" i="1" u="sng" dirty="0" err="1" smtClean="0">
                  <a:latin typeface="Bookman Old Style" pitchFamily="18" charset="0"/>
                </a:rPr>
                <a:t>Xogamos</a:t>
              </a:r>
              <a:r>
                <a:rPr lang="es-ES" sz="2400" i="1" u="sng" dirty="0" smtClean="0">
                  <a:latin typeface="Bookman Old Style" pitchFamily="18" charset="0"/>
                </a:rPr>
                <a:t>?</a:t>
              </a:r>
              <a:r>
                <a:rPr lang="es-ES" sz="2400" dirty="0" smtClean="0">
                  <a:latin typeface="Bookman Old Style" pitchFamily="18" charset="0"/>
                </a:rPr>
                <a:t>: creación de </a:t>
              </a:r>
              <a:r>
                <a:rPr lang="es-ES" sz="2400" dirty="0" err="1" smtClean="0">
                  <a:latin typeface="Bookman Old Style" pitchFamily="18" charset="0"/>
                </a:rPr>
                <a:t>xogos</a:t>
              </a:r>
              <a:r>
                <a:rPr lang="es-ES" sz="2400" dirty="0" smtClean="0">
                  <a:latin typeface="Bookman Old Style" pitchFamily="18" charset="0"/>
                </a:rPr>
                <a:t> e </a:t>
              </a:r>
              <a:r>
                <a:rPr lang="es-ES" sz="2400" dirty="0" err="1" smtClean="0">
                  <a:latin typeface="Bookman Old Style" pitchFamily="18" charset="0"/>
                </a:rPr>
                <a:t>xoguetes</a:t>
              </a:r>
              <a:r>
                <a:rPr lang="es-ES" sz="2400" dirty="0" smtClean="0">
                  <a:latin typeface="Bookman Old Style" pitchFamily="18" charset="0"/>
                </a:rPr>
                <a:t> e </a:t>
              </a:r>
              <a:r>
                <a:rPr lang="es-ES" sz="2400" dirty="0" err="1" smtClean="0">
                  <a:latin typeface="Bookman Old Style" pitchFamily="18" charset="0"/>
                </a:rPr>
                <a:t>traballo</a:t>
              </a:r>
              <a:r>
                <a:rPr lang="es-ES" sz="2400" dirty="0" smtClean="0">
                  <a:latin typeface="Bookman Old Style" pitchFamily="18" charset="0"/>
                </a:rPr>
                <a:t> </a:t>
              </a:r>
              <a:r>
                <a:rPr lang="es-ES" sz="2400" dirty="0" err="1" smtClean="0">
                  <a:latin typeface="Bookman Old Style" pitchFamily="18" charset="0"/>
                </a:rPr>
                <a:t>co</a:t>
              </a:r>
              <a:r>
                <a:rPr lang="es-ES" sz="2400" dirty="0" smtClean="0">
                  <a:latin typeface="Bookman Old Style" pitchFamily="18" charset="0"/>
                </a:rPr>
                <a:t> texto </a:t>
              </a:r>
              <a:r>
                <a:rPr lang="es-ES" sz="2400" dirty="0" err="1" smtClean="0">
                  <a:latin typeface="Bookman Old Style" pitchFamily="18" charset="0"/>
                </a:rPr>
                <a:t>instrutivo</a:t>
              </a:r>
              <a:r>
                <a:rPr lang="es-ES" sz="2400" dirty="0" smtClean="0">
                  <a:latin typeface="Bookman Old Style" pitchFamily="18" charset="0"/>
                </a:rPr>
                <a:t>.</a:t>
              </a:r>
            </a:p>
            <a:p>
              <a:r>
                <a:rPr lang="es-ES" sz="2400" dirty="0" smtClean="0">
                  <a:solidFill>
                    <a:srgbClr val="7030A0"/>
                  </a:solidFill>
                  <a:latin typeface="Bookman Old Style" pitchFamily="18" charset="0"/>
                </a:rPr>
                <a:t>Presentación </a:t>
              </a:r>
              <a:r>
                <a:rPr lang="es-ES" sz="2400" dirty="0" err="1" smtClean="0">
                  <a:solidFill>
                    <a:srgbClr val="7030A0"/>
                  </a:solidFill>
                  <a:latin typeface="Bookman Old Style" pitchFamily="18" charset="0"/>
                </a:rPr>
                <a:t>Xornadas</a:t>
              </a:r>
              <a:r>
                <a:rPr lang="es-ES" sz="2400" dirty="0" smtClean="0">
                  <a:solidFill>
                    <a:srgbClr val="7030A0"/>
                  </a:solidFill>
                  <a:latin typeface="Bookman Old Style" pitchFamily="18" charset="0"/>
                </a:rPr>
                <a:t> Creativa 2019</a:t>
              </a:r>
              <a:endParaRPr lang="gl-ES" sz="2400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pic>
          <p:nvPicPr>
            <p:cNvPr id="7" name="6 Imagen" descr="IMG_20190523_12261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72" y="3214686"/>
              <a:ext cx="2428892" cy="3238522"/>
            </a:xfrm>
            <a:prstGeom prst="rect">
              <a:avLst/>
            </a:prstGeom>
          </p:spPr>
        </p:pic>
        <p:pic>
          <p:nvPicPr>
            <p:cNvPr id="8" name="7 Imagen" descr="IMG_20190530_14023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928802"/>
              <a:ext cx="4000496" cy="3000372"/>
            </a:xfrm>
            <a:prstGeom prst="rect">
              <a:avLst/>
            </a:prstGeom>
          </p:spPr>
        </p:pic>
        <p:pic>
          <p:nvPicPr>
            <p:cNvPr id="10" name="9 Imagen" descr="IMG_20190408_140910-min.jpg"/>
            <p:cNvPicPr>
              <a:picLocks noChangeAspect="1"/>
            </p:cNvPicPr>
            <p:nvPr/>
          </p:nvPicPr>
          <p:blipFill>
            <a:blip r:embed="rId6" cstate="print"/>
            <a:srcRect l="17969" b="7291"/>
            <a:stretch>
              <a:fillRect/>
            </a:stretch>
          </p:blipFill>
          <p:spPr>
            <a:xfrm>
              <a:off x="3286116" y="4286255"/>
              <a:ext cx="2714644" cy="23009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300120" y="214290"/>
            <a:ext cx="8629598" cy="6448371"/>
            <a:chOff x="300120" y="214290"/>
            <a:chExt cx="8629598" cy="6448371"/>
          </a:xfrm>
        </p:grpSpPr>
        <p:sp>
          <p:nvSpPr>
            <p:cNvPr id="2" name="1 CuadroTexto"/>
            <p:cNvSpPr txBox="1"/>
            <p:nvPr/>
          </p:nvSpPr>
          <p:spPr>
            <a:xfrm>
              <a:off x="428596" y="714356"/>
              <a:ext cx="47907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u="sng" dirty="0" err="1" smtClean="0">
                  <a:latin typeface="Bookman Old Style" pitchFamily="18" charset="0"/>
                </a:rPr>
                <a:t>Proxecto</a:t>
              </a:r>
              <a:r>
                <a:rPr lang="es-ES" sz="2400" u="sng" dirty="0" smtClean="0">
                  <a:latin typeface="Bookman Old Style" pitchFamily="18" charset="0"/>
                </a:rPr>
                <a:t> </a:t>
              </a:r>
              <a:r>
                <a:rPr lang="es-ES" sz="2400" i="1" u="sng" dirty="0" smtClean="0">
                  <a:latin typeface="Bookman Old Style" pitchFamily="18" charset="0"/>
                </a:rPr>
                <a:t>Somos </a:t>
              </a:r>
              <a:r>
                <a:rPr lang="es-ES" sz="2400" i="1" u="sng" dirty="0" err="1" smtClean="0">
                  <a:latin typeface="Bookman Old Style" pitchFamily="18" charset="0"/>
                </a:rPr>
                <a:t>Auga</a:t>
              </a:r>
              <a:r>
                <a:rPr lang="es-ES" sz="2400" dirty="0" smtClean="0">
                  <a:latin typeface="Bookman Old Style" pitchFamily="18" charset="0"/>
                </a:rPr>
                <a:t>: </a:t>
              </a:r>
              <a:r>
                <a:rPr lang="es-ES" sz="2400" dirty="0" err="1" smtClean="0">
                  <a:latin typeface="Bookman Old Style" pitchFamily="18" charset="0"/>
                </a:rPr>
                <a:t>creacións</a:t>
              </a:r>
              <a:r>
                <a:rPr lang="es-ES" sz="2400" dirty="0" smtClean="0">
                  <a:latin typeface="Bookman Old Style" pitchFamily="18" charset="0"/>
                </a:rPr>
                <a:t> plásticas e </a:t>
              </a:r>
              <a:r>
                <a:rPr lang="es-ES" sz="2400" dirty="0" err="1" smtClean="0">
                  <a:latin typeface="Bookman Old Style" pitchFamily="18" charset="0"/>
                </a:rPr>
                <a:t>audiovisuais</a:t>
              </a:r>
              <a:r>
                <a:rPr lang="es-ES" sz="2400" dirty="0" smtClean="0">
                  <a:latin typeface="Bookman Old Style" pitchFamily="18" charset="0"/>
                </a:rPr>
                <a:t> a partir de poemas.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3" name="2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4" name="3 Imagen" descr="creativ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0430" y="3429000"/>
              <a:ext cx="4449712" cy="3233661"/>
            </a:xfrm>
            <a:prstGeom prst="rect">
              <a:avLst/>
            </a:prstGeom>
          </p:spPr>
        </p:pic>
        <p:pic>
          <p:nvPicPr>
            <p:cNvPr id="5" name="4 Imagen" descr="IMG_20201009_143503.jpg"/>
            <p:cNvPicPr>
              <a:picLocks noChangeAspect="1"/>
            </p:cNvPicPr>
            <p:nvPr/>
          </p:nvPicPr>
          <p:blipFill>
            <a:blip r:embed="rId3" cstate="print"/>
            <a:srcRect l="6383" t="2128" b="2127"/>
            <a:stretch>
              <a:fillRect/>
            </a:stretch>
          </p:blipFill>
          <p:spPr>
            <a:xfrm rot="21123492">
              <a:off x="300120" y="3499563"/>
              <a:ext cx="3263331" cy="2503142"/>
            </a:xfrm>
            <a:prstGeom prst="rect">
              <a:avLst/>
            </a:prstGeom>
          </p:spPr>
        </p:pic>
        <p:pic>
          <p:nvPicPr>
            <p:cNvPr id="6" name="5 Imagen" descr="IMG_20200304_124157.jpg"/>
            <p:cNvPicPr>
              <a:picLocks noChangeAspect="1"/>
            </p:cNvPicPr>
            <p:nvPr/>
          </p:nvPicPr>
          <p:blipFill>
            <a:blip r:embed="rId4" cstate="print"/>
            <a:srcRect l="12500" b="11904"/>
            <a:stretch>
              <a:fillRect/>
            </a:stretch>
          </p:blipFill>
          <p:spPr>
            <a:xfrm>
              <a:off x="5000628" y="1214422"/>
              <a:ext cx="3500430" cy="2643206"/>
            </a:xfrm>
            <a:prstGeom prst="rect">
              <a:avLst/>
            </a:prstGeom>
          </p:spPr>
        </p:pic>
      </p:grpSp>
      <p:pic>
        <p:nvPicPr>
          <p:cNvPr id="7" name="6 Imagen" descr="flat-2126879_640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929968">
            <a:off x="2044071" y="2044079"/>
            <a:ext cx="690546" cy="690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500034" y="214290"/>
            <a:ext cx="8429684" cy="6393701"/>
            <a:chOff x="500034" y="214290"/>
            <a:chExt cx="8429684" cy="6393701"/>
          </a:xfrm>
        </p:grpSpPr>
        <p:sp>
          <p:nvSpPr>
            <p:cNvPr id="2" name="1 CuadroTexto"/>
            <p:cNvSpPr txBox="1"/>
            <p:nvPr/>
          </p:nvSpPr>
          <p:spPr>
            <a:xfrm>
              <a:off x="500034" y="571480"/>
              <a:ext cx="47149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u="sng" dirty="0" smtClean="0">
                  <a:latin typeface="Bookman Old Style" pitchFamily="18" charset="0"/>
                </a:rPr>
                <a:t>Día da Biblioteca</a:t>
              </a:r>
              <a:r>
                <a:rPr lang="es-ES" sz="2400" dirty="0" smtClean="0">
                  <a:latin typeface="Bookman Old Style" pitchFamily="18" charset="0"/>
                </a:rPr>
                <a:t>: creación de </a:t>
              </a:r>
              <a:r>
                <a:rPr lang="es-ES" sz="2400" dirty="0" err="1" smtClean="0">
                  <a:latin typeface="Bookman Old Style" pitchFamily="18" charset="0"/>
                </a:rPr>
                <a:t>personaxes</a:t>
              </a:r>
              <a:r>
                <a:rPr lang="es-ES" sz="2400" dirty="0" smtClean="0">
                  <a:latin typeface="Bookman Old Style" pitchFamily="18" charset="0"/>
                </a:rPr>
                <a:t> monstruosos e </a:t>
              </a:r>
              <a:r>
                <a:rPr lang="es-ES" sz="2400" dirty="0" err="1" smtClean="0">
                  <a:latin typeface="Bookman Old Style" pitchFamily="18" charset="0"/>
                </a:rPr>
                <a:t>traballo</a:t>
              </a:r>
              <a:r>
                <a:rPr lang="es-ES" sz="2400" dirty="0" smtClean="0">
                  <a:latin typeface="Bookman Old Style" pitchFamily="18" charset="0"/>
                </a:rPr>
                <a:t> coa </a:t>
              </a:r>
              <a:r>
                <a:rPr lang="es-ES" sz="2400" dirty="0" err="1" smtClean="0">
                  <a:latin typeface="Bookman Old Style" pitchFamily="18" charset="0"/>
                </a:rPr>
                <a:t>descrición</a:t>
              </a:r>
              <a:r>
                <a:rPr lang="es-ES" sz="2400" dirty="0" smtClean="0">
                  <a:latin typeface="Bookman Old Style" pitchFamily="18" charset="0"/>
                </a:rPr>
                <a:t>.</a:t>
              </a:r>
              <a:endParaRPr lang="gl-ES" sz="2400" dirty="0">
                <a:latin typeface="Bookman Old Style" pitchFamily="18" charset="0"/>
              </a:endParaRPr>
            </a:p>
          </p:txBody>
        </p:sp>
        <p:sp>
          <p:nvSpPr>
            <p:cNvPr id="5" name="4 Cinta perforada"/>
            <p:cNvSpPr/>
            <p:nvPr/>
          </p:nvSpPr>
          <p:spPr>
            <a:xfrm>
              <a:off x="6357950" y="214290"/>
              <a:ext cx="2571768" cy="857256"/>
            </a:xfrm>
            <a:prstGeom prst="flowChartPunchedTape">
              <a:avLst/>
            </a:prstGeom>
            <a:solidFill>
              <a:srgbClr val="DD9C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Propostas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</a:t>
              </a:r>
              <a:r>
                <a:rPr lang="es-ES" b="1" dirty="0" err="1" smtClean="0">
                  <a:solidFill>
                    <a:schemeClr val="tx1"/>
                  </a:solidFill>
                  <a:latin typeface="Bookman Old Style" pitchFamily="18" charset="0"/>
                </a:rPr>
                <a:t>xerais</a:t>
              </a:r>
              <a:r>
                <a:rPr lang="es-ES" b="1" dirty="0" smtClean="0">
                  <a:solidFill>
                    <a:schemeClr val="tx1"/>
                  </a:solidFill>
                  <a:latin typeface="Bookman Old Style" pitchFamily="18" charset="0"/>
                </a:rPr>
                <a:t> do centro</a:t>
              </a:r>
              <a:endParaRPr lang="gl-ES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pic>
          <p:nvPicPr>
            <p:cNvPr id="9" name="8 Imagen" descr="IMG_20191024_095509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76" y="4214818"/>
              <a:ext cx="3143272" cy="2357455"/>
            </a:xfrm>
            <a:prstGeom prst="rect">
              <a:avLst/>
            </a:prstGeom>
          </p:spPr>
        </p:pic>
        <p:pic>
          <p:nvPicPr>
            <p:cNvPr id="10" name="9 Imagen" descr="IMG_20191030_170616.jpg"/>
            <p:cNvPicPr>
              <a:picLocks noChangeAspect="1"/>
            </p:cNvPicPr>
            <p:nvPr/>
          </p:nvPicPr>
          <p:blipFill>
            <a:blip r:embed="rId3" cstate="print"/>
            <a:srcRect l="4532" t="9064" b="6343"/>
            <a:stretch>
              <a:fillRect/>
            </a:stretch>
          </p:blipFill>
          <p:spPr>
            <a:xfrm>
              <a:off x="500034" y="1881326"/>
              <a:ext cx="3081300" cy="2047740"/>
            </a:xfrm>
            <a:prstGeom prst="rect">
              <a:avLst/>
            </a:prstGeom>
          </p:spPr>
        </p:pic>
        <p:pic>
          <p:nvPicPr>
            <p:cNvPr id="11" name="10 Imagen" descr="IMG_20191104_130857-min.jpg"/>
            <p:cNvPicPr>
              <a:picLocks noChangeAspect="1"/>
            </p:cNvPicPr>
            <p:nvPr/>
          </p:nvPicPr>
          <p:blipFill>
            <a:blip r:embed="rId4" cstate="print"/>
            <a:srcRect t="10787" r="4531" b="5070"/>
            <a:stretch>
              <a:fillRect/>
            </a:stretch>
          </p:blipFill>
          <p:spPr>
            <a:xfrm>
              <a:off x="5572132" y="1857364"/>
              <a:ext cx="3134113" cy="2071702"/>
            </a:xfrm>
            <a:prstGeom prst="rect">
              <a:avLst/>
            </a:prstGeom>
          </p:spPr>
        </p:pic>
        <p:pic>
          <p:nvPicPr>
            <p:cNvPr id="12" name="11 Imagen" descr="IMG_20191028_12412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6314" y="4143380"/>
              <a:ext cx="3286148" cy="2464611"/>
            </a:xfrm>
            <a:prstGeom prst="rect">
              <a:avLst/>
            </a:prstGeom>
          </p:spPr>
        </p:pic>
      </p:grpSp>
      <p:pic>
        <p:nvPicPr>
          <p:cNvPr id="13" name="12 Imagen" descr="flat-2126879_640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540483">
            <a:off x="4096605" y="2291447"/>
            <a:ext cx="811630" cy="81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293</Words>
  <Application>Microsoft Office PowerPoint</Application>
  <PresentationFormat>Presentación en pantalla (4:3)</PresentationFormat>
  <Paragraphs>61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Aurora Ramilo Alfaya</dc:creator>
  <cp:lastModifiedBy>Aurora Ramilo Alfaya</cp:lastModifiedBy>
  <cp:revision>69</cp:revision>
  <dcterms:created xsi:type="dcterms:W3CDTF">2020-10-11T09:22:46Z</dcterms:created>
  <dcterms:modified xsi:type="dcterms:W3CDTF">2020-10-12T09:17:40Z</dcterms:modified>
</cp:coreProperties>
</file>