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Lobster"/>
      <p:regular r:id="rId47"/>
    </p:embeddedFont>
    <p:embeddedFont>
      <p:font typeface="Lora"/>
      <p:regular r:id="rId48"/>
      <p:bold r:id="rId49"/>
      <p:italic r:id="rId50"/>
      <p:boldItalic r:id="rId51"/>
    </p:embeddedFont>
    <p:embeddedFont>
      <p:font typeface="Pacifico"/>
      <p:regular r:id="rId52"/>
    </p:embeddedFont>
    <p:embeddedFont>
      <p:font typeface="EB Garamond"/>
      <p:regular r:id="rId53"/>
      <p:bold r:id="rId54"/>
      <p:italic r:id="rId55"/>
      <p:boldItalic r:id="rId56"/>
    </p:embeddedFont>
    <p:embeddedFont>
      <p:font typeface="Oswald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ora-regular.fntdata"/><Relationship Id="rId47" Type="http://schemas.openxmlformats.org/officeDocument/2006/relationships/font" Target="fonts/Lobster-regular.fntdata"/><Relationship Id="rId49" Type="http://schemas.openxmlformats.org/officeDocument/2006/relationships/font" Target="fonts/Lo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ora-boldItalic.fntdata"/><Relationship Id="rId50" Type="http://schemas.openxmlformats.org/officeDocument/2006/relationships/font" Target="fonts/Lora-italic.fntdata"/><Relationship Id="rId53" Type="http://schemas.openxmlformats.org/officeDocument/2006/relationships/font" Target="fonts/EBGaramond-regular.fntdata"/><Relationship Id="rId52" Type="http://schemas.openxmlformats.org/officeDocument/2006/relationships/font" Target="fonts/Pacifico-regular.fntdata"/><Relationship Id="rId11" Type="http://schemas.openxmlformats.org/officeDocument/2006/relationships/slide" Target="slides/slide6.xml"/><Relationship Id="rId55" Type="http://schemas.openxmlformats.org/officeDocument/2006/relationships/font" Target="fonts/EBGaramond-italic.fntdata"/><Relationship Id="rId10" Type="http://schemas.openxmlformats.org/officeDocument/2006/relationships/slide" Target="slides/slide5.xml"/><Relationship Id="rId54" Type="http://schemas.openxmlformats.org/officeDocument/2006/relationships/font" Target="fonts/EBGaramond-bold.fntdata"/><Relationship Id="rId13" Type="http://schemas.openxmlformats.org/officeDocument/2006/relationships/slide" Target="slides/slide8.xml"/><Relationship Id="rId57" Type="http://schemas.openxmlformats.org/officeDocument/2006/relationships/font" Target="fonts/Oswald-regular.fntdata"/><Relationship Id="rId12" Type="http://schemas.openxmlformats.org/officeDocument/2006/relationships/slide" Target="slides/slide7.xml"/><Relationship Id="rId56" Type="http://schemas.openxmlformats.org/officeDocument/2006/relationships/font" Target="fonts/EBGaramond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Oswa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5345b0ad0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5345b0ad0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41bc409d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41bc409d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42044588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42044588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42044588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42044588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42044588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42044588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42044588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42044588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42044588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42044588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428710dd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428710dd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428710dd3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428710dd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43834cd5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43834cd5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43834cd5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43834cd5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5345b0ad0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5345b0ad0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43834cd5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43834cd5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54cfa34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54cfa34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428710dd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428710dd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54cfa344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54cfa344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428710dd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428710dd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4428710dd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4428710dd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428710dd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428710dd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428710dd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428710dd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428710dd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4428710dd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428710dd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428710dd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5345b0ad0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5345b0ad0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43834cd5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43834cd5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442bf2c5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442bf2c5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687b653c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687b653c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687b653c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687b653c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467d94877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467d94877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443892b1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443892b1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467d94877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467d94877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687b653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687b653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41bc409d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41bc409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41bc409d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41bc409d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41bc409d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41bc409d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41bc409d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41bc409d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41bc409d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41bc409d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41bc409d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41bc409d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8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3.jpg"/><Relationship Id="rId6" Type="http://schemas.openxmlformats.org/officeDocument/2006/relationships/image" Target="../media/image19.jpg"/><Relationship Id="rId7" Type="http://schemas.openxmlformats.org/officeDocument/2006/relationships/hyperlink" Target="https://canistrel.blogspot.com/2018/10/posta-punto.html" TargetMode="External"/><Relationship Id="rId8" Type="http://schemas.openxmlformats.org/officeDocument/2006/relationships/hyperlink" Target="https://canistrel.blogspot.com/2018/10/posta-punto.html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20.jpg"/><Relationship Id="rId6" Type="http://schemas.openxmlformats.org/officeDocument/2006/relationships/image" Target="../media/image18.jpg"/><Relationship Id="rId7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10" Type="http://schemas.openxmlformats.org/officeDocument/2006/relationships/image" Target="../media/image25.jpg"/><Relationship Id="rId9" Type="http://schemas.openxmlformats.org/officeDocument/2006/relationships/image" Target="../media/image30.jpg"/><Relationship Id="rId5" Type="http://schemas.openxmlformats.org/officeDocument/2006/relationships/image" Target="../media/image27.jpg"/><Relationship Id="rId6" Type="http://schemas.openxmlformats.org/officeDocument/2006/relationships/image" Target="../media/image22.jpg"/><Relationship Id="rId7" Type="http://schemas.openxmlformats.org/officeDocument/2006/relationships/image" Target="../media/image24.jpg"/><Relationship Id="rId8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77.jpg"/><Relationship Id="rId8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44.jpg"/><Relationship Id="rId6" Type="http://schemas.openxmlformats.org/officeDocument/2006/relationships/image" Target="../media/image31.jpg"/><Relationship Id="rId7" Type="http://schemas.openxmlformats.org/officeDocument/2006/relationships/image" Target="../media/image75.jpg"/><Relationship Id="rId8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33.jpg"/><Relationship Id="rId6" Type="http://schemas.openxmlformats.org/officeDocument/2006/relationships/image" Target="../media/image35.jpg"/><Relationship Id="rId7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Relationship Id="rId4" Type="http://schemas.openxmlformats.org/officeDocument/2006/relationships/image" Target="../media/image82.png"/><Relationship Id="rId5" Type="http://schemas.openxmlformats.org/officeDocument/2006/relationships/image" Target="../media/image46.jpg"/><Relationship Id="rId6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canistrel.blogspot.com/2017/12/25-de-novembro-educando-pola-igualdade.html" TargetMode="External"/><Relationship Id="rId10" Type="http://schemas.openxmlformats.org/officeDocument/2006/relationships/hyperlink" Target="http://canistrel.blogspot.com/2017/11/samain-na-biblio.html" TargetMode="External"/><Relationship Id="rId13" Type="http://schemas.openxmlformats.org/officeDocument/2006/relationships/hyperlink" Target="http://canistrel.blogspot.com/2017/12/d.html" TargetMode="External"/><Relationship Id="rId12" Type="http://schemas.openxmlformats.org/officeDocument/2006/relationships/hyperlink" Target="https://canistrel.blogspot.com/2018/04/video-el-viaje.html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9" Type="http://schemas.openxmlformats.org/officeDocument/2006/relationships/hyperlink" Target="https://canistrel.blogspot.com/2017/11/somos-contacontos-modo-on.html" TargetMode="External"/><Relationship Id="rId14" Type="http://schemas.openxmlformats.org/officeDocument/2006/relationships/hyperlink" Target="https://www.youtube.com/watch?v=6OcFTMFrA1E" TargetMode="External"/><Relationship Id="rId5" Type="http://schemas.openxmlformats.org/officeDocument/2006/relationships/hyperlink" Target="https://canistrel.blogspot.com/2016/03/o-sono-de-esther.html" TargetMode="External"/><Relationship Id="rId6" Type="http://schemas.openxmlformats.org/officeDocument/2006/relationships/hyperlink" Target="https://canistrel.blogspot.com/2016/05/o-valente-coello-que-quixo-sonar.html" TargetMode="External"/><Relationship Id="rId7" Type="http://schemas.openxmlformats.org/officeDocument/2006/relationships/hyperlink" Target="https://canistrel.blogspot.com/2016/05/seis-barbudos.html" TargetMode="External"/><Relationship Id="rId8" Type="http://schemas.openxmlformats.org/officeDocument/2006/relationships/hyperlink" Target="https://www.youtube.com/watch?v=T8C6Z-MH6lo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9" Type="http://schemas.openxmlformats.org/officeDocument/2006/relationships/image" Target="../media/image42.jpg"/><Relationship Id="rId5" Type="http://schemas.openxmlformats.org/officeDocument/2006/relationships/hyperlink" Target="https://www.youtube.com/watch?v=LsEsqk2WsQ0" TargetMode="External"/><Relationship Id="rId6" Type="http://schemas.openxmlformats.org/officeDocument/2006/relationships/image" Target="../media/image40.jpg"/><Relationship Id="rId7" Type="http://schemas.openxmlformats.org/officeDocument/2006/relationships/image" Target="../media/image37.jpg"/><Relationship Id="rId8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73.jpg"/><Relationship Id="rId6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71.jpg"/><Relationship Id="rId6" Type="http://schemas.openxmlformats.org/officeDocument/2006/relationships/image" Target="../media/image45.jpg"/><Relationship Id="rId7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80.jpg"/><Relationship Id="rId6" Type="http://schemas.openxmlformats.org/officeDocument/2006/relationships/image" Target="../media/image57.jpg"/><Relationship Id="rId7" Type="http://schemas.openxmlformats.org/officeDocument/2006/relationships/image" Target="../media/image64.jpg"/><Relationship Id="rId8" Type="http://schemas.openxmlformats.org/officeDocument/2006/relationships/image" Target="../media/image7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51.jpg"/><Relationship Id="rId6" Type="http://schemas.openxmlformats.org/officeDocument/2006/relationships/image" Target="../media/image49.jpg"/><Relationship Id="rId7" Type="http://schemas.openxmlformats.org/officeDocument/2006/relationships/hyperlink" Target="https://canistrel.blogspot.com/2017/12/asi-foi-o-mes-da-ciencia.html" TargetMode="Externa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JLLFMTBMMQk&amp;t=11s" TargetMode="External"/><Relationship Id="rId10" Type="http://schemas.openxmlformats.org/officeDocument/2006/relationships/hyperlink" Target="https://www.youtube.com/watch?v=mDOxAU12c6M" TargetMode="External"/><Relationship Id="rId13" Type="http://schemas.openxmlformats.org/officeDocument/2006/relationships/hyperlink" Target="https://drive.google.com/file/d/1-099EYHPOiFXwevAfJH04DfF0EVtpY2J/view" TargetMode="External"/><Relationship Id="rId12" Type="http://schemas.openxmlformats.org/officeDocument/2006/relationships/hyperlink" Target="https://www.youtube.com/watch?v=qxzsAfQ8UmQ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jpg"/><Relationship Id="rId4" Type="http://schemas.openxmlformats.org/officeDocument/2006/relationships/image" Target="../media/image3.jpg"/><Relationship Id="rId9" Type="http://schemas.openxmlformats.org/officeDocument/2006/relationships/image" Target="../media/image62.jpg"/><Relationship Id="rId5" Type="http://schemas.openxmlformats.org/officeDocument/2006/relationships/image" Target="../media/image9.jpg"/><Relationship Id="rId6" Type="http://schemas.openxmlformats.org/officeDocument/2006/relationships/image" Target="../media/image48.jpg"/><Relationship Id="rId7" Type="http://schemas.openxmlformats.org/officeDocument/2006/relationships/image" Target="../media/image47.jpg"/><Relationship Id="rId8" Type="http://schemas.openxmlformats.org/officeDocument/2006/relationships/image" Target="../media/image5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53.jpg"/><Relationship Id="rId6" Type="http://schemas.openxmlformats.org/officeDocument/2006/relationships/image" Target="../media/image6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jpg"/><Relationship Id="rId4" Type="http://schemas.openxmlformats.org/officeDocument/2006/relationships/image" Target="../media/image12.jpg"/><Relationship Id="rId5" Type="http://schemas.openxmlformats.org/officeDocument/2006/relationships/image" Target="../media/image1.jpg"/><Relationship Id="rId6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jpg"/><Relationship Id="rId4" Type="http://schemas.openxmlformats.org/officeDocument/2006/relationships/image" Target="../media/image54.jpg"/><Relationship Id="rId5" Type="http://schemas.openxmlformats.org/officeDocument/2006/relationships/image" Target="../media/image83.jpg"/><Relationship Id="rId6" Type="http://schemas.openxmlformats.org/officeDocument/2006/relationships/image" Target="../media/image74.jpg"/><Relationship Id="rId7" Type="http://schemas.openxmlformats.org/officeDocument/2006/relationships/image" Target="../media/image5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59.jpg"/><Relationship Id="rId6" Type="http://schemas.openxmlformats.org/officeDocument/2006/relationships/image" Target="../media/image55.jpg"/><Relationship Id="rId7" Type="http://schemas.openxmlformats.org/officeDocument/2006/relationships/image" Target="../media/image79.jpg"/><Relationship Id="rId8" Type="http://schemas.openxmlformats.org/officeDocument/2006/relationships/image" Target="../media/image6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9" Type="http://schemas.openxmlformats.org/officeDocument/2006/relationships/image" Target="../media/image63.jpg"/><Relationship Id="rId5" Type="http://schemas.openxmlformats.org/officeDocument/2006/relationships/image" Target="../media/image58.jpg"/><Relationship Id="rId6" Type="http://schemas.openxmlformats.org/officeDocument/2006/relationships/image" Target="../media/image76.jpg"/><Relationship Id="rId7" Type="http://schemas.openxmlformats.org/officeDocument/2006/relationships/image" Target="../media/image68.jpg"/><Relationship Id="rId8" Type="http://schemas.openxmlformats.org/officeDocument/2006/relationships/image" Target="../media/image6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67.jpg"/><Relationship Id="rId6" Type="http://schemas.openxmlformats.org/officeDocument/2006/relationships/image" Target="../media/image6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6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8.jpg"/><Relationship Id="rId5" Type="http://schemas.openxmlformats.org/officeDocument/2006/relationships/image" Target="../media/image6.jpg"/><Relationship Id="rId6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hyperlink" Target="http://www.edu.xunta.gal/portal/node/23750" TargetMode="External"/><Relationship Id="rId5" Type="http://schemas.openxmlformats.org/officeDocument/2006/relationships/image" Target="../media/image9.jp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idx="4294967295" type="ctrTitle"/>
          </p:nvPr>
        </p:nvSpPr>
        <p:spPr>
          <a:xfrm>
            <a:off x="598100" y="1775225"/>
            <a:ext cx="8025000" cy="838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CC4125"/>
                </a:solidFill>
                <a:latin typeface="Pacifico"/>
                <a:ea typeface="Pacifico"/>
                <a:cs typeface="Pacifico"/>
                <a:sym typeface="Pacifico"/>
              </a:rPr>
              <a:t>“</a:t>
            </a:r>
            <a:r>
              <a:rPr b="1" lang="es" sz="4800">
                <a:solidFill>
                  <a:srgbClr val="CC4125"/>
                </a:solidFill>
                <a:latin typeface="Pacifico"/>
                <a:ea typeface="Pacifico"/>
                <a:cs typeface="Pacifico"/>
                <a:sym typeface="Pacifico"/>
              </a:rPr>
              <a:t>Voluntariado na biblioteca”</a:t>
            </a:r>
            <a:endParaRPr b="1" sz="4800">
              <a:solidFill>
                <a:srgbClr val="CC4125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6" name="Google Shape;86;p13"/>
          <p:cNvSpPr txBox="1"/>
          <p:nvPr>
            <p:ph idx="4294967295" type="subTitle"/>
          </p:nvPr>
        </p:nvSpPr>
        <p:spPr>
          <a:xfrm>
            <a:off x="1530325" y="2571750"/>
            <a:ext cx="5721900" cy="4329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>
                <a:solidFill>
                  <a:srgbClr val="E69138"/>
                </a:solidFill>
              </a:rPr>
              <a:t>CEIP Plurilingüe Curros Enríquez (Celanova-Ourense)</a:t>
            </a:r>
            <a:endParaRPr b="1">
              <a:solidFill>
                <a:srgbClr val="E69138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2618450" y="0"/>
            <a:ext cx="3674100" cy="689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IX Xornadas de Bibliotecas Escolares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9 e 10 de novembro de 2018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78" name="Google Shape;178;p22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9" name="Google Shape;17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224300" y="660950"/>
            <a:ext cx="66954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“A”: COLABORACIÓN COA BIBLIOTECA ESCOLAR 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266400" y="1864338"/>
            <a:ext cx="8458200" cy="2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Constitución do grupo, acordo de colaboración e reparto de quendas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Formación :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Setembro: cursillo “acelerado”  en dúas sesións durante o recreo e reparto de guías de usuario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Outubro: dúas sesións en “Hora de Ler”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Formación entre iguais (6º titoriza a 5º)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Recreo a recreo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Primeira semana de  outubro: abrimos a biblio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2834125" y="1180838"/>
            <a:ext cx="2975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u="sng">
                <a:latin typeface="EB Garamond"/>
                <a:ea typeface="EB Garamond"/>
                <a:cs typeface="EB Garamond"/>
                <a:sym typeface="EB Garamond"/>
              </a:rPr>
              <a:t>Axudantes da biblioteca</a:t>
            </a:r>
            <a:endParaRPr sz="1800" u="sng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89" name="Google Shape;189;p23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1351850" y="765200"/>
            <a:ext cx="66954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“A”: COLABORACIÓN COA BIBLIOTECA ESCOLAR 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 rotWithShape="1">
          <a:blip r:embed="rId5">
            <a:alphaModFix/>
          </a:blip>
          <a:srcRect b="16434" l="0" r="0" t="12482"/>
          <a:stretch/>
        </p:blipFill>
        <p:spPr>
          <a:xfrm>
            <a:off x="4931225" y="1963050"/>
            <a:ext cx="4072500" cy="1628249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0950" y="3115659"/>
            <a:ext cx="3521600" cy="1980903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7">
            <a:alphaModFix/>
          </a:blip>
          <a:srcRect b="27274" l="0" r="0" t="19466"/>
          <a:stretch/>
        </p:blipFill>
        <p:spPr>
          <a:xfrm>
            <a:off x="350789" y="1963800"/>
            <a:ext cx="4072512" cy="1626750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" name="Google Shape;196;p23"/>
          <p:cNvPicPr preferRelativeResize="0"/>
          <p:nvPr/>
        </p:nvPicPr>
        <p:blipFill rotWithShape="1">
          <a:blip r:embed="rId8">
            <a:alphaModFix/>
          </a:blip>
          <a:srcRect b="0" l="22454" r="11306" t="0"/>
          <a:stretch/>
        </p:blipFill>
        <p:spPr>
          <a:xfrm>
            <a:off x="1007675" y="3136175"/>
            <a:ext cx="2284400" cy="1939875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02" name="Google Shape;202;p24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1096775" y="778100"/>
            <a:ext cx="66954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“A”: COLABORACIÓN COA BIBLIOTECA ESCOLAR 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6493488" y="3923375"/>
            <a:ext cx="26505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Chaleques identificativos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 rotWithShape="1">
          <a:blip r:embed="rId5">
            <a:alphaModFix/>
          </a:blip>
          <a:srcRect b="33559" l="0" r="0" t="0"/>
          <a:stretch/>
        </p:blipFill>
        <p:spPr>
          <a:xfrm>
            <a:off x="6268094" y="2516210"/>
            <a:ext cx="2735632" cy="140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50" y="1429208"/>
            <a:ext cx="4488749" cy="319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4572000" y="1829250"/>
            <a:ext cx="42021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Quendas de vixiancia e listado de faltas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0" name="Google Shape;210;p24"/>
          <p:cNvSpPr txBox="1"/>
          <p:nvPr/>
        </p:nvSpPr>
        <p:spPr>
          <a:xfrm>
            <a:off x="4705900" y="2831200"/>
            <a:ext cx="12498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hlink"/>
                </a:solidFill>
                <a:hlinkClick r:id="rId7"/>
              </a:rPr>
              <a:t>Voluntari@s da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chemeClr val="hlink"/>
                </a:solidFill>
                <a:hlinkClick r:id="rId8"/>
              </a:rPr>
              <a:t>biblio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16" name="Google Shape;216;p25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7" name="Google Shape;2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300850" y="791763"/>
            <a:ext cx="66954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“A”: COLABORACIÓN COA BIBLIOTECA ESCOLAR 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328550" y="1996225"/>
            <a:ext cx="2550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Préstamos e devolucións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430575" y="2610600"/>
            <a:ext cx="26505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Sección audiovisual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465500" y="3224975"/>
            <a:ext cx="227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Colocación de fondos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465500" y="3839350"/>
            <a:ext cx="1434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Ordenadores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545350" y="4453725"/>
            <a:ext cx="15333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Manter a orde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 rot="471759">
            <a:off x="6878551" y="1553304"/>
            <a:ext cx="2953971" cy="6347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Recreo da mañá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Recreo de mediodía…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nun futuro próximo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26" name="Google Shape;22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1650" y="2329441"/>
            <a:ext cx="3584924" cy="2016520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3650" y="2285562"/>
            <a:ext cx="3740920" cy="2104275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1150" y="2256027"/>
            <a:ext cx="3845900" cy="2163323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34" name="Google Shape;234;p26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 txBox="1"/>
          <p:nvPr/>
        </p:nvSpPr>
        <p:spPr>
          <a:xfrm>
            <a:off x="1351850" y="559525"/>
            <a:ext cx="66954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“A”: COLABORACIÓN COA BIBLIOTECA ESCOLAR 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787325" y="2180850"/>
            <a:ext cx="10353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Expurgo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1007425" y="2755600"/>
            <a:ext cx="2650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Catalogación: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Selado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Etiquetas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Plastificación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40" name="Google Shape;240;p26"/>
          <p:cNvSpPr txBox="1"/>
          <p:nvPr/>
        </p:nvSpPr>
        <p:spPr>
          <a:xfrm>
            <a:off x="582300" y="4276575"/>
            <a:ext cx="22767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Conmemoracións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1" name="Google Shape;241;p26"/>
          <p:cNvPicPr preferRelativeResize="0"/>
          <p:nvPr/>
        </p:nvPicPr>
        <p:blipFill rotWithShape="1">
          <a:blip r:embed="rId5">
            <a:alphaModFix/>
          </a:blip>
          <a:srcRect b="29333" l="0" r="0" t="9668"/>
          <a:stretch/>
        </p:blipFill>
        <p:spPr>
          <a:xfrm>
            <a:off x="3127525" y="1400175"/>
            <a:ext cx="2888950" cy="3137276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6">
            <a:alphaModFix/>
          </a:blip>
          <a:srcRect b="25550" l="6861" r="10568" t="0"/>
          <a:stretch/>
        </p:blipFill>
        <p:spPr>
          <a:xfrm>
            <a:off x="2815125" y="1356985"/>
            <a:ext cx="6355824" cy="3223665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0750" y="1236188"/>
            <a:ext cx="4298250" cy="3223675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3475" y="1236188"/>
            <a:ext cx="5731020" cy="3223675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5" name="Google Shape;245;p26"/>
          <p:cNvPicPr preferRelativeResize="0"/>
          <p:nvPr/>
        </p:nvPicPr>
        <p:blipFill rotWithShape="1">
          <a:blip r:embed="rId9">
            <a:alphaModFix/>
          </a:blip>
          <a:srcRect b="15192" l="3019" r="8162" t="13143"/>
          <a:stretch/>
        </p:blipFill>
        <p:spPr>
          <a:xfrm>
            <a:off x="3060750" y="1504713"/>
            <a:ext cx="6009176" cy="2928199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6" name="Google Shape;246;p26"/>
          <p:cNvPicPr preferRelativeResize="0"/>
          <p:nvPr/>
        </p:nvPicPr>
        <p:blipFill rotWithShape="1">
          <a:blip r:embed="rId10">
            <a:alphaModFix/>
          </a:blip>
          <a:srcRect b="3127" l="4689" r="2641" t="5689"/>
          <a:stretch/>
        </p:blipFill>
        <p:spPr>
          <a:xfrm>
            <a:off x="5406500" y="1131225"/>
            <a:ext cx="2576975" cy="3675175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52" name="Google Shape;252;p27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3" name="Google Shape;2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 txBox="1"/>
          <p:nvPr/>
        </p:nvSpPr>
        <p:spPr>
          <a:xfrm>
            <a:off x="1090300" y="661550"/>
            <a:ext cx="7088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Lecturas compartidas DENTRO 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484800" y="1961113"/>
            <a:ext cx="8458200" cy="2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rabi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Constitución do grupo e  acordo de colaboración (adoitan ser axudantes de biblio)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rabi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Calendario das lecturas de “Somos contacontos” dentro e fóra do centro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rabi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Reparto das lecturas, alumnado e e mestras coordinadoras dos contos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rabi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Outras lecturas: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lphaL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“Os coelerni-exploradores vanlle co conto a…”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lphaL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“Semana da Poesía”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lphaL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Conmemoracións do curso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lphaL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Lecturas en Kamishibai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EB Garamond"/>
              <a:buAutoNum type="alphaLcPeriod"/>
            </a:pPr>
            <a:r>
              <a:rPr lang="es" sz="1700">
                <a:latin typeface="EB Garamond"/>
                <a:ea typeface="EB Garamond"/>
                <a:cs typeface="EB Garamond"/>
                <a:sym typeface="EB Garamond"/>
              </a:rPr>
              <a:t>“Apadriña un lector”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7" name="Google Shape;257;p27"/>
          <p:cNvSpPr txBox="1"/>
          <p:nvPr/>
        </p:nvSpPr>
        <p:spPr>
          <a:xfrm>
            <a:off x="2834125" y="1458438"/>
            <a:ext cx="2975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u="sng">
                <a:latin typeface="EB Garamond"/>
                <a:ea typeface="EB Garamond"/>
                <a:cs typeface="EB Garamond"/>
                <a:sym typeface="EB Garamond"/>
              </a:rPr>
              <a:t>Voluntarios/as lectores/as</a:t>
            </a:r>
            <a:endParaRPr sz="2000" u="sng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63" name="Google Shape;263;p28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8"/>
          <p:cNvSpPr txBox="1"/>
          <p:nvPr/>
        </p:nvSpPr>
        <p:spPr>
          <a:xfrm>
            <a:off x="1096775" y="783525"/>
            <a:ext cx="7088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545525" y="2088650"/>
            <a:ext cx="83976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A partir dun conto o alumnado voluntario prepara a “pseudodramatización”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Importante: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Pertencer á mesma clase (coordinación)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Dar renda solta á súa imaxinación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lphaL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Mestra coordinadora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2756125" y="1660588"/>
            <a:ext cx="2975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u="sng">
                <a:latin typeface="EB Garamond"/>
                <a:ea typeface="EB Garamond"/>
                <a:cs typeface="EB Garamond"/>
                <a:sym typeface="EB Garamond"/>
              </a:rPr>
              <a:t>“Somos contacontos”</a:t>
            </a:r>
            <a:endParaRPr sz="2000" u="sng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1541575" y="3895650"/>
            <a:ext cx="65439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2017/2018: Cinco grupos de “Somos contacontos” (5ºA-5ºB-6ºA-6ºB)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75" name="Google Shape;275;p29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6" name="Google Shape;2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 txBox="1"/>
          <p:nvPr/>
        </p:nvSpPr>
        <p:spPr>
          <a:xfrm>
            <a:off x="1160425" y="861750"/>
            <a:ext cx="7088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79" name="Google Shape;2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764" y="1518300"/>
            <a:ext cx="2350900" cy="238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8613" y="2327250"/>
            <a:ext cx="2156837" cy="227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9850" y="1518301"/>
            <a:ext cx="2546325" cy="246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79250" y="2373464"/>
            <a:ext cx="2376975" cy="218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288" name="Google Shape;288;p30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9" name="Google Shape;2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1160425" y="861750"/>
            <a:ext cx="7088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2" name="Google Shape;29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000" y="1555850"/>
            <a:ext cx="2883726" cy="27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9896" y="1817050"/>
            <a:ext cx="2222954" cy="27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44850" y="1602100"/>
            <a:ext cx="3487732" cy="26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5325" y="2078750"/>
            <a:ext cx="2958672" cy="27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01" name="Google Shape;301;p31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2" name="Google Shape;3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 txBox="1"/>
          <p:nvPr/>
        </p:nvSpPr>
        <p:spPr>
          <a:xfrm>
            <a:off x="1160425" y="861750"/>
            <a:ext cx="7088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25" y="1555345"/>
            <a:ext cx="3283575" cy="288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4374" y="1555350"/>
            <a:ext cx="2298625" cy="34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0800" y="2023013"/>
            <a:ext cx="3283574" cy="24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Onde estamos?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48017">
            <a:off x="45300" y="2244550"/>
            <a:ext cx="3752850" cy="110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4"/>
          <p:cNvCxnSpPr/>
          <p:nvPr/>
        </p:nvCxnSpPr>
        <p:spPr>
          <a:xfrm flipH="1" rot="10800000">
            <a:off x="117550" y="657997"/>
            <a:ext cx="8727600" cy="318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100" y="1018175"/>
            <a:ext cx="3780450" cy="39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 b="16652" l="5944" r="0" t="0"/>
          <a:stretch/>
        </p:blipFill>
        <p:spPr>
          <a:xfrm>
            <a:off x="4026100" y="804575"/>
            <a:ext cx="4448374" cy="42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854385"/>
            <a:ext cx="9144000" cy="685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13" name="Google Shape;313;p32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4" name="Google Shape;3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2"/>
          <p:cNvSpPr txBox="1"/>
          <p:nvPr/>
        </p:nvSpPr>
        <p:spPr>
          <a:xfrm>
            <a:off x="1160425" y="861750"/>
            <a:ext cx="7088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17" name="Google Shape;317;p32"/>
          <p:cNvSpPr txBox="1"/>
          <p:nvPr/>
        </p:nvSpPr>
        <p:spPr>
          <a:xfrm>
            <a:off x="2834125" y="1367763"/>
            <a:ext cx="2975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u="sng">
                <a:latin typeface="EB Garamond"/>
                <a:ea typeface="EB Garamond"/>
                <a:cs typeface="EB Garamond"/>
                <a:sym typeface="EB Garamond"/>
              </a:rPr>
              <a:t>“Somos contacontos”</a:t>
            </a:r>
            <a:endParaRPr sz="1800" u="sng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970400" y="1817038"/>
            <a:ext cx="7014300" cy="24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“</a:t>
            </a: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5"/>
              </a:rPr>
              <a:t>O soño de Esther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” de Miguel Ángel Alonso Diz e Luz Beloso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6"/>
              </a:rPr>
              <a:t>“O valente coello que quixo soñar”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Miguel Ángel Alonso Diz e Luz Beloso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7"/>
              </a:rPr>
              <a:t>“Seis barbudos”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Mar Pavón e Vitaly Constantinov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8"/>
              </a:rPr>
              <a:t>“Os dous corcovados”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Raquel Méndez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9"/>
              </a:rPr>
              <a:t>“Corre, corre cabaciña”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Eva Mejuto e André Letria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lphaL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0"/>
              </a:rPr>
              <a:t>“Run run little pumpkin”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1"/>
              </a:rPr>
              <a:t>“Rosa Caramelo”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Adela Turín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2"/>
              </a:rPr>
              <a:t>“El viaje”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Francesca Sanna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“Mamá, ti si que me entendes” de Teresa Moure e Leandro Lamas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3"/>
              </a:rPr>
              <a:t>“A tartaruga que quería dormir”</a:t>
            </a: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de Roberto Aliaga e As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“A que sabe a Lúa?”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B Garamond"/>
              <a:buAutoNum type="arabicPeriod"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4"/>
              </a:rPr>
              <a:t>“O noso Samaín”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24" name="Google Shape;324;p33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5" name="Google Shape;3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3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DENTRO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1741150" y="1023875"/>
            <a:ext cx="6382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Lora"/>
                <a:ea typeface="Lora"/>
                <a:cs typeface="Lora"/>
                <a:sym typeface="Lora"/>
              </a:rPr>
              <a:t>Actividade: </a:t>
            </a:r>
            <a:r>
              <a:rPr lang="es" sz="1600" u="sng">
                <a:latin typeface="Lora"/>
                <a:ea typeface="Lora"/>
                <a:cs typeface="Lora"/>
                <a:sym typeface="Lora"/>
              </a:rPr>
              <a:t>“Os </a:t>
            </a:r>
            <a:r>
              <a:rPr lang="es" sz="16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5"/>
              </a:rPr>
              <a:t>coelerni-exploradores </a:t>
            </a:r>
            <a:r>
              <a:rPr lang="es" sz="1600" u="sng">
                <a:latin typeface="Lora"/>
                <a:ea typeface="Lora"/>
                <a:cs typeface="Lora"/>
                <a:sym typeface="Lora"/>
              </a:rPr>
              <a:t>vanlle co conto a…”</a:t>
            </a:r>
            <a:endParaRPr sz="1600" u="sng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 rotWithShape="1">
          <a:blip r:embed="rId6">
            <a:alphaModFix/>
          </a:blip>
          <a:srcRect b="0" l="10988" r="11576" t="0"/>
          <a:stretch/>
        </p:blipFill>
        <p:spPr>
          <a:xfrm>
            <a:off x="200994" y="2808700"/>
            <a:ext cx="3073030" cy="2232425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33"/>
          <p:cNvPicPr preferRelativeResize="0"/>
          <p:nvPr/>
        </p:nvPicPr>
        <p:blipFill rotWithShape="1">
          <a:blip r:embed="rId7">
            <a:alphaModFix/>
          </a:blip>
          <a:srcRect b="8874" l="0" r="0" t="30793"/>
          <a:stretch/>
        </p:blipFill>
        <p:spPr>
          <a:xfrm>
            <a:off x="5254275" y="2092912"/>
            <a:ext cx="1448750" cy="1551500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2850" y="1640988"/>
            <a:ext cx="1841499" cy="2455332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70350" y="3145650"/>
            <a:ext cx="3369724" cy="1895475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38" name="Google Shape;338;p34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9" name="Google Shape;3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4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DENTRO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3494350" y="1311988"/>
            <a:ext cx="27879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Lora"/>
                <a:ea typeface="Lora"/>
                <a:cs typeface="Lora"/>
                <a:sym typeface="Lora"/>
              </a:rPr>
              <a:t>Lecturas en Kamischibai</a:t>
            </a:r>
            <a:endParaRPr sz="1600" u="sng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43" name="Google Shape;343;p34"/>
          <p:cNvPicPr preferRelativeResize="0"/>
          <p:nvPr/>
        </p:nvPicPr>
        <p:blipFill rotWithShape="1">
          <a:blip r:embed="rId5">
            <a:alphaModFix/>
          </a:blip>
          <a:srcRect b="0" l="12343" r="-8" t="7927"/>
          <a:stretch/>
        </p:blipFill>
        <p:spPr>
          <a:xfrm>
            <a:off x="418450" y="1892300"/>
            <a:ext cx="4219176" cy="2492750"/>
          </a:xfrm>
          <a:prstGeom prst="rect">
            <a:avLst/>
          </a:prstGeom>
          <a:noFill/>
          <a:ln cap="flat" cmpd="sng" w="76200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4" name="Google Shape;344;p34"/>
          <p:cNvPicPr preferRelativeResize="0"/>
          <p:nvPr/>
        </p:nvPicPr>
        <p:blipFill rotWithShape="1">
          <a:blip r:embed="rId6">
            <a:alphaModFix/>
          </a:blip>
          <a:srcRect b="0" l="8581" r="7285" t="0"/>
          <a:stretch/>
        </p:blipFill>
        <p:spPr>
          <a:xfrm>
            <a:off x="5338400" y="1892312"/>
            <a:ext cx="3728226" cy="2492750"/>
          </a:xfrm>
          <a:prstGeom prst="rect">
            <a:avLst/>
          </a:prstGeom>
          <a:noFill/>
          <a:ln cap="flat" cmpd="sng" w="76200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50" name="Google Shape;350;p35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1" name="Google Shape;3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5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DENTRO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4" name="Google Shape;354;p35"/>
          <p:cNvSpPr txBox="1"/>
          <p:nvPr/>
        </p:nvSpPr>
        <p:spPr>
          <a:xfrm>
            <a:off x="1738125" y="981300"/>
            <a:ext cx="62439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Lora"/>
                <a:ea typeface="Lora"/>
                <a:cs typeface="Lora"/>
                <a:sym typeface="Lora"/>
              </a:rPr>
              <a:t>Conmemoracións e outras actividades feitas durante o curso</a:t>
            </a:r>
            <a:endParaRPr sz="1600" u="sng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55" name="Google Shape;355;p35"/>
          <p:cNvPicPr preferRelativeResize="0"/>
          <p:nvPr/>
        </p:nvPicPr>
        <p:blipFill rotWithShape="1">
          <a:blip r:embed="rId5">
            <a:alphaModFix/>
          </a:blip>
          <a:srcRect b="14421" l="10466" r="0" t="8250"/>
          <a:stretch/>
        </p:blipFill>
        <p:spPr>
          <a:xfrm>
            <a:off x="5772104" y="1872200"/>
            <a:ext cx="3288296" cy="2129975"/>
          </a:xfrm>
          <a:prstGeom prst="rect">
            <a:avLst/>
          </a:prstGeom>
          <a:noFill/>
          <a:ln cap="flat" cmpd="sng" w="762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6" name="Google Shape;356;p35"/>
          <p:cNvPicPr preferRelativeResize="0"/>
          <p:nvPr/>
        </p:nvPicPr>
        <p:blipFill rotWithShape="1">
          <a:blip r:embed="rId6">
            <a:alphaModFix/>
          </a:blip>
          <a:srcRect b="8475" l="0" r="11917" t="0"/>
          <a:stretch/>
        </p:blipFill>
        <p:spPr>
          <a:xfrm>
            <a:off x="153775" y="1872200"/>
            <a:ext cx="3466076" cy="2021526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7" name="Google Shape;357;p35"/>
          <p:cNvPicPr preferRelativeResize="0"/>
          <p:nvPr/>
        </p:nvPicPr>
        <p:blipFill rotWithShape="1">
          <a:blip r:embed="rId7">
            <a:alphaModFix/>
          </a:blip>
          <a:srcRect b="38147" l="0" r="0" t="9958"/>
          <a:stretch/>
        </p:blipFill>
        <p:spPr>
          <a:xfrm>
            <a:off x="3204600" y="1872200"/>
            <a:ext cx="2810900" cy="2597025"/>
          </a:xfrm>
          <a:prstGeom prst="rect">
            <a:avLst/>
          </a:prstGeom>
          <a:noFill/>
          <a:ln cap="flat" cmpd="sng" w="762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63" name="Google Shape;363;p36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4" name="Google Shape;3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6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DENTRO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2550500" y="1028525"/>
            <a:ext cx="27879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Lora"/>
                <a:ea typeface="Lora"/>
                <a:cs typeface="Lora"/>
                <a:sym typeface="Lora"/>
              </a:rPr>
              <a:t>“Apadriña un lector /a”</a:t>
            </a:r>
            <a:endParaRPr sz="1600" u="sng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68" name="Google Shape;368;p36"/>
          <p:cNvPicPr preferRelativeResize="0"/>
          <p:nvPr/>
        </p:nvPicPr>
        <p:blipFill rotWithShape="1">
          <a:blip r:embed="rId5">
            <a:alphaModFix/>
          </a:blip>
          <a:srcRect b="0" l="13691" r="25270" t="0"/>
          <a:stretch/>
        </p:blipFill>
        <p:spPr>
          <a:xfrm>
            <a:off x="2550488" y="1677725"/>
            <a:ext cx="2937774" cy="2707324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9" name="Google Shape;36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998" y="1228474"/>
            <a:ext cx="1759925" cy="3128756"/>
          </a:xfrm>
          <a:prstGeom prst="rect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8962" y="3289650"/>
            <a:ext cx="3147910" cy="1770699"/>
          </a:xfrm>
          <a:prstGeom prst="rect">
            <a:avLst/>
          </a:prstGeom>
          <a:noFill/>
          <a:ln cap="flat" cmpd="sng" w="3810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8">
            <a:alphaModFix/>
          </a:blip>
          <a:srcRect b="0" l="0" r="31572" t="12610"/>
          <a:stretch/>
        </p:blipFill>
        <p:spPr>
          <a:xfrm>
            <a:off x="6077837" y="1228475"/>
            <a:ext cx="2416996" cy="1736252"/>
          </a:xfrm>
          <a:prstGeom prst="rect">
            <a:avLst/>
          </a:prstGeom>
          <a:noFill/>
          <a:ln cap="flat" cmpd="sng" w="3810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7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77" name="Google Shape;377;p37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8" name="Google Shape;3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DENTRO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81" name="Google Shape;38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506775"/>
            <a:ext cx="4038077" cy="3030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7"/>
          <p:cNvSpPr txBox="1"/>
          <p:nvPr/>
        </p:nvSpPr>
        <p:spPr>
          <a:xfrm>
            <a:off x="1738125" y="981300"/>
            <a:ext cx="62439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Lora"/>
                <a:ea typeface="Lora"/>
                <a:cs typeface="Lora"/>
                <a:sym typeface="Lora"/>
              </a:rPr>
              <a:t>Conmemoracións e outras actividades feitas durante o curso</a:t>
            </a:r>
            <a:endParaRPr sz="1600" u="sng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7" y="1599137"/>
            <a:ext cx="4491766" cy="281728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3603925" y="3262725"/>
            <a:ext cx="2201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7"/>
              </a:rPr>
              <a:t>Novembro, mes da ciencia en galego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826" y="1628723"/>
            <a:ext cx="4702800" cy="2645299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0" name="Google Shape;390;p38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391" name="Google Shape;391;p38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2" name="Google Shape;39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8"/>
          <p:cNvPicPr preferRelativeResize="0"/>
          <p:nvPr/>
        </p:nvPicPr>
        <p:blipFill rotWithShape="1">
          <a:blip r:embed="rId5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8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DENTRO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e FÓRA 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95" name="Google Shape;395;p38"/>
          <p:cNvPicPr preferRelativeResize="0"/>
          <p:nvPr/>
        </p:nvPicPr>
        <p:blipFill rotWithShape="1">
          <a:blip r:embed="rId6">
            <a:alphaModFix/>
          </a:blip>
          <a:srcRect b="0" l="0" r="0" t="5740"/>
          <a:stretch/>
        </p:blipFill>
        <p:spPr>
          <a:xfrm>
            <a:off x="4572000" y="2081938"/>
            <a:ext cx="4347826" cy="2305275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6" name="Google Shape;396;p38"/>
          <p:cNvSpPr txBox="1"/>
          <p:nvPr/>
        </p:nvSpPr>
        <p:spPr>
          <a:xfrm>
            <a:off x="1738125" y="981300"/>
            <a:ext cx="62439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Lora"/>
                <a:ea typeface="Lora"/>
                <a:cs typeface="Lora"/>
                <a:sym typeface="Lora"/>
              </a:rPr>
              <a:t>Conmemoracións e outras actividades feitas durante o curso</a:t>
            </a:r>
            <a:endParaRPr sz="1600" u="sng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97" name="Google Shape;39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875" y="2081951"/>
            <a:ext cx="3897026" cy="2192075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8" name="Google Shape;39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000" y="1990562"/>
            <a:ext cx="4247369" cy="2374863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9" name="Google Shape;399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5626" y="2040014"/>
            <a:ext cx="4247371" cy="2389141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0" name="Google Shape;400;p38"/>
          <p:cNvSpPr txBox="1"/>
          <p:nvPr/>
        </p:nvSpPr>
        <p:spPr>
          <a:xfrm>
            <a:off x="1065225" y="4537450"/>
            <a:ext cx="29841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0"/>
              </a:rPr>
              <a:t>“Entrevistas na biblio”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1"/>
              </a:rPr>
              <a:t>“Letras Galegas”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6072925" y="4537450"/>
            <a:ext cx="2984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2"/>
              </a:rPr>
              <a:t>“Deitado frente ao mar”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s" sz="1500" u="sng">
                <a:solidFill>
                  <a:schemeClr val="hlink"/>
                </a:solidFill>
                <a:latin typeface="EB Garamond"/>
                <a:ea typeface="EB Garamond"/>
                <a:cs typeface="EB Garamond"/>
                <a:sym typeface="EB Garamond"/>
                <a:hlinkClick r:id="rId13"/>
              </a:rPr>
              <a:t> Laboratorio de radio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9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07" name="Google Shape;407;p39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8" name="Google Shape;4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9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9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FÓRA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11" name="Google Shape;41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213" y="1380875"/>
            <a:ext cx="6966204" cy="3004175"/>
          </a:xfrm>
          <a:prstGeom prst="rect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17" name="Google Shape;417;p40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8" name="Google Shape;4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0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FÓRA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21" name="Google Shape;421;p40"/>
          <p:cNvSpPr txBox="1"/>
          <p:nvPr/>
        </p:nvSpPr>
        <p:spPr>
          <a:xfrm>
            <a:off x="1414225" y="1696175"/>
            <a:ext cx="65805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Residencia San Carlos de Celanova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Centro de día  “O Agarimo”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Escola Infantil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" sz="2400"/>
              <a:t>Fundación discapacitados psíquicos Tc</a:t>
            </a:r>
            <a:endParaRPr sz="2400"/>
          </a:p>
        </p:txBody>
      </p:sp>
      <p:sp>
        <p:nvSpPr>
          <p:cNvPr id="422" name="Google Shape;422;p40"/>
          <p:cNvSpPr txBox="1"/>
          <p:nvPr/>
        </p:nvSpPr>
        <p:spPr>
          <a:xfrm>
            <a:off x="1828675" y="3587025"/>
            <a:ext cx="57516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“Somos contacontos” sae do centro.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1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28" name="Google Shape;428;p41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9" name="Google Shape;4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1"/>
          <p:cNvSpPr txBox="1"/>
          <p:nvPr/>
        </p:nvSpPr>
        <p:spPr>
          <a:xfrm>
            <a:off x="1160425" y="731675"/>
            <a:ext cx="7088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ModalidadeS “B” e “C” : Lecturas compartidas DENTRO e </a:t>
            </a:r>
            <a:r>
              <a:rPr lang="es" sz="1800" u="sng">
                <a:latin typeface="Impact"/>
                <a:ea typeface="Impact"/>
                <a:cs typeface="Impact"/>
                <a:sym typeface="Impact"/>
              </a:rPr>
              <a:t>FÓRA </a:t>
            </a:r>
            <a:r>
              <a:rPr lang="es" sz="1800">
                <a:latin typeface="Impact"/>
                <a:ea typeface="Impact"/>
                <a:cs typeface="Impact"/>
                <a:sym typeface="Impact"/>
              </a:rPr>
              <a:t>do centro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32" name="Google Shape;43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25" y="1660275"/>
            <a:ext cx="4349452" cy="2445374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3" name="Google Shape;43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6377" y="1493475"/>
            <a:ext cx="4337355" cy="2891570"/>
          </a:xfrm>
          <a:prstGeom prst="rect">
            <a:avLst/>
          </a:prstGeom>
          <a:noFill/>
          <a:ln cap="flat" cmpd="sng" w="7620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4" name="Google Shape;434;p41"/>
          <p:cNvSpPr txBox="1"/>
          <p:nvPr/>
        </p:nvSpPr>
        <p:spPr>
          <a:xfrm>
            <a:off x="4986475" y="1493475"/>
            <a:ext cx="27675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E69138"/>
                </a:solidFill>
              </a:rPr>
              <a:t>Mestras solidarias</a:t>
            </a:r>
            <a:endParaRPr sz="2400">
              <a:solidFill>
                <a:srgbClr val="E6913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Celanova: pedra e poesía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12652" r="17831" t="5900"/>
          <a:stretch/>
        </p:blipFill>
        <p:spPr>
          <a:xfrm>
            <a:off x="6491325" y="660955"/>
            <a:ext cx="1466624" cy="148899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b="6753" l="17077" r="12933" t="4735"/>
          <a:stretch/>
        </p:blipFill>
        <p:spPr>
          <a:xfrm>
            <a:off x="7957950" y="2149950"/>
            <a:ext cx="1116550" cy="1489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b="0" l="24415" r="11042" t="6768"/>
          <a:stretch/>
        </p:blipFill>
        <p:spPr>
          <a:xfrm>
            <a:off x="6734675" y="3690100"/>
            <a:ext cx="1223276" cy="13693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6">
            <a:alphaModFix/>
          </a:blip>
          <a:srcRect b="7459" l="5499" r="0" t="14513"/>
          <a:stretch/>
        </p:blipFill>
        <p:spPr>
          <a:xfrm>
            <a:off x="475175" y="1481725"/>
            <a:ext cx="4620351" cy="2825460"/>
          </a:xfrm>
          <a:prstGeom prst="rect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7" name="Google Shape;107;p15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" name="Google Shape;108;p15"/>
          <p:cNvSpPr txBox="1"/>
          <p:nvPr/>
        </p:nvSpPr>
        <p:spPr>
          <a:xfrm>
            <a:off x="1421425" y="4375725"/>
            <a:ext cx="36741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Mosteiro de San Rosendo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5431588" y="2159725"/>
            <a:ext cx="219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Curros Enríquez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5973275" y="2732400"/>
            <a:ext cx="219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Celso Emilio Ferreiro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5486450" y="3305063"/>
            <a:ext cx="1576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Méndez Ferrín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40" name="Google Shape;440;p42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1" name="Google Shape;4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200" y="1471662"/>
            <a:ext cx="2028374" cy="3380624"/>
          </a:xfrm>
          <a:prstGeom prst="rect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9300" y="1918052"/>
            <a:ext cx="3919546" cy="2204751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4" name="Google Shape;444;p42"/>
          <p:cNvPicPr preferRelativeResize="0"/>
          <p:nvPr/>
        </p:nvPicPr>
        <p:blipFill rotWithShape="1">
          <a:blip r:embed="rId6">
            <a:alphaModFix/>
          </a:blip>
          <a:srcRect b="0" l="6556" r="15482" t="11402"/>
          <a:stretch/>
        </p:blipFill>
        <p:spPr>
          <a:xfrm>
            <a:off x="3969275" y="1909271"/>
            <a:ext cx="3919549" cy="2505378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5" name="Google Shape;445;p42"/>
          <p:cNvPicPr preferRelativeResize="0"/>
          <p:nvPr/>
        </p:nvPicPr>
        <p:blipFill rotWithShape="1">
          <a:blip r:embed="rId7">
            <a:alphaModFix/>
          </a:blip>
          <a:srcRect b="10692" l="8228" r="8652" t="19557"/>
          <a:stretch/>
        </p:blipFill>
        <p:spPr>
          <a:xfrm>
            <a:off x="3455800" y="1732800"/>
            <a:ext cx="5688208" cy="2681850"/>
          </a:xfrm>
          <a:prstGeom prst="rect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6" name="Google Shape;446;p42"/>
          <p:cNvSpPr txBox="1"/>
          <p:nvPr/>
        </p:nvSpPr>
        <p:spPr>
          <a:xfrm>
            <a:off x="2569375" y="2372975"/>
            <a:ext cx="4387200" cy="8388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Plans de futuro: </a:t>
            </a:r>
            <a:endParaRPr sz="2400">
              <a:solidFill>
                <a:srgbClr val="7F6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Selo “Biblioteca Escolar Solidaria”</a:t>
            </a:r>
            <a:endParaRPr sz="2000">
              <a:solidFill>
                <a:srgbClr val="7F6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3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52" name="Google Shape;452;p43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3" name="Google Shape;4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 txBox="1"/>
          <p:nvPr/>
        </p:nvSpPr>
        <p:spPr>
          <a:xfrm>
            <a:off x="1453850" y="754175"/>
            <a:ext cx="68484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Voluntariado  na biblioteca  e as 7 competencias clave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56" name="Google Shape;456;p43"/>
          <p:cNvSpPr txBox="1"/>
          <p:nvPr/>
        </p:nvSpPr>
        <p:spPr>
          <a:xfrm>
            <a:off x="497375" y="1545800"/>
            <a:ext cx="8445600" cy="100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As </a:t>
            </a:r>
            <a:r>
              <a:rPr lang="es" sz="1800" u="sng">
                <a:latin typeface="EB Garamond"/>
                <a:ea typeface="EB Garamond"/>
                <a:cs typeface="EB Garamond"/>
                <a:sym typeface="EB Garamond"/>
              </a:rPr>
              <a:t>competencias </a:t>
            </a: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son un coñecemento na práctica, é dicir, un coñecemento  adquirido a través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da participación activa en prácticas sociais, un </a:t>
            </a:r>
            <a:r>
              <a:rPr lang="es" sz="1800" u="sng">
                <a:latin typeface="EB Garamond"/>
                <a:ea typeface="EB Garamond"/>
                <a:cs typeface="EB Garamond"/>
                <a:sym typeface="EB Garamond"/>
              </a:rPr>
              <a:t>“saber facer”.</a:t>
            </a:r>
            <a:endParaRPr sz="1800" u="sng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7" name="Google Shape;457;p43"/>
          <p:cNvSpPr txBox="1"/>
          <p:nvPr/>
        </p:nvSpPr>
        <p:spPr>
          <a:xfrm>
            <a:off x="573900" y="2547200"/>
            <a:ext cx="8277000" cy="128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Os nenos e nenas voluntari@s de biblioteca  afondan en  tódalas competencias clave  que esixe o currículo preparándoos así para  ser partes activas dunha sociedade plural e dinámica na que vivimos inmersos.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8" name="Google Shape;458;p43"/>
          <p:cNvSpPr txBox="1"/>
          <p:nvPr/>
        </p:nvSpPr>
        <p:spPr>
          <a:xfrm>
            <a:off x="3647400" y="3656950"/>
            <a:ext cx="1453800" cy="60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3C78D8"/>
                </a:solidFill>
                <a:latin typeface="EB Garamond"/>
                <a:ea typeface="EB Garamond"/>
                <a:cs typeface="EB Garamond"/>
                <a:sym typeface="EB Garamond"/>
              </a:rPr>
              <a:t>Como?</a:t>
            </a:r>
            <a:endParaRPr b="1" sz="2400">
              <a:solidFill>
                <a:srgbClr val="3C78D8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64" name="Google Shape;464;p44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5" name="Google Shape;4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4"/>
          <p:cNvSpPr txBox="1"/>
          <p:nvPr/>
        </p:nvSpPr>
        <p:spPr>
          <a:xfrm>
            <a:off x="555500" y="903550"/>
            <a:ext cx="17598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C. Comunicación Lingüística</a:t>
            </a:r>
            <a:endParaRPr b="1" sz="1800">
              <a:solidFill>
                <a:srgbClr val="93C47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68" name="Google Shape;46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03149"/>
            <a:ext cx="2870776" cy="213515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9" name="Google Shape;469;p44"/>
          <p:cNvSpPr txBox="1"/>
          <p:nvPr/>
        </p:nvSpPr>
        <p:spPr>
          <a:xfrm>
            <a:off x="7018000" y="1129600"/>
            <a:ext cx="10581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E69138"/>
                </a:solidFill>
                <a:latin typeface="Oswald"/>
                <a:ea typeface="Oswald"/>
                <a:cs typeface="Oswald"/>
                <a:sym typeface="Oswald"/>
              </a:rPr>
              <a:t>C. Dixital</a:t>
            </a:r>
            <a:endParaRPr b="1" sz="1800">
              <a:solidFill>
                <a:srgbClr val="E6913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470" name="Google Shape;47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8959" y="1678450"/>
            <a:ext cx="3176176" cy="1786600"/>
          </a:xfrm>
          <a:prstGeom prst="rect">
            <a:avLst/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1" name="Google Shape;471;p44"/>
          <p:cNvSpPr txBox="1"/>
          <p:nvPr/>
        </p:nvSpPr>
        <p:spPr>
          <a:xfrm>
            <a:off x="3690763" y="1156747"/>
            <a:ext cx="136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C27BA0"/>
                </a:solidFill>
                <a:latin typeface="Oswald"/>
                <a:ea typeface="Oswald"/>
                <a:cs typeface="Oswald"/>
                <a:sym typeface="Oswald"/>
              </a:rPr>
              <a:t>C. Aprender a Aprender</a:t>
            </a:r>
            <a:endParaRPr b="1" sz="1800">
              <a:solidFill>
                <a:srgbClr val="C27BA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2" name="Google Shape;47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4250" y="1856340"/>
            <a:ext cx="3424826" cy="192646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3" name="Google Shape;473;p44"/>
          <p:cNvSpPr txBox="1"/>
          <p:nvPr/>
        </p:nvSpPr>
        <p:spPr>
          <a:xfrm>
            <a:off x="1713943" y="3937200"/>
            <a:ext cx="42450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C. Matemática Ciencia Tecnoloxía</a:t>
            </a:r>
            <a:endParaRPr b="1" sz="18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474" name="Google Shape;474;p44"/>
          <p:cNvPicPr preferRelativeResize="0"/>
          <p:nvPr/>
        </p:nvPicPr>
        <p:blipFill rotWithShape="1">
          <a:blip r:embed="rId8">
            <a:alphaModFix/>
          </a:blip>
          <a:srcRect b="13719" l="39231" r="11039" t="21959"/>
          <a:stretch/>
        </p:blipFill>
        <p:spPr>
          <a:xfrm>
            <a:off x="5958950" y="3060275"/>
            <a:ext cx="2050026" cy="1988700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80" name="Google Shape;480;p45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1" name="Google Shape;4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5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5"/>
          <p:cNvSpPr txBox="1"/>
          <p:nvPr/>
        </p:nvSpPr>
        <p:spPr>
          <a:xfrm>
            <a:off x="210775" y="1049425"/>
            <a:ext cx="121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85200C"/>
                </a:solidFill>
                <a:latin typeface="Oswald"/>
                <a:ea typeface="Oswald"/>
                <a:cs typeface="Oswald"/>
                <a:sym typeface="Oswald"/>
              </a:rPr>
              <a:t>C. Sociais e Cívicas </a:t>
            </a:r>
            <a:endParaRPr b="1" sz="1800">
              <a:solidFill>
                <a:srgbClr val="85200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4" name="Google Shape;484;p45"/>
          <p:cNvSpPr txBox="1"/>
          <p:nvPr/>
        </p:nvSpPr>
        <p:spPr>
          <a:xfrm>
            <a:off x="3287675" y="740075"/>
            <a:ext cx="1497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134F5C"/>
                </a:solidFill>
                <a:latin typeface="Oswald"/>
                <a:ea typeface="Oswald"/>
                <a:cs typeface="Oswald"/>
                <a:sym typeface="Oswald"/>
              </a:rPr>
              <a:t>Sentido Iniciativa Espíritu emprendedor</a:t>
            </a:r>
            <a:endParaRPr b="1" sz="1800">
              <a:solidFill>
                <a:srgbClr val="134F5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5" name="Google Shape;485;p45"/>
          <p:cNvSpPr txBox="1"/>
          <p:nvPr/>
        </p:nvSpPr>
        <p:spPr>
          <a:xfrm>
            <a:off x="6802250" y="1129225"/>
            <a:ext cx="1497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741B47"/>
                </a:solidFill>
                <a:latin typeface="Oswald"/>
                <a:ea typeface="Oswald"/>
                <a:cs typeface="Oswald"/>
                <a:sym typeface="Oswald"/>
              </a:rPr>
              <a:t>Conciencia e Expresións Culturais</a:t>
            </a:r>
            <a:endParaRPr b="1" sz="1800">
              <a:solidFill>
                <a:srgbClr val="741B4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486" name="Google Shape;48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95550"/>
            <a:ext cx="2558350" cy="1439075"/>
          </a:xfrm>
          <a:prstGeom prst="rect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7" name="Google Shape;48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0000" y="1921325"/>
            <a:ext cx="3223644" cy="1813300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8" name="Google Shape;48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5473" y="3484714"/>
            <a:ext cx="2092700" cy="1569534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9" name="Google Shape;489;p45"/>
          <p:cNvPicPr preferRelativeResize="0"/>
          <p:nvPr/>
        </p:nvPicPr>
        <p:blipFill rotWithShape="1">
          <a:blip r:embed="rId8">
            <a:alphaModFix/>
          </a:blip>
          <a:srcRect b="0" l="9181" r="0" t="14207"/>
          <a:stretch/>
        </p:blipFill>
        <p:spPr>
          <a:xfrm>
            <a:off x="5731750" y="2295550"/>
            <a:ext cx="3412250" cy="1813300"/>
          </a:xfrm>
          <a:prstGeom prst="rect">
            <a:avLst/>
          </a:prstGeom>
          <a:noFill/>
          <a:ln cap="flat" cmpd="sng" w="19050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0" name="Google Shape;49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53175" y="2801303"/>
            <a:ext cx="3369400" cy="1895285"/>
          </a:xfrm>
          <a:prstGeom prst="rect">
            <a:avLst/>
          </a:prstGeom>
          <a:noFill/>
          <a:ln cap="flat" cmpd="sng" w="19050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496" name="Google Shape;496;p46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7" name="Google Shape;4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6"/>
          <p:cNvSpPr txBox="1"/>
          <p:nvPr/>
        </p:nvSpPr>
        <p:spPr>
          <a:xfrm>
            <a:off x="3286425" y="820300"/>
            <a:ext cx="28254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AVALIACIÓN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1761375" y="1988350"/>
            <a:ext cx="58755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●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O sentir día a día  (observación directa)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●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Enquisas a alumnado, nais-pais e mestres/as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506" name="Google Shape;506;p47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7" name="Google Shape;5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7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7"/>
          <p:cNvSpPr txBox="1"/>
          <p:nvPr/>
        </p:nvSpPr>
        <p:spPr>
          <a:xfrm>
            <a:off x="824325" y="2268750"/>
            <a:ext cx="10674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E69138"/>
                </a:solidFill>
                <a:latin typeface="Impact"/>
                <a:ea typeface="Impact"/>
                <a:cs typeface="Impact"/>
                <a:sym typeface="Impact"/>
              </a:rPr>
              <a:t>2015-2016</a:t>
            </a:r>
            <a:endParaRPr>
              <a:solidFill>
                <a:srgbClr val="E6913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10" name="Google Shape;510;p47"/>
          <p:cNvSpPr txBox="1"/>
          <p:nvPr/>
        </p:nvSpPr>
        <p:spPr>
          <a:xfrm>
            <a:off x="824325" y="1965750"/>
            <a:ext cx="10674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2018-2019</a:t>
            </a:r>
            <a:endParaRPr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11" name="Google Shape;51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8625" y="813350"/>
            <a:ext cx="5934834" cy="3724100"/>
          </a:xfrm>
          <a:prstGeom prst="rect">
            <a:avLst/>
          </a:prstGeom>
          <a:noFill/>
          <a:ln cap="flat" cmpd="sng" w="762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2" name="Google Shape;512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1075" y="813350"/>
            <a:ext cx="4965444" cy="3724100"/>
          </a:xfrm>
          <a:prstGeom prst="rect">
            <a:avLst/>
          </a:prstGeom>
          <a:noFill/>
          <a:ln cap="flat" cmpd="sng" w="762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518" name="Google Shape;518;p48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9" name="Google Shape;51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8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8"/>
          <p:cNvSpPr txBox="1"/>
          <p:nvPr/>
        </p:nvSpPr>
        <p:spPr>
          <a:xfrm>
            <a:off x="3299175" y="706100"/>
            <a:ext cx="28254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CONCLUSIÓNS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22" name="Google Shape;522;p48"/>
          <p:cNvSpPr txBox="1"/>
          <p:nvPr/>
        </p:nvSpPr>
        <p:spPr>
          <a:xfrm>
            <a:off x="510150" y="1405100"/>
            <a:ext cx="8123700" cy="2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Lobster"/>
                <a:ea typeface="Lobster"/>
                <a:cs typeface="Lobster"/>
                <a:sym typeface="Lobster"/>
              </a:rPr>
              <a:t>O coñecemento, tal e como di Alex Rovira, pódese transmitir. Non ocorre isto coa sabedoría, ese sagrado elixir que emerxe en espazos tan máxicos como a biblioteca.  Este lugar de encontro e convivencia, será a alma do centro, e polo tanto, un entorno idóneo de calma, onde o manantial da creatividade regará a árbore das posibilidades, a preparación  e as oportunidades. En cada un de nós latexan día a día as mellores historias, e temos unha responsabilidade para con elas. Somos bibliotecas vivas, activas e cambiantes xa que, como di Eduardo Galeano, as persoas non estamos feitas de átomos; as persoas, estamos feitas de historias. </a:t>
            </a:r>
            <a:endParaRPr sz="16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9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528" name="Google Shape;528;p49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9" name="Google Shape;52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9"/>
          <p:cNvPicPr preferRelativeResize="0"/>
          <p:nvPr/>
        </p:nvPicPr>
        <p:blipFill rotWithShape="1">
          <a:blip r:embed="rId4">
            <a:alphaModFix/>
          </a:blip>
          <a:srcRect b="34656" l="8397" r="11621" t="27566"/>
          <a:stretch/>
        </p:blipFill>
        <p:spPr>
          <a:xfrm>
            <a:off x="3494350" y="4537450"/>
            <a:ext cx="1759925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9"/>
          <p:cNvSpPr txBox="1"/>
          <p:nvPr/>
        </p:nvSpPr>
        <p:spPr>
          <a:xfrm>
            <a:off x="3494350" y="1823700"/>
            <a:ext cx="2678100" cy="471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E69138"/>
                </a:solidFill>
                <a:latin typeface="Impact"/>
                <a:ea typeface="Impact"/>
                <a:cs typeface="Impact"/>
                <a:sym typeface="Impact"/>
              </a:rPr>
              <a:t>Moitas grazas</a:t>
            </a:r>
            <a:endParaRPr sz="2400">
              <a:solidFill>
                <a:srgbClr val="E6913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32" name="Google Shape;53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375" y="2857875"/>
            <a:ext cx="8496350" cy="14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Quen somos?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17" name="Google Shape;117;p16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8" name="Google Shape;11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978" y="1024090"/>
            <a:ext cx="2570050" cy="124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201000" y="2884888"/>
            <a:ext cx="5407200" cy="19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●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Centro rural de entorno sociocultural medio 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●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Centro de dobre liña con 281 alumnos/as 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●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Claustro formado por 29 mestres/as 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Activo e participativo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Responde ás inquedanzas da biblioteca</a:t>
            </a:r>
            <a:endParaRPr sz="20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650" y="2610825"/>
            <a:ext cx="2935341" cy="220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Proxectos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26" name="Google Shape;126;p17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978" y="754615"/>
            <a:ext cx="2570050" cy="124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925" y="2379000"/>
            <a:ext cx="2935341" cy="220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201000" y="2001075"/>
            <a:ext cx="544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●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Proxectos e programas do Curros Enríquez: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Plurilingüismo 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Contratos Programa e plans Proxecta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Edixgal en 5º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Voz Natura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Introdución á robótica en EP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○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PLAMBE dende o 2005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■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Bibliotecas Escolares Solidarias (dende 15/16)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EB Garamond"/>
              <a:buChar char="■"/>
            </a:pPr>
            <a:r>
              <a:rPr lang="es" sz="2000">
                <a:latin typeface="EB Garamond"/>
                <a:ea typeface="EB Garamond"/>
                <a:cs typeface="EB Garamond"/>
                <a:sym typeface="EB Garamond"/>
              </a:rPr>
              <a:t>Laboratorio creativo (deste este curso)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35" name="Google Shape;135;p18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048" y="972098"/>
            <a:ext cx="1752700" cy="17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/>
          <p:nvPr/>
        </p:nvSpPr>
        <p:spPr>
          <a:xfrm>
            <a:off x="5381825" y="835225"/>
            <a:ext cx="3150000" cy="1065000"/>
          </a:xfrm>
          <a:prstGeom prst="wedgeEllipseCallout">
            <a:avLst>
              <a:gd fmla="val -64155" name="adj1"/>
              <a:gd fmla="val 1287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EB Garamond"/>
                <a:ea typeface="EB Garamond"/>
                <a:cs typeface="EB Garamond"/>
                <a:sym typeface="EB Garamond"/>
              </a:rPr>
              <a:t>Aló polos anos 70...</a:t>
            </a:r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325" y="2724783"/>
            <a:ext cx="7043427" cy="247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801" y="2518963"/>
            <a:ext cx="7216475" cy="28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204" y="2571750"/>
            <a:ext cx="7727244" cy="26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46" name="Google Shape;146;p19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 rot="-2319525">
            <a:off x="360419" y="1581621"/>
            <a:ext cx="2550583" cy="7013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E69138"/>
                </a:solidFill>
                <a:latin typeface="Impact"/>
                <a:ea typeface="Impact"/>
                <a:cs typeface="Impact"/>
                <a:sym typeface="Impact"/>
              </a:rPr>
              <a:t>Dende o 2009...</a:t>
            </a:r>
            <a:endParaRPr sz="2400">
              <a:solidFill>
                <a:srgbClr val="E6913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1345075" y="2288825"/>
            <a:ext cx="59535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EB Garamond"/>
                <a:ea typeface="EB Garamond"/>
                <a:cs typeface="EB Garamond"/>
                <a:sym typeface="EB Garamond"/>
              </a:rPr>
              <a:t>Alumnado voluntario: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EB Garamond"/>
              <a:buChar char="●"/>
            </a:pPr>
            <a:r>
              <a:rPr lang="es" sz="2400">
                <a:latin typeface="EB Garamond"/>
                <a:ea typeface="EB Garamond"/>
                <a:cs typeface="EB Garamond"/>
                <a:sym typeface="EB Garamond"/>
              </a:rPr>
              <a:t>Vixiantes de biblioteca principalmente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EB Garamond"/>
              <a:buChar char="●"/>
            </a:pPr>
            <a:r>
              <a:rPr lang="es" sz="2400">
                <a:latin typeface="EB Garamond"/>
                <a:ea typeface="EB Garamond"/>
                <a:cs typeface="EB Garamond"/>
                <a:sym typeface="EB Garamond"/>
              </a:rPr>
              <a:t>Colaboración no préstamo de películas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EB Garamond"/>
              <a:buChar char="●"/>
            </a:pPr>
            <a:r>
              <a:rPr lang="es" sz="2400">
                <a:latin typeface="EB Garamond"/>
                <a:ea typeface="EB Garamond"/>
                <a:cs typeface="EB Garamond"/>
                <a:sym typeface="EB Garamond"/>
              </a:rPr>
              <a:t>Chaleques identificativos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4491">
            <a:off x="6634025" y="1757698"/>
            <a:ext cx="2252725" cy="2010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56" name="Google Shape;156;p20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750" y="861747"/>
            <a:ext cx="193357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6">
            <a:alphaModFix/>
          </a:blip>
          <a:srcRect b="6164" l="14213" r="13005" t="2511"/>
          <a:stretch/>
        </p:blipFill>
        <p:spPr>
          <a:xfrm>
            <a:off x="1007500" y="2346575"/>
            <a:ext cx="1135025" cy="27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2971525" y="1761325"/>
            <a:ext cx="50757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EB Garamond"/>
              <a:buAutoNum type="arabicPeriod"/>
            </a:pPr>
            <a:r>
              <a:rPr lang="es" sz="2400">
                <a:latin typeface="EB Garamond"/>
                <a:ea typeface="EB Garamond"/>
                <a:cs typeface="EB Garamond"/>
                <a:sym typeface="EB Garamond"/>
              </a:rPr>
              <a:t>Lanzar nova propostas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EB Garamond"/>
              <a:buAutoNum type="arabicPeriod"/>
            </a:pPr>
            <a:r>
              <a:rPr lang="es" sz="2400">
                <a:latin typeface="EB Garamond"/>
                <a:ea typeface="EB Garamond"/>
                <a:cs typeface="EB Garamond"/>
                <a:sym typeface="EB Garamond"/>
              </a:rPr>
              <a:t>Oficializar as accións de voluntariado dende o  2009-2010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4170275" y="1198550"/>
            <a:ext cx="31755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9900"/>
                </a:solidFill>
                <a:latin typeface="Impact"/>
                <a:ea typeface="Impact"/>
                <a:cs typeface="Impact"/>
                <a:sym typeface="Impact"/>
              </a:rPr>
              <a:t>2015-2016</a:t>
            </a:r>
            <a:endParaRPr sz="2400">
              <a:solidFill>
                <a:srgbClr val="FF99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2178125" y="3623150"/>
            <a:ext cx="6825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“A”: COLABORACIÓN COA BIBLIOTECA ESCOLAR  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“B”: LER CON ... D (Lecturas compartidas DENTRO do centro)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Modalidade “C”: LER CON...F (Lecturas compartidas FÓRA do centro)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idx="4294967295" type="title"/>
          </p:nvPr>
        </p:nvSpPr>
        <p:spPr>
          <a:xfrm>
            <a:off x="210775" y="64747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A61C00"/>
                </a:solidFill>
                <a:latin typeface="Pacifico"/>
                <a:ea typeface="Pacifico"/>
                <a:cs typeface="Pacifico"/>
                <a:sym typeface="Pacifico"/>
              </a:rPr>
              <a:t>Biblio Curros Celanova </a:t>
            </a:r>
            <a:endParaRPr b="1" sz="3600">
              <a:solidFill>
                <a:srgbClr val="A61C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168" name="Google Shape;168;p21"/>
          <p:cNvCxnSpPr/>
          <p:nvPr/>
        </p:nvCxnSpPr>
        <p:spPr>
          <a:xfrm>
            <a:off x="201000" y="660947"/>
            <a:ext cx="8742000" cy="600"/>
          </a:xfrm>
          <a:prstGeom prst="straightConnector1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524" y="106549"/>
            <a:ext cx="755200" cy="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750" y="861747"/>
            <a:ext cx="193357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 rotWithShape="1">
          <a:blip r:embed="rId5">
            <a:alphaModFix/>
          </a:blip>
          <a:srcRect b="6164" l="14213" r="13005" t="2511"/>
          <a:stretch/>
        </p:blipFill>
        <p:spPr>
          <a:xfrm>
            <a:off x="1007500" y="2346575"/>
            <a:ext cx="1135025" cy="27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2946125" y="2118400"/>
            <a:ext cx="6057600" cy="22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Obxectivos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Estimular o voluntariado cultural relacionado coa biblioteca e a lectura entre o alumnado de 5º e 6º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Recoñecer os esforzos das comunidades educativas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Xerar novas alternativas de inclusión e de compensación de desigualdades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Fomentar o espíritu crítico ante a información e a conciencia solidaria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Apoiar a adquisición das competencias clave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AutoNum type="arabicPeriod"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Traballar en equipo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