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2" r:id="rId4"/>
    <p:sldId id="261" r:id="rId5"/>
    <p:sldId id="263" r:id="rId6"/>
    <p:sldId id="264" r:id="rId7"/>
    <p:sldId id="256" r:id="rId8"/>
    <p:sldId id="265" r:id="rId9"/>
    <p:sldId id="266" r:id="rId10"/>
    <p:sldId id="270" r:id="rId11"/>
    <p:sldId id="272" r:id="rId12"/>
    <p:sldId id="260" r:id="rId13"/>
    <p:sldId id="273" r:id="rId14"/>
    <p:sldId id="274" r:id="rId15"/>
    <p:sldId id="275" r:id="rId16"/>
    <p:sldId id="276" r:id="rId17"/>
    <p:sldId id="277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AB3E-7F63-4863-A03F-54E35A649103}" type="datetimeFigureOut">
              <a:rPr lang="es-ES" smtClean="0"/>
              <a:t>09/02/2014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024A-B173-406B-9721-809D518B3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5599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AB3E-7F63-4863-A03F-54E35A649103}" type="datetimeFigureOut">
              <a:rPr lang="es-ES" smtClean="0"/>
              <a:t>09/02/2014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024A-B173-406B-9721-809D518B3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084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AB3E-7F63-4863-A03F-54E35A649103}" type="datetimeFigureOut">
              <a:rPr lang="es-ES" smtClean="0"/>
              <a:t>09/02/2014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024A-B173-406B-9721-809D518B3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4664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AB3E-7F63-4863-A03F-54E35A649103}" type="datetimeFigureOut">
              <a:rPr lang="es-ES" smtClean="0"/>
              <a:t>09/02/2014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024A-B173-406B-9721-809D518B3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4815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AB3E-7F63-4863-A03F-54E35A649103}" type="datetimeFigureOut">
              <a:rPr lang="es-ES" smtClean="0"/>
              <a:t>09/02/2014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024A-B173-406B-9721-809D518B3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4173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AB3E-7F63-4863-A03F-54E35A649103}" type="datetimeFigureOut">
              <a:rPr lang="es-ES" smtClean="0"/>
              <a:t>09/02/2014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024A-B173-406B-9721-809D518B3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8208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AB3E-7F63-4863-A03F-54E35A649103}" type="datetimeFigureOut">
              <a:rPr lang="es-ES" smtClean="0"/>
              <a:t>09/02/2014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024A-B173-406B-9721-809D518B3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129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AB3E-7F63-4863-A03F-54E35A649103}" type="datetimeFigureOut">
              <a:rPr lang="es-ES" smtClean="0"/>
              <a:t>09/02/2014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024A-B173-406B-9721-809D518B3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6349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AB3E-7F63-4863-A03F-54E35A649103}" type="datetimeFigureOut">
              <a:rPr lang="es-ES" smtClean="0"/>
              <a:t>09/02/2014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024A-B173-406B-9721-809D518B3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715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AB3E-7F63-4863-A03F-54E35A649103}" type="datetimeFigureOut">
              <a:rPr lang="es-ES" smtClean="0"/>
              <a:t>09/02/2014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024A-B173-406B-9721-809D518B3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7177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AB3E-7F63-4863-A03F-54E35A649103}" type="datetimeFigureOut">
              <a:rPr lang="es-ES" smtClean="0"/>
              <a:t>09/02/2014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024A-B173-406B-9721-809D518B3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774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1AB3E-7F63-4863-A03F-54E35A649103}" type="datetimeFigureOut">
              <a:rPr lang="es-ES" smtClean="0"/>
              <a:t>09/02/2014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2024A-B173-406B-9721-809D518B35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81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4" r="14216"/>
          <a:stretch/>
        </p:blipFill>
        <p:spPr bwMode="auto">
          <a:xfrm>
            <a:off x="0" y="0"/>
            <a:ext cx="9144000" cy="686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 rot="20533546">
            <a:off x="1267142" y="2075731"/>
            <a:ext cx="7361759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/>
            <a:r>
              <a:rPr lang="es-ES" sz="3600" b="1" dirty="0" smtClean="0">
                <a:ln w="3175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Se sobre a Ciencia </a:t>
            </a:r>
            <a:r>
              <a:rPr lang="es-ES" sz="3600" b="1" dirty="0" err="1" smtClean="0">
                <a:ln w="3175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queres</a:t>
            </a:r>
            <a:r>
              <a:rPr lang="es-ES" sz="3600" b="1" dirty="0" smtClean="0">
                <a:ln w="3175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aprender,</a:t>
            </a:r>
          </a:p>
          <a:p>
            <a:pPr algn="ctr"/>
            <a:r>
              <a:rPr lang="es-ES" sz="3600" b="1" dirty="0">
                <a:ln w="3175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á</a:t>
            </a:r>
            <a:r>
              <a:rPr lang="es-ES" sz="3600" b="1" dirty="0" smtClean="0">
                <a:ln w="3175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s-ES" sz="3600" b="1" dirty="0" err="1" smtClean="0">
                <a:ln w="3175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nosa</a:t>
            </a:r>
            <a:r>
              <a:rPr lang="es-ES" sz="3600" b="1" dirty="0" smtClean="0">
                <a:ln w="3175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Biblioteca que tés que </a:t>
            </a:r>
            <a:r>
              <a:rPr lang="es-ES" sz="3600" b="1" dirty="0" err="1" smtClean="0">
                <a:ln w="3175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vir</a:t>
            </a:r>
            <a:r>
              <a:rPr lang="es-ES" sz="3600" b="1" dirty="0" smtClean="0">
                <a:ln w="3175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LER!</a:t>
            </a:r>
            <a:endParaRPr lang="es-ES" sz="3600" b="1" dirty="0">
              <a:ln w="3175" cmpd="sng">
                <a:solidFill>
                  <a:schemeClr val="bg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301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CuadroTexto"/>
          <p:cNvSpPr txBox="1"/>
          <p:nvPr/>
        </p:nvSpPr>
        <p:spPr>
          <a:xfrm>
            <a:off x="863903" y="260648"/>
            <a:ext cx="5727978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2800" dirty="0" smtClean="0">
                <a:latin typeface="Cooper Black" panose="0208090404030B020404" pitchFamily="18" charset="0"/>
              </a:rPr>
              <a:t>OBXECTIVOS  DO  PROXECTO</a:t>
            </a:r>
            <a:endParaRPr lang="es-ES" sz="2800" dirty="0">
              <a:latin typeface="Cooper Black" panose="0208090404030B020404" pitchFamily="18" charset="0"/>
            </a:endParaRPr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0276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36313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429000"/>
            <a:ext cx="2045350" cy="2484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683568" y="956212"/>
            <a:ext cx="590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Promover a lectura de libros e a visión de </a:t>
            </a:r>
            <a:r>
              <a:rPr lang="es-ES" dirty="0" err="1" smtClean="0">
                <a:latin typeface="Lucida Calligraphy" panose="03010101010101010101" pitchFamily="66" charset="0"/>
              </a:rPr>
              <a:t>audiovisuais</a:t>
            </a:r>
            <a:r>
              <a:rPr lang="es-ES" dirty="0" smtClean="0">
                <a:latin typeface="Lucida Calligraphy" panose="03010101010101010101" pitchFamily="66" charset="0"/>
              </a:rPr>
              <a:t> relacionados coa temática.</a:t>
            </a:r>
            <a:endParaRPr lang="es-ES" dirty="0">
              <a:latin typeface="Lucida Calligraphy" panose="03010101010101010101" pitchFamily="66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755536" y="1774557"/>
            <a:ext cx="734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err="1" smtClean="0">
                <a:latin typeface="Lucida Calligraphy" panose="03010101010101010101" pitchFamily="66" charset="0"/>
              </a:rPr>
              <a:t>Deseñar</a:t>
            </a:r>
            <a:r>
              <a:rPr lang="es-ES" dirty="0" smtClean="0">
                <a:latin typeface="Lucida Calligraphy" panose="03010101010101010101" pitchFamily="66" charset="0"/>
              </a:rPr>
              <a:t> experiencias de ciencia </a:t>
            </a:r>
            <a:r>
              <a:rPr lang="es-ES" dirty="0" err="1" smtClean="0">
                <a:latin typeface="Lucida Calligraphy" panose="03010101010101010101" pitchFamily="66" charset="0"/>
              </a:rPr>
              <a:t>axeitadas</a:t>
            </a:r>
            <a:r>
              <a:rPr lang="es-ES" dirty="0" smtClean="0">
                <a:latin typeface="Lucida Calligraphy" panose="03010101010101010101" pitchFamily="66" charset="0"/>
              </a:rPr>
              <a:t> </a:t>
            </a:r>
            <a:r>
              <a:rPr lang="es-ES" dirty="0" err="1" smtClean="0">
                <a:latin typeface="Lucida Calligraphy" panose="03010101010101010101" pitchFamily="66" charset="0"/>
              </a:rPr>
              <a:t>ás</a:t>
            </a:r>
            <a:r>
              <a:rPr lang="es-ES" dirty="0" smtClean="0">
                <a:latin typeface="Lucida Calligraphy" panose="03010101010101010101" pitchFamily="66" charset="0"/>
              </a:rPr>
              <a:t> capacidades e habilidades de </a:t>
            </a:r>
            <a:r>
              <a:rPr lang="es-ES" dirty="0" err="1" smtClean="0">
                <a:latin typeface="Lucida Calligraphy" panose="03010101010101010101" pitchFamily="66" charset="0"/>
              </a:rPr>
              <a:t>nenos</a:t>
            </a:r>
            <a:r>
              <a:rPr lang="es-ES" dirty="0" smtClean="0">
                <a:latin typeface="Lucida Calligraphy" panose="03010101010101010101" pitchFamily="66" charset="0"/>
              </a:rPr>
              <a:t> e nenas </a:t>
            </a:r>
            <a:r>
              <a:rPr lang="es-ES" dirty="0" err="1" smtClean="0">
                <a:latin typeface="Lucida Calligraphy" panose="03010101010101010101" pitchFamily="66" charset="0"/>
              </a:rPr>
              <a:t>dende</a:t>
            </a:r>
            <a:r>
              <a:rPr lang="es-ES" dirty="0" smtClean="0">
                <a:latin typeface="Lucida Calligraphy" panose="03010101010101010101" pitchFamily="66" charset="0"/>
              </a:rPr>
              <a:t> os </a:t>
            </a:r>
            <a:r>
              <a:rPr lang="es-ES" dirty="0" err="1" smtClean="0">
                <a:latin typeface="Lucida Calligraphy" panose="03010101010101010101" pitchFamily="66" charset="0"/>
              </a:rPr>
              <a:t>primeiros</a:t>
            </a:r>
            <a:r>
              <a:rPr lang="es-ES" dirty="0" smtClean="0">
                <a:latin typeface="Lucida Calligraphy" panose="03010101010101010101" pitchFamily="66" charset="0"/>
              </a:rPr>
              <a:t> anos.</a:t>
            </a:r>
            <a:endParaRPr lang="es-ES" dirty="0">
              <a:latin typeface="Lucida Calligraphy" panose="03010101010101010101" pitchFamily="66" charset="0"/>
            </a:endParaRPr>
          </a:p>
        </p:txBody>
      </p:sp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51912" y="-27834"/>
            <a:ext cx="792088" cy="6843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755576" y="2638653"/>
            <a:ext cx="5436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Ser </a:t>
            </a:r>
            <a:r>
              <a:rPr lang="es-ES" dirty="0" err="1" smtClean="0">
                <a:latin typeface="Lucida Calligraphy" panose="03010101010101010101" pitchFamily="66" charset="0"/>
              </a:rPr>
              <a:t>quen</a:t>
            </a:r>
            <a:r>
              <a:rPr lang="es-ES" dirty="0" smtClean="0">
                <a:latin typeface="Lucida Calligraphy" panose="03010101010101010101" pitchFamily="66" charset="0"/>
              </a:rPr>
              <a:t> de comprender a importancia da ciencia e dos/as científicos/as na  vida.</a:t>
            </a:r>
            <a:endParaRPr lang="es-ES" dirty="0">
              <a:latin typeface="Lucida Calligraphy" panose="03010101010101010101" pitchFamily="66" charset="0"/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00476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789322" y="3429000"/>
            <a:ext cx="52228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Valorar os avances científicos habidos </a:t>
            </a:r>
            <a:r>
              <a:rPr lang="es-ES" dirty="0" err="1" smtClean="0">
                <a:latin typeface="Lucida Calligraphy" panose="03010101010101010101" pitchFamily="66" charset="0"/>
              </a:rPr>
              <a:t>ao</a:t>
            </a:r>
            <a:r>
              <a:rPr lang="es-ES" dirty="0" smtClean="0">
                <a:latin typeface="Lucida Calligraphy" panose="03010101010101010101" pitchFamily="66" charset="0"/>
              </a:rPr>
              <a:t> longo da historia.</a:t>
            </a:r>
            <a:endParaRPr lang="es-ES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66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CuadroTexto"/>
          <p:cNvSpPr txBox="1"/>
          <p:nvPr/>
        </p:nvSpPr>
        <p:spPr>
          <a:xfrm>
            <a:off x="863903" y="260648"/>
            <a:ext cx="5727978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2800" dirty="0" smtClean="0">
                <a:latin typeface="Cooper Black" panose="0208090404030B020404" pitchFamily="18" charset="0"/>
              </a:rPr>
              <a:t>OBXECTIVOS  DO  PROXECTO</a:t>
            </a:r>
            <a:endParaRPr lang="es-ES" sz="2800" dirty="0">
              <a:latin typeface="Cooper Black" panose="0208090404030B020404" pitchFamily="18" charset="0"/>
            </a:endParaRPr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0276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36313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56386"/>
            <a:ext cx="2045350" cy="2484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683568" y="956212"/>
            <a:ext cx="590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Promover a lectura de libros e a visión de </a:t>
            </a:r>
            <a:r>
              <a:rPr lang="es-ES" dirty="0" err="1" smtClean="0">
                <a:latin typeface="Lucida Calligraphy" panose="03010101010101010101" pitchFamily="66" charset="0"/>
              </a:rPr>
              <a:t>audiovisuais</a:t>
            </a:r>
            <a:r>
              <a:rPr lang="es-ES" dirty="0" smtClean="0">
                <a:latin typeface="Lucida Calligraphy" panose="03010101010101010101" pitchFamily="66" charset="0"/>
              </a:rPr>
              <a:t> relacionados coa temática.</a:t>
            </a:r>
            <a:endParaRPr lang="es-ES" dirty="0">
              <a:latin typeface="Lucida Calligraphy" panose="03010101010101010101" pitchFamily="66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755536" y="1774557"/>
            <a:ext cx="734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err="1" smtClean="0">
                <a:latin typeface="Lucida Calligraphy" panose="03010101010101010101" pitchFamily="66" charset="0"/>
              </a:rPr>
              <a:t>Deseñar</a:t>
            </a:r>
            <a:r>
              <a:rPr lang="es-ES" dirty="0" smtClean="0">
                <a:latin typeface="Lucida Calligraphy" panose="03010101010101010101" pitchFamily="66" charset="0"/>
              </a:rPr>
              <a:t> experiencias de ciencia </a:t>
            </a:r>
            <a:r>
              <a:rPr lang="es-ES" dirty="0" err="1" smtClean="0">
                <a:latin typeface="Lucida Calligraphy" panose="03010101010101010101" pitchFamily="66" charset="0"/>
              </a:rPr>
              <a:t>axeitadas</a:t>
            </a:r>
            <a:r>
              <a:rPr lang="es-ES" dirty="0" smtClean="0">
                <a:latin typeface="Lucida Calligraphy" panose="03010101010101010101" pitchFamily="66" charset="0"/>
              </a:rPr>
              <a:t> </a:t>
            </a:r>
            <a:r>
              <a:rPr lang="es-ES" dirty="0" err="1" smtClean="0">
                <a:latin typeface="Lucida Calligraphy" panose="03010101010101010101" pitchFamily="66" charset="0"/>
              </a:rPr>
              <a:t>ás</a:t>
            </a:r>
            <a:r>
              <a:rPr lang="es-ES" dirty="0" smtClean="0">
                <a:latin typeface="Lucida Calligraphy" panose="03010101010101010101" pitchFamily="66" charset="0"/>
              </a:rPr>
              <a:t> capacidades e habilidades de </a:t>
            </a:r>
            <a:r>
              <a:rPr lang="es-ES" dirty="0" err="1" smtClean="0">
                <a:latin typeface="Lucida Calligraphy" panose="03010101010101010101" pitchFamily="66" charset="0"/>
              </a:rPr>
              <a:t>nenos</a:t>
            </a:r>
            <a:r>
              <a:rPr lang="es-ES" dirty="0" smtClean="0">
                <a:latin typeface="Lucida Calligraphy" panose="03010101010101010101" pitchFamily="66" charset="0"/>
              </a:rPr>
              <a:t> e nenas </a:t>
            </a:r>
            <a:r>
              <a:rPr lang="es-ES" dirty="0" err="1" smtClean="0">
                <a:latin typeface="Lucida Calligraphy" panose="03010101010101010101" pitchFamily="66" charset="0"/>
              </a:rPr>
              <a:t>dende</a:t>
            </a:r>
            <a:r>
              <a:rPr lang="es-ES" dirty="0" smtClean="0">
                <a:latin typeface="Lucida Calligraphy" panose="03010101010101010101" pitchFamily="66" charset="0"/>
              </a:rPr>
              <a:t> os </a:t>
            </a:r>
            <a:r>
              <a:rPr lang="es-ES" dirty="0" err="1" smtClean="0">
                <a:latin typeface="Lucida Calligraphy" panose="03010101010101010101" pitchFamily="66" charset="0"/>
              </a:rPr>
              <a:t>primeiros</a:t>
            </a:r>
            <a:r>
              <a:rPr lang="es-ES" dirty="0" smtClean="0">
                <a:latin typeface="Lucida Calligraphy" panose="03010101010101010101" pitchFamily="66" charset="0"/>
              </a:rPr>
              <a:t> anos.</a:t>
            </a:r>
            <a:endParaRPr lang="es-ES" dirty="0">
              <a:latin typeface="Lucida Calligraphy" panose="03010101010101010101" pitchFamily="66" charset="0"/>
            </a:endParaRPr>
          </a:p>
        </p:txBody>
      </p:sp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51912" y="0"/>
            <a:ext cx="7920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755576" y="2638653"/>
            <a:ext cx="5436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Ser </a:t>
            </a:r>
            <a:r>
              <a:rPr lang="es-ES" dirty="0" err="1" smtClean="0">
                <a:latin typeface="Lucida Calligraphy" panose="03010101010101010101" pitchFamily="66" charset="0"/>
              </a:rPr>
              <a:t>quen</a:t>
            </a:r>
            <a:r>
              <a:rPr lang="es-ES" dirty="0" smtClean="0">
                <a:latin typeface="Lucida Calligraphy" panose="03010101010101010101" pitchFamily="66" charset="0"/>
              </a:rPr>
              <a:t> de comprender a importancia da ciencia e dos/as científicos/as na  vida.</a:t>
            </a:r>
            <a:endParaRPr lang="es-ES" dirty="0">
              <a:latin typeface="Lucida Calligraphy" panose="03010101010101010101" pitchFamily="66" charset="0"/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00476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789322" y="3429000"/>
            <a:ext cx="52228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Valorar os avances científicos habidos </a:t>
            </a:r>
            <a:r>
              <a:rPr lang="es-ES" dirty="0" err="1" smtClean="0">
                <a:latin typeface="Lucida Calligraphy" panose="03010101010101010101" pitchFamily="66" charset="0"/>
              </a:rPr>
              <a:t>ao</a:t>
            </a:r>
            <a:r>
              <a:rPr lang="es-ES" dirty="0" smtClean="0">
                <a:latin typeface="Lucida Calligraphy" panose="03010101010101010101" pitchFamily="66" charset="0"/>
              </a:rPr>
              <a:t> longo da historia.</a:t>
            </a:r>
            <a:endParaRPr lang="es-ES" dirty="0">
              <a:latin typeface="Lucida Calligraphy" panose="03010101010101010101" pitchFamily="66" charset="0"/>
            </a:endParaRPr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492564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14 Rectángulo"/>
          <p:cNvSpPr/>
          <p:nvPr/>
        </p:nvSpPr>
        <p:spPr>
          <a:xfrm>
            <a:off x="863902" y="4222829"/>
            <a:ext cx="60123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err="1" smtClean="0">
                <a:latin typeface="Lucida Calligraphy" panose="03010101010101010101" pitchFamily="66" charset="0"/>
              </a:rPr>
              <a:t>Coñecer</a:t>
            </a:r>
            <a:r>
              <a:rPr lang="es-ES" dirty="0" smtClean="0">
                <a:latin typeface="Lucida Calligraphy" panose="03010101010101010101" pitchFamily="66" charset="0"/>
              </a:rPr>
              <a:t> científicos/as, inventores/as... importantes así como os logros </a:t>
            </a:r>
            <a:r>
              <a:rPr lang="es-ES" dirty="0" err="1" smtClean="0">
                <a:latin typeface="Lucida Calligraphy" panose="03010101010101010101" pitchFamily="66" charset="0"/>
              </a:rPr>
              <a:t>acadados</a:t>
            </a:r>
            <a:r>
              <a:rPr lang="es-ES" dirty="0" smtClean="0">
                <a:latin typeface="Lucida Calligraphy" panose="03010101010101010101" pitchFamily="66" charset="0"/>
              </a:rPr>
              <a:t>.</a:t>
            </a:r>
            <a:endParaRPr lang="es-ES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59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7584" y="1340768"/>
            <a:ext cx="2637854" cy="261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267744" y="260648"/>
            <a:ext cx="5727978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2800" dirty="0" smtClean="0">
                <a:latin typeface="Cooper Black" panose="0208090404030B020404" pitchFamily="18" charset="0"/>
              </a:rPr>
              <a:t>OBXECTIVOS  DO  PROXECTO</a:t>
            </a:r>
            <a:endParaRPr lang="es-ES" sz="2800" dirty="0">
              <a:latin typeface="Cooper Black" panose="0208090404030B020404" pitchFamily="18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563888" y="1268760"/>
            <a:ext cx="4680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Familiarizarse </a:t>
            </a:r>
            <a:r>
              <a:rPr lang="es-ES" dirty="0" err="1" smtClean="0">
                <a:latin typeface="Lucida Calligraphy" panose="03010101010101010101" pitchFamily="66" charset="0"/>
              </a:rPr>
              <a:t>cos</a:t>
            </a:r>
            <a:r>
              <a:rPr lang="es-ES" dirty="0" smtClean="0">
                <a:latin typeface="Lucida Calligraphy" panose="03010101010101010101" pitchFamily="66" charset="0"/>
              </a:rPr>
              <a:t> distintos ámbitos da ciencia.</a:t>
            </a:r>
            <a:endParaRPr lang="es-ES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01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7584" y="1988840"/>
            <a:ext cx="2637854" cy="261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267744" y="260648"/>
            <a:ext cx="5727978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2800" dirty="0" smtClean="0">
                <a:latin typeface="Cooper Black" panose="0208090404030B020404" pitchFamily="18" charset="0"/>
              </a:rPr>
              <a:t>OBXECTIVOS  DO  PROXECTO</a:t>
            </a:r>
            <a:endParaRPr lang="es-ES" sz="2800" dirty="0">
              <a:latin typeface="Cooper Black" panose="0208090404030B020404" pitchFamily="18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563888" y="1268760"/>
            <a:ext cx="4680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Familiarizarse </a:t>
            </a:r>
            <a:r>
              <a:rPr lang="es-ES" dirty="0" err="1" smtClean="0">
                <a:latin typeface="Lucida Calligraphy" panose="03010101010101010101" pitchFamily="66" charset="0"/>
              </a:rPr>
              <a:t>cos</a:t>
            </a:r>
            <a:r>
              <a:rPr lang="es-ES" dirty="0" smtClean="0">
                <a:latin typeface="Lucida Calligraphy" panose="03010101010101010101" pitchFamily="66" charset="0"/>
              </a:rPr>
              <a:t> distintos ámbitos da ciencia.</a:t>
            </a:r>
            <a:endParaRPr lang="es-ES" dirty="0">
              <a:latin typeface="Lucida Calligraphy" panose="03010101010101010101" pitchFamily="66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80" y="1332324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563888" y="19888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Ampliar vocabulario relativo a material propio de laboratorio.</a:t>
            </a:r>
            <a:endParaRPr lang="es-ES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51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7584" y="2760885"/>
            <a:ext cx="2637854" cy="261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267744" y="260648"/>
            <a:ext cx="5727978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2800" dirty="0" smtClean="0">
                <a:latin typeface="Cooper Black" panose="0208090404030B020404" pitchFamily="18" charset="0"/>
              </a:rPr>
              <a:t>OBXECTIVOS  DO  PROXECTO</a:t>
            </a:r>
            <a:endParaRPr lang="es-ES" sz="2800" dirty="0">
              <a:latin typeface="Cooper Black" panose="0208090404030B020404" pitchFamily="18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563888" y="1268760"/>
            <a:ext cx="4680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Familiarizarse </a:t>
            </a:r>
            <a:r>
              <a:rPr lang="es-ES" dirty="0" err="1" smtClean="0">
                <a:latin typeface="Lucida Calligraphy" panose="03010101010101010101" pitchFamily="66" charset="0"/>
              </a:rPr>
              <a:t>cos</a:t>
            </a:r>
            <a:r>
              <a:rPr lang="es-ES" dirty="0" smtClean="0">
                <a:latin typeface="Lucida Calligraphy" panose="03010101010101010101" pitchFamily="66" charset="0"/>
              </a:rPr>
              <a:t> distintos ámbitos da ciencia.</a:t>
            </a:r>
            <a:endParaRPr lang="es-ES" dirty="0">
              <a:latin typeface="Lucida Calligraphy" panose="03010101010101010101" pitchFamily="66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80" y="1332324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563888" y="19888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Ampliar vocabulario relativo a material propio de laboratorio.</a:t>
            </a:r>
            <a:endParaRPr lang="es-ES" dirty="0">
              <a:latin typeface="Lucida Calligraphy" panose="03010101010101010101" pitchFamily="66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060848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618148" y="2721694"/>
            <a:ext cx="49142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Adquirir </a:t>
            </a:r>
            <a:r>
              <a:rPr lang="es-ES" dirty="0" err="1" smtClean="0">
                <a:latin typeface="Lucida Calligraphy" panose="03010101010101010101" pitchFamily="66" charset="0"/>
              </a:rPr>
              <a:t>coñecementos</a:t>
            </a:r>
            <a:r>
              <a:rPr lang="es-ES" dirty="0" smtClean="0">
                <a:latin typeface="Lucida Calligraphy" panose="03010101010101010101" pitchFamily="66" charset="0"/>
              </a:rPr>
              <a:t> relativos </a:t>
            </a:r>
            <a:r>
              <a:rPr lang="es-ES" dirty="0" err="1" smtClean="0">
                <a:latin typeface="Lucida Calligraphy" panose="03010101010101010101" pitchFamily="66" charset="0"/>
              </a:rPr>
              <a:t>ao</a:t>
            </a:r>
            <a:r>
              <a:rPr lang="es-ES" dirty="0" smtClean="0">
                <a:latin typeface="Lucida Calligraphy" panose="03010101010101010101" pitchFamily="66" charset="0"/>
              </a:rPr>
              <a:t> aire, </a:t>
            </a:r>
            <a:r>
              <a:rPr lang="es-ES" dirty="0" err="1" smtClean="0">
                <a:latin typeface="Lucida Calligraphy" panose="03010101010101010101" pitchFamily="66" charset="0"/>
              </a:rPr>
              <a:t>auga</a:t>
            </a:r>
            <a:r>
              <a:rPr lang="es-ES" dirty="0" smtClean="0">
                <a:latin typeface="Lucida Calligraphy" panose="03010101010101010101" pitchFamily="66" charset="0"/>
              </a:rPr>
              <a:t>, son e luz mediante a realización de experimentos.</a:t>
            </a:r>
            <a:endParaRPr lang="es-ES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91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7584" y="3841005"/>
            <a:ext cx="2637854" cy="261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267744" y="260648"/>
            <a:ext cx="5727978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2800" dirty="0" smtClean="0">
                <a:latin typeface="Cooper Black" panose="0208090404030B020404" pitchFamily="18" charset="0"/>
              </a:rPr>
              <a:t>OBXECTIVOS  DO  PROXECTO</a:t>
            </a:r>
            <a:endParaRPr lang="es-ES" sz="2800" dirty="0">
              <a:latin typeface="Cooper Black" panose="0208090404030B020404" pitchFamily="18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563888" y="1268760"/>
            <a:ext cx="4680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Familiarizarse </a:t>
            </a:r>
            <a:r>
              <a:rPr lang="es-ES" dirty="0" err="1" smtClean="0">
                <a:latin typeface="Lucida Calligraphy" panose="03010101010101010101" pitchFamily="66" charset="0"/>
              </a:rPr>
              <a:t>cos</a:t>
            </a:r>
            <a:r>
              <a:rPr lang="es-ES" dirty="0" smtClean="0">
                <a:latin typeface="Lucida Calligraphy" panose="03010101010101010101" pitchFamily="66" charset="0"/>
              </a:rPr>
              <a:t> distintos ámbitos da ciencia.</a:t>
            </a:r>
            <a:endParaRPr lang="es-ES" dirty="0">
              <a:latin typeface="Lucida Calligraphy" panose="03010101010101010101" pitchFamily="66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80" y="1332324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563888" y="19888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Ampliar vocabulario relativo a material propio de laboratorio.</a:t>
            </a:r>
            <a:endParaRPr lang="es-ES" dirty="0">
              <a:latin typeface="Lucida Calligraphy" panose="03010101010101010101" pitchFamily="66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055755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618148" y="2721694"/>
            <a:ext cx="49142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Adquirir </a:t>
            </a:r>
            <a:r>
              <a:rPr lang="es-ES" dirty="0" err="1" smtClean="0">
                <a:latin typeface="Lucida Calligraphy" panose="03010101010101010101" pitchFamily="66" charset="0"/>
              </a:rPr>
              <a:t>coñecementos</a:t>
            </a:r>
            <a:r>
              <a:rPr lang="es-ES" dirty="0" smtClean="0">
                <a:latin typeface="Lucida Calligraphy" panose="03010101010101010101" pitchFamily="66" charset="0"/>
              </a:rPr>
              <a:t> relativos </a:t>
            </a:r>
            <a:r>
              <a:rPr lang="es-ES" dirty="0" err="1" smtClean="0">
                <a:latin typeface="Lucida Calligraphy" panose="03010101010101010101" pitchFamily="66" charset="0"/>
              </a:rPr>
              <a:t>ao</a:t>
            </a:r>
            <a:r>
              <a:rPr lang="es-ES" dirty="0" smtClean="0">
                <a:latin typeface="Lucida Calligraphy" panose="03010101010101010101" pitchFamily="66" charset="0"/>
              </a:rPr>
              <a:t> aire, </a:t>
            </a:r>
            <a:r>
              <a:rPr lang="es-ES" dirty="0" err="1" smtClean="0">
                <a:latin typeface="Lucida Calligraphy" panose="03010101010101010101" pitchFamily="66" charset="0"/>
              </a:rPr>
              <a:t>auga</a:t>
            </a:r>
            <a:r>
              <a:rPr lang="es-ES" dirty="0" smtClean="0">
                <a:latin typeface="Lucida Calligraphy" panose="03010101010101010101" pitchFamily="66" charset="0"/>
              </a:rPr>
              <a:t>, son e luz mediante a realización de experimentos.</a:t>
            </a:r>
            <a:endParaRPr lang="es-ES" dirty="0">
              <a:latin typeface="Lucida Calligraphy" panose="03010101010101010101" pitchFamily="66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80" y="2951747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3618148" y="372980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s-ES" dirty="0" err="1" smtClean="0">
                <a:latin typeface="Lucida Calligraphy" panose="03010101010101010101" pitchFamily="66" charset="0"/>
              </a:rPr>
              <a:t>Traballar</a:t>
            </a:r>
            <a:r>
              <a:rPr lang="es-ES" dirty="0" smtClean="0">
                <a:latin typeface="Lucida Calligraphy" panose="03010101010101010101" pitchFamily="66" charset="0"/>
              </a:rPr>
              <a:t> a expresión oral a través da exposición de experiencias levadas a cabo na aula.</a:t>
            </a:r>
            <a:endParaRPr lang="es-ES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74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3307" flipH="1">
            <a:off x="517876" y="4275271"/>
            <a:ext cx="2637854" cy="261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267744" y="260648"/>
            <a:ext cx="5727978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2800" dirty="0" smtClean="0">
                <a:latin typeface="Cooper Black" panose="0208090404030B020404" pitchFamily="18" charset="0"/>
              </a:rPr>
              <a:t>OBXECTIVOS  DO  PROXECTO</a:t>
            </a:r>
            <a:endParaRPr lang="es-ES" sz="2800" dirty="0">
              <a:latin typeface="Cooper Black" panose="0208090404030B020404" pitchFamily="18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563888" y="1268760"/>
            <a:ext cx="4680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Familiarizarse </a:t>
            </a:r>
            <a:r>
              <a:rPr lang="es-ES" dirty="0" err="1" smtClean="0">
                <a:latin typeface="Lucida Calligraphy" panose="03010101010101010101" pitchFamily="66" charset="0"/>
              </a:rPr>
              <a:t>cos</a:t>
            </a:r>
            <a:r>
              <a:rPr lang="es-ES" dirty="0" smtClean="0">
                <a:latin typeface="Lucida Calligraphy" panose="03010101010101010101" pitchFamily="66" charset="0"/>
              </a:rPr>
              <a:t> distintos ámbitos da ciencia.</a:t>
            </a:r>
            <a:endParaRPr lang="es-ES" dirty="0">
              <a:latin typeface="Lucida Calligraphy" panose="03010101010101010101" pitchFamily="66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80" y="1332324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563888" y="19888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Ampliar vocabulario relativo a material propio de laboratorio.</a:t>
            </a:r>
            <a:endParaRPr lang="es-ES" dirty="0">
              <a:latin typeface="Lucida Calligraphy" panose="03010101010101010101" pitchFamily="66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055755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618148" y="2721694"/>
            <a:ext cx="49142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Adquirir </a:t>
            </a:r>
            <a:r>
              <a:rPr lang="es-ES" dirty="0" err="1" smtClean="0">
                <a:latin typeface="Lucida Calligraphy" panose="03010101010101010101" pitchFamily="66" charset="0"/>
              </a:rPr>
              <a:t>coñecementos</a:t>
            </a:r>
            <a:r>
              <a:rPr lang="es-ES" dirty="0" smtClean="0">
                <a:latin typeface="Lucida Calligraphy" panose="03010101010101010101" pitchFamily="66" charset="0"/>
              </a:rPr>
              <a:t> relativos </a:t>
            </a:r>
            <a:r>
              <a:rPr lang="es-ES" dirty="0" err="1" smtClean="0">
                <a:latin typeface="Lucida Calligraphy" panose="03010101010101010101" pitchFamily="66" charset="0"/>
              </a:rPr>
              <a:t>ao</a:t>
            </a:r>
            <a:r>
              <a:rPr lang="es-ES" dirty="0" smtClean="0">
                <a:latin typeface="Lucida Calligraphy" panose="03010101010101010101" pitchFamily="66" charset="0"/>
              </a:rPr>
              <a:t> aire, </a:t>
            </a:r>
            <a:r>
              <a:rPr lang="es-ES" dirty="0" err="1" smtClean="0">
                <a:latin typeface="Lucida Calligraphy" panose="03010101010101010101" pitchFamily="66" charset="0"/>
              </a:rPr>
              <a:t>auga</a:t>
            </a:r>
            <a:r>
              <a:rPr lang="es-ES" dirty="0" smtClean="0">
                <a:latin typeface="Lucida Calligraphy" panose="03010101010101010101" pitchFamily="66" charset="0"/>
              </a:rPr>
              <a:t>, son e luz mediante a realización de experimentos.</a:t>
            </a:r>
            <a:endParaRPr lang="es-ES" dirty="0">
              <a:latin typeface="Lucida Calligraphy" panose="03010101010101010101" pitchFamily="66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80" y="2951747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3618148" y="372980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s-ES" dirty="0" err="1" smtClean="0">
                <a:latin typeface="Lucida Calligraphy" panose="03010101010101010101" pitchFamily="66" charset="0"/>
              </a:rPr>
              <a:t>Traballar</a:t>
            </a:r>
            <a:r>
              <a:rPr lang="es-ES" dirty="0" smtClean="0">
                <a:latin typeface="Lucida Calligraphy" panose="03010101010101010101" pitchFamily="66" charset="0"/>
              </a:rPr>
              <a:t> a expresión oral a través da exposición de experiencias levadas a cabo na aula.</a:t>
            </a:r>
            <a:endParaRPr lang="es-ES" dirty="0">
              <a:latin typeface="Lucida Calligraphy" panose="03010101010101010101" pitchFamily="66" charset="0"/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935221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3618148" y="4737918"/>
            <a:ext cx="54183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err="1" smtClean="0">
                <a:latin typeface="Lucida Calligraphy" panose="03010101010101010101" pitchFamily="66" charset="0"/>
              </a:rPr>
              <a:t>Coñecer</a:t>
            </a:r>
            <a:r>
              <a:rPr lang="es-ES" dirty="0" smtClean="0">
                <a:latin typeface="Lucida Calligraphy" panose="03010101010101010101" pitchFamily="66" charset="0"/>
              </a:rPr>
              <a:t> os pasos do método científico: observación, </a:t>
            </a:r>
            <a:r>
              <a:rPr lang="es-ES" dirty="0" err="1" smtClean="0">
                <a:latin typeface="Lucida Calligraphy" panose="03010101010101010101" pitchFamily="66" charset="0"/>
              </a:rPr>
              <a:t>hipótese</a:t>
            </a:r>
            <a:r>
              <a:rPr lang="es-ES" dirty="0" smtClean="0">
                <a:latin typeface="Lucida Calligraphy" panose="03010101010101010101" pitchFamily="66" charset="0"/>
              </a:rPr>
              <a:t>, experimentación, teoría e </a:t>
            </a:r>
            <a:r>
              <a:rPr lang="es-ES" dirty="0" err="1" smtClean="0">
                <a:latin typeface="Lucida Calligraphy" panose="03010101010101010101" pitchFamily="66" charset="0"/>
              </a:rPr>
              <a:t>lei</a:t>
            </a:r>
            <a:r>
              <a:rPr lang="es-ES" dirty="0" smtClean="0">
                <a:latin typeface="Lucida Calligraphy" panose="03010101010101010101" pitchFamily="66" charset="0"/>
              </a:rPr>
              <a:t>.</a:t>
            </a:r>
            <a:endParaRPr lang="es-ES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24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8339" flipH="1">
            <a:off x="517876" y="5258781"/>
            <a:ext cx="2637854" cy="261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267744" y="260648"/>
            <a:ext cx="5727978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2800" dirty="0" smtClean="0">
                <a:latin typeface="Cooper Black" panose="0208090404030B020404" pitchFamily="18" charset="0"/>
              </a:rPr>
              <a:t>OBXECTIVOS  DO  PROXECTO</a:t>
            </a:r>
            <a:endParaRPr lang="es-ES" sz="2800" dirty="0">
              <a:latin typeface="Cooper Black" panose="0208090404030B020404" pitchFamily="18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563888" y="1268760"/>
            <a:ext cx="4680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Familiarizarse </a:t>
            </a:r>
            <a:r>
              <a:rPr lang="es-ES" dirty="0" err="1" smtClean="0">
                <a:latin typeface="Lucida Calligraphy" panose="03010101010101010101" pitchFamily="66" charset="0"/>
              </a:rPr>
              <a:t>cos</a:t>
            </a:r>
            <a:r>
              <a:rPr lang="es-ES" dirty="0" smtClean="0">
                <a:latin typeface="Lucida Calligraphy" panose="03010101010101010101" pitchFamily="66" charset="0"/>
              </a:rPr>
              <a:t> distintos ámbitos da ciencia.</a:t>
            </a:r>
            <a:endParaRPr lang="es-ES" dirty="0">
              <a:latin typeface="Lucida Calligraphy" panose="03010101010101010101" pitchFamily="66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80" y="1332324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563888" y="19888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Ampliar vocabulario relativo a material propio de laboratorio.</a:t>
            </a:r>
            <a:endParaRPr lang="es-ES" dirty="0">
              <a:latin typeface="Lucida Calligraphy" panose="03010101010101010101" pitchFamily="66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055755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618148" y="2721694"/>
            <a:ext cx="49142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Adquirir </a:t>
            </a:r>
            <a:r>
              <a:rPr lang="es-ES" dirty="0" err="1" smtClean="0">
                <a:latin typeface="Lucida Calligraphy" panose="03010101010101010101" pitchFamily="66" charset="0"/>
              </a:rPr>
              <a:t>coñecementos</a:t>
            </a:r>
            <a:r>
              <a:rPr lang="es-ES" dirty="0" smtClean="0">
                <a:latin typeface="Lucida Calligraphy" panose="03010101010101010101" pitchFamily="66" charset="0"/>
              </a:rPr>
              <a:t> relativos </a:t>
            </a:r>
            <a:r>
              <a:rPr lang="es-ES" dirty="0" err="1" smtClean="0">
                <a:latin typeface="Lucida Calligraphy" panose="03010101010101010101" pitchFamily="66" charset="0"/>
              </a:rPr>
              <a:t>ao</a:t>
            </a:r>
            <a:r>
              <a:rPr lang="es-ES" dirty="0" smtClean="0">
                <a:latin typeface="Lucida Calligraphy" panose="03010101010101010101" pitchFamily="66" charset="0"/>
              </a:rPr>
              <a:t> aire, </a:t>
            </a:r>
            <a:r>
              <a:rPr lang="es-ES" dirty="0" err="1" smtClean="0">
                <a:latin typeface="Lucida Calligraphy" panose="03010101010101010101" pitchFamily="66" charset="0"/>
              </a:rPr>
              <a:t>auga</a:t>
            </a:r>
            <a:r>
              <a:rPr lang="es-ES" dirty="0" smtClean="0">
                <a:latin typeface="Lucida Calligraphy" panose="03010101010101010101" pitchFamily="66" charset="0"/>
              </a:rPr>
              <a:t>, son e luz mediante a realización de experimentos.</a:t>
            </a:r>
            <a:endParaRPr lang="es-ES" dirty="0">
              <a:latin typeface="Lucida Calligraphy" panose="03010101010101010101" pitchFamily="66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80" y="2951747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3618148" y="372980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s-ES" dirty="0" err="1" smtClean="0">
                <a:latin typeface="Lucida Calligraphy" panose="03010101010101010101" pitchFamily="66" charset="0"/>
              </a:rPr>
              <a:t>Traballar</a:t>
            </a:r>
            <a:r>
              <a:rPr lang="es-ES" dirty="0" smtClean="0">
                <a:latin typeface="Lucida Calligraphy" panose="03010101010101010101" pitchFamily="66" charset="0"/>
              </a:rPr>
              <a:t> a expresión oral a través da exposición de experiencias levadas a cabo na aula.</a:t>
            </a:r>
            <a:endParaRPr lang="es-ES" dirty="0">
              <a:latin typeface="Lucida Calligraphy" panose="03010101010101010101" pitchFamily="66" charset="0"/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935221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3618148" y="4737918"/>
            <a:ext cx="54183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err="1" smtClean="0">
                <a:latin typeface="Lucida Calligraphy" panose="03010101010101010101" pitchFamily="66" charset="0"/>
              </a:rPr>
              <a:t>Coñecer</a:t>
            </a:r>
            <a:r>
              <a:rPr lang="es-ES" dirty="0" smtClean="0">
                <a:latin typeface="Lucida Calligraphy" panose="03010101010101010101" pitchFamily="66" charset="0"/>
              </a:rPr>
              <a:t> os pasos do método científico: observación, </a:t>
            </a:r>
            <a:r>
              <a:rPr lang="es-ES" dirty="0" err="1" smtClean="0">
                <a:latin typeface="Lucida Calligraphy" panose="03010101010101010101" pitchFamily="66" charset="0"/>
              </a:rPr>
              <a:t>hipótese</a:t>
            </a:r>
            <a:r>
              <a:rPr lang="es-ES" dirty="0" smtClean="0">
                <a:latin typeface="Lucida Calligraphy" panose="03010101010101010101" pitchFamily="66" charset="0"/>
              </a:rPr>
              <a:t>, experimentación, teoría e </a:t>
            </a:r>
            <a:r>
              <a:rPr lang="es-ES" dirty="0" err="1" smtClean="0">
                <a:latin typeface="Lucida Calligraphy" panose="03010101010101010101" pitchFamily="66" charset="0"/>
              </a:rPr>
              <a:t>lei</a:t>
            </a:r>
            <a:r>
              <a:rPr lang="es-ES" dirty="0" smtClean="0">
                <a:latin typeface="Lucida Calligraphy" panose="03010101010101010101" pitchFamily="66" charset="0"/>
              </a:rPr>
              <a:t>.</a:t>
            </a:r>
            <a:endParaRPr lang="es-ES" dirty="0">
              <a:latin typeface="Lucida Calligraphy" panose="03010101010101010101" pitchFamily="66" charset="0"/>
            </a:endParaRPr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943333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14 Rectángulo"/>
          <p:cNvSpPr/>
          <p:nvPr/>
        </p:nvSpPr>
        <p:spPr>
          <a:xfrm>
            <a:off x="3639746" y="5733256"/>
            <a:ext cx="54687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Ser </a:t>
            </a:r>
            <a:r>
              <a:rPr lang="es-ES" dirty="0" err="1" smtClean="0">
                <a:latin typeface="Lucida Calligraphy" panose="03010101010101010101" pitchFamily="66" charset="0"/>
              </a:rPr>
              <a:t>quen</a:t>
            </a:r>
            <a:r>
              <a:rPr lang="es-ES" dirty="0" smtClean="0">
                <a:latin typeface="Lucida Calligraphy" panose="03010101010101010101" pitchFamily="66" charset="0"/>
              </a:rPr>
              <a:t> de sacar </a:t>
            </a:r>
            <a:r>
              <a:rPr lang="es-ES" dirty="0" err="1" smtClean="0">
                <a:latin typeface="Lucida Calligraphy" panose="03010101010101010101" pitchFamily="66" charset="0"/>
              </a:rPr>
              <a:t>conclusións</a:t>
            </a:r>
            <a:r>
              <a:rPr lang="es-ES" dirty="0" smtClean="0">
                <a:latin typeface="Lucida Calligraphy" panose="03010101010101010101" pitchFamily="66" charset="0"/>
              </a:rPr>
              <a:t> de experimentos realizados </a:t>
            </a:r>
            <a:r>
              <a:rPr lang="es-ES" dirty="0" err="1" smtClean="0">
                <a:latin typeface="Lucida Calligraphy" panose="03010101010101010101" pitchFamily="66" charset="0"/>
              </a:rPr>
              <a:t>empregando</a:t>
            </a:r>
            <a:r>
              <a:rPr lang="es-ES" dirty="0" smtClean="0">
                <a:latin typeface="Lucida Calligraphy" panose="03010101010101010101" pitchFamily="66" charset="0"/>
              </a:rPr>
              <a:t> o método científico.</a:t>
            </a:r>
            <a:endParaRPr lang="es-ES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87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1392733"/>
            <a:ext cx="2637854" cy="261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267744" y="260648"/>
            <a:ext cx="5727978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2800" dirty="0" smtClean="0">
                <a:latin typeface="Cooper Black" panose="0208090404030B020404" pitchFamily="18" charset="0"/>
              </a:rPr>
              <a:t>OBXECTIVOS  DO  PROXECTO</a:t>
            </a:r>
            <a:endParaRPr lang="es-ES" sz="2800" dirty="0">
              <a:latin typeface="Cooper Black" panose="0208090404030B0204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289"/>
            <a:ext cx="9144000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987824" y="1484784"/>
            <a:ext cx="46009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ES" sz="2000" dirty="0" err="1" smtClean="0">
                <a:latin typeface="Lucida Calligraphy" panose="03010101010101010101" pitchFamily="66" charset="0"/>
              </a:rPr>
              <a:t>Achegar</a:t>
            </a:r>
            <a:r>
              <a:rPr lang="es-ES" sz="2000" dirty="0" smtClean="0">
                <a:latin typeface="Lucida Calligraphy" panose="03010101010101010101" pitchFamily="66" charset="0"/>
              </a:rPr>
              <a:t> a ciencia </a:t>
            </a:r>
            <a:r>
              <a:rPr lang="es-ES" sz="2000" dirty="0" err="1" smtClean="0">
                <a:latin typeface="Lucida Calligraphy" panose="03010101010101010101" pitchFamily="66" charset="0"/>
              </a:rPr>
              <a:t>ao</a:t>
            </a:r>
            <a:r>
              <a:rPr lang="es-ES" sz="2000" dirty="0" smtClean="0">
                <a:latin typeface="Lucida Calligraphy" panose="03010101010101010101" pitchFamily="66" charset="0"/>
              </a:rPr>
              <a:t> alumnado.</a:t>
            </a:r>
            <a:endParaRPr lang="es-ES" sz="2000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01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1464741"/>
            <a:ext cx="2637854" cy="261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267744" y="260648"/>
            <a:ext cx="5727978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2800" dirty="0" smtClean="0">
                <a:latin typeface="Cooper Black" panose="0208090404030B020404" pitchFamily="18" charset="0"/>
              </a:rPr>
              <a:t>OBXECTIVOS  DO  PROXECTO</a:t>
            </a:r>
            <a:endParaRPr lang="es-ES" sz="2800" dirty="0">
              <a:latin typeface="Cooper Black" panose="0208090404030B0204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289"/>
            <a:ext cx="9144000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76" y="908720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635356" y="996168"/>
            <a:ext cx="46009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ES" sz="2000" dirty="0" err="1" smtClean="0">
                <a:latin typeface="Lucida Calligraphy" panose="03010101010101010101" pitchFamily="66" charset="0"/>
              </a:rPr>
              <a:t>Achegar</a:t>
            </a:r>
            <a:r>
              <a:rPr lang="es-ES" sz="2000" dirty="0" smtClean="0">
                <a:latin typeface="Lucida Calligraphy" panose="03010101010101010101" pitchFamily="66" charset="0"/>
              </a:rPr>
              <a:t> a ciencia </a:t>
            </a:r>
            <a:r>
              <a:rPr lang="es-ES" sz="2000" dirty="0" err="1" smtClean="0">
                <a:latin typeface="Lucida Calligraphy" panose="03010101010101010101" pitchFamily="66" charset="0"/>
              </a:rPr>
              <a:t>ao</a:t>
            </a:r>
            <a:r>
              <a:rPr lang="es-ES" sz="2000" dirty="0" smtClean="0">
                <a:latin typeface="Lucida Calligraphy" panose="03010101010101010101" pitchFamily="66" charset="0"/>
              </a:rPr>
              <a:t> alumnado.</a:t>
            </a:r>
            <a:endParaRPr lang="es-ES" sz="2000" dirty="0">
              <a:latin typeface="Lucida Calligraphy" panose="03010101010101010101" pitchFamily="66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619792" y="1471487"/>
            <a:ext cx="63266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000" dirty="0" smtClean="0">
                <a:latin typeface="Lucida Calligraphy" panose="03010101010101010101" pitchFamily="66" charset="0"/>
              </a:rPr>
              <a:t>Favorecer o </a:t>
            </a:r>
            <a:r>
              <a:rPr lang="es-ES" sz="2000" dirty="0" err="1" smtClean="0">
                <a:latin typeface="Lucida Calligraphy" panose="03010101010101010101" pitchFamily="66" charset="0"/>
              </a:rPr>
              <a:t>traballo</a:t>
            </a:r>
            <a:r>
              <a:rPr lang="es-ES" sz="2000" dirty="0" smtClean="0">
                <a:latin typeface="Lucida Calligraphy" panose="03010101010101010101" pitchFamily="66" charset="0"/>
              </a:rPr>
              <a:t> científico fomentando </a:t>
            </a:r>
            <a:r>
              <a:rPr lang="es-ES" sz="2000" dirty="0" err="1" smtClean="0">
                <a:latin typeface="Lucida Calligraphy" panose="03010101010101010101" pitchFamily="66" charset="0"/>
              </a:rPr>
              <a:t>unha</a:t>
            </a:r>
            <a:r>
              <a:rPr lang="es-ES" sz="2000" dirty="0" smtClean="0">
                <a:latin typeface="Lucida Calligraphy" panose="03010101010101010101" pitchFamily="66" charset="0"/>
              </a:rPr>
              <a:t> </a:t>
            </a:r>
            <a:r>
              <a:rPr lang="es-ES" sz="2000" dirty="0" err="1" smtClean="0">
                <a:latin typeface="Lucida Calligraphy" panose="03010101010101010101" pitchFamily="66" charset="0"/>
              </a:rPr>
              <a:t>ensinanza</a:t>
            </a:r>
            <a:r>
              <a:rPr lang="es-ES" sz="2000" dirty="0" smtClean="0">
                <a:latin typeface="Lucida Calligraphy" panose="03010101010101010101" pitchFamily="66" charset="0"/>
              </a:rPr>
              <a:t> </a:t>
            </a:r>
            <a:r>
              <a:rPr lang="es-ES" sz="2000" dirty="0" err="1" smtClean="0">
                <a:latin typeface="Lucida Calligraphy" panose="03010101010101010101" pitchFamily="66" charset="0"/>
              </a:rPr>
              <a:t>máis</a:t>
            </a:r>
            <a:r>
              <a:rPr lang="es-ES" sz="2000" dirty="0" smtClean="0">
                <a:latin typeface="Lucida Calligraphy" panose="03010101010101010101" pitchFamily="66" charset="0"/>
              </a:rPr>
              <a:t> participativa e activa.</a:t>
            </a:r>
            <a:endParaRPr lang="es-ES" sz="2000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55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420888"/>
            <a:ext cx="2637854" cy="261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267744" y="260648"/>
            <a:ext cx="5727978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2800" dirty="0" smtClean="0">
                <a:latin typeface="Cooper Black" panose="0208090404030B020404" pitchFamily="18" charset="0"/>
              </a:rPr>
              <a:t>OBXECTIVOS  DO  PROXECTO</a:t>
            </a:r>
            <a:endParaRPr lang="es-ES" sz="2800" dirty="0">
              <a:latin typeface="Cooper Black" panose="0208090404030B0204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289"/>
            <a:ext cx="9144000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377" y="770321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267704" y="859983"/>
            <a:ext cx="46009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ES" sz="2000" dirty="0" err="1" smtClean="0">
                <a:latin typeface="Lucida Calligraphy" panose="03010101010101010101" pitchFamily="66" charset="0"/>
              </a:rPr>
              <a:t>Achegar</a:t>
            </a:r>
            <a:r>
              <a:rPr lang="es-ES" sz="2000" dirty="0" smtClean="0">
                <a:latin typeface="Lucida Calligraphy" panose="03010101010101010101" pitchFamily="66" charset="0"/>
              </a:rPr>
              <a:t> a ciencia </a:t>
            </a:r>
            <a:r>
              <a:rPr lang="es-ES" sz="2000" dirty="0" err="1" smtClean="0">
                <a:latin typeface="Lucida Calligraphy" panose="03010101010101010101" pitchFamily="66" charset="0"/>
              </a:rPr>
              <a:t>ao</a:t>
            </a:r>
            <a:r>
              <a:rPr lang="es-ES" sz="2000" dirty="0" smtClean="0">
                <a:latin typeface="Lucida Calligraphy" panose="03010101010101010101" pitchFamily="66" charset="0"/>
              </a:rPr>
              <a:t> alumnado.</a:t>
            </a:r>
            <a:endParaRPr lang="es-ES" sz="2000" dirty="0">
              <a:latin typeface="Lucida Calligraphy" panose="03010101010101010101" pitchFamily="66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231425" y="1476931"/>
            <a:ext cx="63266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000" dirty="0" smtClean="0">
                <a:latin typeface="Lucida Calligraphy" panose="03010101010101010101" pitchFamily="66" charset="0"/>
              </a:rPr>
              <a:t>Favorecer o </a:t>
            </a:r>
            <a:r>
              <a:rPr lang="es-ES" sz="2000" dirty="0" err="1" smtClean="0">
                <a:latin typeface="Lucida Calligraphy" panose="03010101010101010101" pitchFamily="66" charset="0"/>
              </a:rPr>
              <a:t>traballo</a:t>
            </a:r>
            <a:r>
              <a:rPr lang="es-ES" sz="2000" dirty="0" smtClean="0">
                <a:latin typeface="Lucida Calligraphy" panose="03010101010101010101" pitchFamily="66" charset="0"/>
              </a:rPr>
              <a:t> científico fomentando </a:t>
            </a:r>
            <a:r>
              <a:rPr lang="es-ES" sz="2000" dirty="0" err="1" smtClean="0">
                <a:latin typeface="Lucida Calligraphy" panose="03010101010101010101" pitchFamily="66" charset="0"/>
              </a:rPr>
              <a:t>unha</a:t>
            </a:r>
            <a:r>
              <a:rPr lang="es-ES" sz="2000" dirty="0" smtClean="0">
                <a:latin typeface="Lucida Calligraphy" panose="03010101010101010101" pitchFamily="66" charset="0"/>
              </a:rPr>
              <a:t> </a:t>
            </a:r>
            <a:r>
              <a:rPr lang="es-ES" sz="2000" dirty="0" err="1" smtClean="0">
                <a:latin typeface="Lucida Calligraphy" panose="03010101010101010101" pitchFamily="66" charset="0"/>
              </a:rPr>
              <a:t>ensinanza</a:t>
            </a:r>
            <a:r>
              <a:rPr lang="es-ES" sz="2000" dirty="0" smtClean="0">
                <a:latin typeface="Lucida Calligraphy" panose="03010101010101010101" pitchFamily="66" charset="0"/>
              </a:rPr>
              <a:t> </a:t>
            </a:r>
            <a:r>
              <a:rPr lang="es-ES" sz="2000" dirty="0" err="1" smtClean="0">
                <a:latin typeface="Lucida Calligraphy" panose="03010101010101010101" pitchFamily="66" charset="0"/>
              </a:rPr>
              <a:t>máis</a:t>
            </a:r>
            <a:r>
              <a:rPr lang="es-ES" sz="2000" dirty="0" smtClean="0">
                <a:latin typeface="Lucida Calligraphy" panose="03010101010101010101" pitchFamily="66" charset="0"/>
              </a:rPr>
              <a:t> participativa e activa.</a:t>
            </a:r>
            <a:endParaRPr lang="es-ES" sz="2000" dirty="0">
              <a:latin typeface="Lucida Calligraphy" panose="03010101010101010101" pitchFamily="66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377" y="1580063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2771800" y="2420888"/>
            <a:ext cx="62546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000" dirty="0" smtClean="0">
                <a:latin typeface="Lucida Calligraphy" panose="03010101010101010101" pitchFamily="66" charset="0"/>
              </a:rPr>
              <a:t>Comprender e interpretar o entorno a través da observación e a experimentación.</a:t>
            </a:r>
            <a:endParaRPr lang="es-ES" sz="2000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55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75" y="3192933"/>
            <a:ext cx="2637854" cy="261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267744" y="260648"/>
            <a:ext cx="5727978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2800" dirty="0" smtClean="0">
                <a:latin typeface="Cooper Black" panose="0208090404030B020404" pitchFamily="18" charset="0"/>
              </a:rPr>
              <a:t>OBXECTIVOS  DO  PROXECTO</a:t>
            </a:r>
            <a:endParaRPr lang="es-ES" sz="2800" dirty="0">
              <a:latin typeface="Cooper Black" panose="0208090404030B0204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289"/>
            <a:ext cx="9144000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377" y="900276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267704" y="940658"/>
            <a:ext cx="46009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ES" sz="2000" dirty="0" err="1" smtClean="0">
                <a:latin typeface="Lucida Calligraphy" panose="03010101010101010101" pitchFamily="66" charset="0"/>
              </a:rPr>
              <a:t>Achegar</a:t>
            </a:r>
            <a:r>
              <a:rPr lang="es-ES" sz="2000" dirty="0" smtClean="0">
                <a:latin typeface="Lucida Calligraphy" panose="03010101010101010101" pitchFamily="66" charset="0"/>
              </a:rPr>
              <a:t> a ciencia </a:t>
            </a:r>
            <a:r>
              <a:rPr lang="es-ES" sz="2000" dirty="0" err="1" smtClean="0">
                <a:latin typeface="Lucida Calligraphy" panose="03010101010101010101" pitchFamily="66" charset="0"/>
              </a:rPr>
              <a:t>ao</a:t>
            </a:r>
            <a:r>
              <a:rPr lang="es-ES" sz="2000" dirty="0" smtClean="0">
                <a:latin typeface="Lucida Calligraphy" panose="03010101010101010101" pitchFamily="66" charset="0"/>
              </a:rPr>
              <a:t> alumnado.</a:t>
            </a:r>
            <a:endParaRPr lang="es-ES" sz="2000" dirty="0">
              <a:latin typeface="Lucida Calligraphy" panose="03010101010101010101" pitchFamily="66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231425" y="1476931"/>
            <a:ext cx="63266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000" dirty="0" smtClean="0">
                <a:latin typeface="Lucida Calligraphy" panose="03010101010101010101" pitchFamily="66" charset="0"/>
              </a:rPr>
              <a:t>Favorecer o </a:t>
            </a:r>
            <a:r>
              <a:rPr lang="es-ES" sz="2000" dirty="0" err="1" smtClean="0">
                <a:latin typeface="Lucida Calligraphy" panose="03010101010101010101" pitchFamily="66" charset="0"/>
              </a:rPr>
              <a:t>traballo</a:t>
            </a:r>
            <a:r>
              <a:rPr lang="es-ES" sz="2000" dirty="0" smtClean="0">
                <a:latin typeface="Lucida Calligraphy" panose="03010101010101010101" pitchFamily="66" charset="0"/>
              </a:rPr>
              <a:t> científico fomentando </a:t>
            </a:r>
            <a:r>
              <a:rPr lang="es-ES" sz="2000" dirty="0" err="1" smtClean="0">
                <a:latin typeface="Lucida Calligraphy" panose="03010101010101010101" pitchFamily="66" charset="0"/>
              </a:rPr>
              <a:t>unha</a:t>
            </a:r>
            <a:r>
              <a:rPr lang="es-ES" sz="2000" dirty="0" smtClean="0">
                <a:latin typeface="Lucida Calligraphy" panose="03010101010101010101" pitchFamily="66" charset="0"/>
              </a:rPr>
              <a:t> </a:t>
            </a:r>
            <a:r>
              <a:rPr lang="es-ES" sz="2000" dirty="0" err="1" smtClean="0">
                <a:latin typeface="Lucida Calligraphy" panose="03010101010101010101" pitchFamily="66" charset="0"/>
              </a:rPr>
              <a:t>ensinanza</a:t>
            </a:r>
            <a:r>
              <a:rPr lang="es-ES" sz="2000" dirty="0" smtClean="0">
                <a:latin typeface="Lucida Calligraphy" panose="03010101010101010101" pitchFamily="66" charset="0"/>
              </a:rPr>
              <a:t> </a:t>
            </a:r>
            <a:r>
              <a:rPr lang="es-ES" sz="2000" dirty="0" err="1" smtClean="0">
                <a:latin typeface="Lucida Calligraphy" panose="03010101010101010101" pitchFamily="66" charset="0"/>
              </a:rPr>
              <a:t>máis</a:t>
            </a:r>
            <a:r>
              <a:rPr lang="es-ES" sz="2000" dirty="0" smtClean="0">
                <a:latin typeface="Lucida Calligraphy" panose="03010101010101010101" pitchFamily="66" charset="0"/>
              </a:rPr>
              <a:t> participativa e activa.</a:t>
            </a:r>
            <a:endParaRPr lang="es-ES" sz="2000" dirty="0">
              <a:latin typeface="Lucida Calligraphy" panose="03010101010101010101" pitchFamily="66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377" y="1580063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2303433" y="2217058"/>
            <a:ext cx="62546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000" dirty="0" smtClean="0">
                <a:latin typeface="Lucida Calligraphy" panose="03010101010101010101" pitchFamily="66" charset="0"/>
              </a:rPr>
              <a:t>Comprender e interpretar o entorno a través da observación e a experimentación.</a:t>
            </a:r>
            <a:endParaRPr lang="es-ES" sz="2000" dirty="0">
              <a:latin typeface="Lucida Calligraphy" panose="03010101010101010101" pitchFamily="66" charset="0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736" y="2276872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856753" y="3192933"/>
            <a:ext cx="61077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000" dirty="0" smtClean="0">
                <a:latin typeface="Lucida Calligraphy" panose="03010101010101010101" pitchFamily="66" charset="0"/>
              </a:rPr>
              <a:t>Ampliar o </a:t>
            </a:r>
            <a:r>
              <a:rPr lang="es-ES" sz="2000" dirty="0" err="1" smtClean="0">
                <a:latin typeface="Lucida Calligraphy" panose="03010101010101010101" pitchFamily="66" charset="0"/>
              </a:rPr>
              <a:t>coñecemento</a:t>
            </a:r>
            <a:r>
              <a:rPr lang="es-ES" sz="2000" dirty="0" smtClean="0">
                <a:latin typeface="Lucida Calligraphy" panose="03010101010101010101" pitchFamily="66" charset="0"/>
              </a:rPr>
              <a:t> de diversos temas científicos de importancia na vida diaria.</a:t>
            </a:r>
            <a:endParaRPr lang="es-ES" sz="2000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55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768997"/>
            <a:ext cx="2637854" cy="261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267744" y="260648"/>
            <a:ext cx="5727978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2800" dirty="0" smtClean="0">
                <a:latin typeface="Cooper Black" panose="0208090404030B020404" pitchFamily="18" charset="0"/>
              </a:rPr>
              <a:t>OBXECTIVOS  DO  PROXECTO</a:t>
            </a:r>
            <a:endParaRPr lang="es-ES" sz="2800" dirty="0">
              <a:latin typeface="Cooper Black" panose="0208090404030B0204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289"/>
            <a:ext cx="9144000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377" y="900276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267704" y="940658"/>
            <a:ext cx="46009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ES" sz="2000" dirty="0" err="1" smtClean="0">
                <a:latin typeface="Lucida Calligraphy" panose="03010101010101010101" pitchFamily="66" charset="0"/>
              </a:rPr>
              <a:t>Achegar</a:t>
            </a:r>
            <a:r>
              <a:rPr lang="es-ES" sz="2000" dirty="0" smtClean="0">
                <a:latin typeface="Lucida Calligraphy" panose="03010101010101010101" pitchFamily="66" charset="0"/>
              </a:rPr>
              <a:t> a ciencia </a:t>
            </a:r>
            <a:r>
              <a:rPr lang="es-ES" sz="2000" dirty="0" err="1" smtClean="0">
                <a:latin typeface="Lucida Calligraphy" panose="03010101010101010101" pitchFamily="66" charset="0"/>
              </a:rPr>
              <a:t>ao</a:t>
            </a:r>
            <a:r>
              <a:rPr lang="es-ES" sz="2000" dirty="0" smtClean="0">
                <a:latin typeface="Lucida Calligraphy" panose="03010101010101010101" pitchFamily="66" charset="0"/>
              </a:rPr>
              <a:t> alumnado.</a:t>
            </a:r>
            <a:endParaRPr lang="es-ES" sz="2000" dirty="0">
              <a:latin typeface="Lucida Calligraphy" panose="03010101010101010101" pitchFamily="66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231425" y="1476931"/>
            <a:ext cx="63266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000" dirty="0" smtClean="0">
                <a:latin typeface="Lucida Calligraphy" panose="03010101010101010101" pitchFamily="66" charset="0"/>
              </a:rPr>
              <a:t>Favorecer o </a:t>
            </a:r>
            <a:r>
              <a:rPr lang="es-ES" sz="2000" dirty="0" err="1" smtClean="0">
                <a:latin typeface="Lucida Calligraphy" panose="03010101010101010101" pitchFamily="66" charset="0"/>
              </a:rPr>
              <a:t>traballo</a:t>
            </a:r>
            <a:r>
              <a:rPr lang="es-ES" sz="2000" dirty="0" smtClean="0">
                <a:latin typeface="Lucida Calligraphy" panose="03010101010101010101" pitchFamily="66" charset="0"/>
              </a:rPr>
              <a:t> científico fomentando </a:t>
            </a:r>
            <a:r>
              <a:rPr lang="es-ES" sz="2000" dirty="0" err="1" smtClean="0">
                <a:latin typeface="Lucida Calligraphy" panose="03010101010101010101" pitchFamily="66" charset="0"/>
              </a:rPr>
              <a:t>unha</a:t>
            </a:r>
            <a:r>
              <a:rPr lang="es-ES" sz="2000" dirty="0" smtClean="0">
                <a:latin typeface="Lucida Calligraphy" panose="03010101010101010101" pitchFamily="66" charset="0"/>
              </a:rPr>
              <a:t> </a:t>
            </a:r>
            <a:r>
              <a:rPr lang="es-ES" sz="2000" dirty="0" err="1" smtClean="0">
                <a:latin typeface="Lucida Calligraphy" panose="03010101010101010101" pitchFamily="66" charset="0"/>
              </a:rPr>
              <a:t>ensinanza</a:t>
            </a:r>
            <a:r>
              <a:rPr lang="es-ES" sz="2000" dirty="0" smtClean="0">
                <a:latin typeface="Lucida Calligraphy" panose="03010101010101010101" pitchFamily="66" charset="0"/>
              </a:rPr>
              <a:t> </a:t>
            </a:r>
            <a:r>
              <a:rPr lang="es-ES" sz="2000" dirty="0" err="1" smtClean="0">
                <a:latin typeface="Lucida Calligraphy" panose="03010101010101010101" pitchFamily="66" charset="0"/>
              </a:rPr>
              <a:t>máis</a:t>
            </a:r>
            <a:r>
              <a:rPr lang="es-ES" sz="2000" dirty="0" smtClean="0">
                <a:latin typeface="Lucida Calligraphy" panose="03010101010101010101" pitchFamily="66" charset="0"/>
              </a:rPr>
              <a:t> participativa e activa.</a:t>
            </a:r>
            <a:endParaRPr lang="es-ES" sz="2000" dirty="0">
              <a:latin typeface="Lucida Calligraphy" panose="03010101010101010101" pitchFamily="66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377" y="1580063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Rectángulo"/>
          <p:cNvSpPr/>
          <p:nvPr/>
        </p:nvSpPr>
        <p:spPr>
          <a:xfrm>
            <a:off x="2303433" y="2217058"/>
            <a:ext cx="62546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000" dirty="0" smtClean="0">
                <a:latin typeface="Lucida Calligraphy" panose="03010101010101010101" pitchFamily="66" charset="0"/>
              </a:rPr>
              <a:t>Comprender e interpretar o entorno a través da observación e a experimentación.</a:t>
            </a:r>
            <a:endParaRPr lang="es-ES" sz="2000" dirty="0">
              <a:latin typeface="Lucida Calligraphy" panose="03010101010101010101" pitchFamily="66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736" y="2276872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2339752" y="2952739"/>
            <a:ext cx="61077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000" dirty="0" smtClean="0">
                <a:latin typeface="Lucida Calligraphy" panose="03010101010101010101" pitchFamily="66" charset="0"/>
              </a:rPr>
              <a:t>Ampliar o </a:t>
            </a:r>
            <a:r>
              <a:rPr lang="es-ES" sz="2000" dirty="0" err="1" smtClean="0">
                <a:latin typeface="Lucida Calligraphy" panose="03010101010101010101" pitchFamily="66" charset="0"/>
              </a:rPr>
              <a:t>coñecemento</a:t>
            </a:r>
            <a:r>
              <a:rPr lang="es-ES" sz="2000" dirty="0" smtClean="0">
                <a:latin typeface="Lucida Calligraphy" panose="03010101010101010101" pitchFamily="66" charset="0"/>
              </a:rPr>
              <a:t> de diversos temas científicos de importancia na vida diaria.</a:t>
            </a:r>
            <a:endParaRPr lang="es-ES" sz="2000" dirty="0">
              <a:latin typeface="Lucida Calligraphy" panose="03010101010101010101" pitchFamily="66" charset="0"/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060516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2771798" y="3786651"/>
            <a:ext cx="56756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000" dirty="0" smtClean="0">
                <a:latin typeface="Lucida Calligraphy" panose="03010101010101010101" pitchFamily="66" charset="0"/>
              </a:rPr>
              <a:t>Ampliar e dinamizar os fondos bibliográficos relacionados coa ciencia.</a:t>
            </a:r>
            <a:endParaRPr lang="es-ES" sz="2000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55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082" y="980728"/>
            <a:ext cx="2045350" cy="2484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51912" y="-27834"/>
            <a:ext cx="792088" cy="6843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863903" y="260648"/>
            <a:ext cx="5727978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2800" dirty="0" smtClean="0">
                <a:latin typeface="Cooper Black" panose="0208090404030B020404" pitchFamily="18" charset="0"/>
              </a:rPr>
              <a:t>OBXECTIVOS  DO  PROXECTO</a:t>
            </a:r>
            <a:endParaRPr lang="es-ES" sz="2800" dirty="0">
              <a:latin typeface="Cooper Black" panose="0208090404030B020404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83568" y="956212"/>
            <a:ext cx="59046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000" dirty="0" smtClean="0">
                <a:latin typeface="Lucida Calligraphy" panose="03010101010101010101" pitchFamily="66" charset="0"/>
              </a:rPr>
              <a:t>Promover a lectura de libros e a visión de </a:t>
            </a:r>
            <a:r>
              <a:rPr lang="es-ES" sz="2000" dirty="0" err="1" smtClean="0">
                <a:latin typeface="Lucida Calligraphy" panose="03010101010101010101" pitchFamily="66" charset="0"/>
              </a:rPr>
              <a:t>audiovisuais</a:t>
            </a:r>
            <a:r>
              <a:rPr lang="es-ES" sz="2000" dirty="0" smtClean="0">
                <a:latin typeface="Lucida Calligraphy" panose="03010101010101010101" pitchFamily="66" charset="0"/>
              </a:rPr>
              <a:t> relacionados coa temática.</a:t>
            </a:r>
            <a:endParaRPr lang="es-ES" sz="2000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03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CuadroTexto"/>
          <p:cNvSpPr txBox="1"/>
          <p:nvPr/>
        </p:nvSpPr>
        <p:spPr>
          <a:xfrm>
            <a:off x="863903" y="260648"/>
            <a:ext cx="5727978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2800" dirty="0" smtClean="0">
                <a:latin typeface="Cooper Black" panose="0208090404030B020404" pitchFamily="18" charset="0"/>
              </a:rPr>
              <a:t>OBXECTIVOS  DO  PROXECTO</a:t>
            </a:r>
            <a:endParaRPr lang="es-ES" sz="2800" dirty="0">
              <a:latin typeface="Cooper Black" panose="0208090404030B020404" pitchFamily="18" charset="0"/>
            </a:endParaRPr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44292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Rectángulo"/>
          <p:cNvSpPr/>
          <p:nvPr/>
        </p:nvSpPr>
        <p:spPr>
          <a:xfrm>
            <a:off x="683568" y="956212"/>
            <a:ext cx="590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Promover a lectura de libros e a visión de </a:t>
            </a:r>
            <a:r>
              <a:rPr lang="es-ES" dirty="0" err="1" smtClean="0">
                <a:latin typeface="Lucida Calligraphy" panose="03010101010101010101" pitchFamily="66" charset="0"/>
              </a:rPr>
              <a:t>audiovisuais</a:t>
            </a:r>
            <a:r>
              <a:rPr lang="es-ES" dirty="0" smtClean="0">
                <a:latin typeface="Lucida Calligraphy" panose="03010101010101010101" pitchFamily="66" charset="0"/>
              </a:rPr>
              <a:t> relacionados coa temática.</a:t>
            </a:r>
            <a:endParaRPr lang="es-ES" dirty="0">
              <a:latin typeface="Lucida Calligraphy" panose="03010101010101010101" pitchFamily="66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082" y="1880122"/>
            <a:ext cx="2045350" cy="2484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51912" y="-27384"/>
            <a:ext cx="792088" cy="6843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248995" y="1726493"/>
            <a:ext cx="62355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err="1" smtClean="0">
                <a:latin typeface="Lucida Calligraphy" panose="03010101010101010101" pitchFamily="66" charset="0"/>
              </a:rPr>
              <a:t>Deseñar</a:t>
            </a:r>
            <a:r>
              <a:rPr lang="es-ES" dirty="0" smtClean="0">
                <a:latin typeface="Lucida Calligraphy" panose="03010101010101010101" pitchFamily="66" charset="0"/>
              </a:rPr>
              <a:t> experiencias de ciencia </a:t>
            </a:r>
            <a:r>
              <a:rPr lang="es-ES" dirty="0" err="1" smtClean="0">
                <a:latin typeface="Lucida Calligraphy" panose="03010101010101010101" pitchFamily="66" charset="0"/>
              </a:rPr>
              <a:t>axeitadas</a:t>
            </a:r>
            <a:r>
              <a:rPr lang="es-ES" dirty="0" smtClean="0">
                <a:latin typeface="Lucida Calligraphy" panose="03010101010101010101" pitchFamily="66" charset="0"/>
              </a:rPr>
              <a:t> </a:t>
            </a:r>
            <a:r>
              <a:rPr lang="es-ES" dirty="0" err="1" smtClean="0">
                <a:latin typeface="Lucida Calligraphy" panose="03010101010101010101" pitchFamily="66" charset="0"/>
              </a:rPr>
              <a:t>ás</a:t>
            </a:r>
            <a:r>
              <a:rPr lang="es-ES" dirty="0" smtClean="0">
                <a:latin typeface="Lucida Calligraphy" panose="03010101010101010101" pitchFamily="66" charset="0"/>
              </a:rPr>
              <a:t> capacidades e habilidades de </a:t>
            </a:r>
            <a:r>
              <a:rPr lang="es-ES" dirty="0" err="1" smtClean="0">
                <a:latin typeface="Lucida Calligraphy" panose="03010101010101010101" pitchFamily="66" charset="0"/>
              </a:rPr>
              <a:t>nenos</a:t>
            </a:r>
            <a:r>
              <a:rPr lang="es-ES" dirty="0" smtClean="0">
                <a:latin typeface="Lucida Calligraphy" panose="03010101010101010101" pitchFamily="66" charset="0"/>
              </a:rPr>
              <a:t> e nenas </a:t>
            </a:r>
            <a:r>
              <a:rPr lang="es-ES" dirty="0" err="1" smtClean="0">
                <a:latin typeface="Lucida Calligraphy" panose="03010101010101010101" pitchFamily="66" charset="0"/>
              </a:rPr>
              <a:t>dende</a:t>
            </a:r>
            <a:r>
              <a:rPr lang="es-ES" dirty="0" smtClean="0">
                <a:latin typeface="Lucida Calligraphy" panose="03010101010101010101" pitchFamily="66" charset="0"/>
              </a:rPr>
              <a:t> os </a:t>
            </a:r>
            <a:r>
              <a:rPr lang="es-ES" dirty="0" err="1" smtClean="0">
                <a:latin typeface="Lucida Calligraphy" panose="03010101010101010101" pitchFamily="66" charset="0"/>
              </a:rPr>
              <a:t>primeiros</a:t>
            </a:r>
            <a:r>
              <a:rPr lang="es-ES" dirty="0" smtClean="0">
                <a:latin typeface="Lucida Calligraphy" panose="03010101010101010101" pitchFamily="66" charset="0"/>
              </a:rPr>
              <a:t> anos.</a:t>
            </a:r>
            <a:endParaRPr lang="es-ES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CuadroTexto"/>
          <p:cNvSpPr txBox="1"/>
          <p:nvPr/>
        </p:nvSpPr>
        <p:spPr>
          <a:xfrm>
            <a:off x="863903" y="260648"/>
            <a:ext cx="5727978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2800" dirty="0" smtClean="0">
                <a:latin typeface="Cooper Black" panose="0208090404030B020404" pitchFamily="18" charset="0"/>
              </a:rPr>
              <a:t>OBXECTIVOS  DO  PROXECTO</a:t>
            </a:r>
            <a:endParaRPr lang="es-ES" sz="2800" dirty="0">
              <a:latin typeface="Cooper Black" panose="0208090404030B020404" pitchFamily="18" charset="0"/>
            </a:endParaRPr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0276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36313"/>
            <a:ext cx="360000" cy="51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708920"/>
            <a:ext cx="2045350" cy="2484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683568" y="956212"/>
            <a:ext cx="590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Promover a lectura de libros e a visión de </a:t>
            </a:r>
            <a:r>
              <a:rPr lang="es-ES" dirty="0" err="1" smtClean="0">
                <a:latin typeface="Lucida Calligraphy" panose="03010101010101010101" pitchFamily="66" charset="0"/>
              </a:rPr>
              <a:t>audiovisuais</a:t>
            </a:r>
            <a:r>
              <a:rPr lang="es-ES" dirty="0" smtClean="0">
                <a:latin typeface="Lucida Calligraphy" panose="03010101010101010101" pitchFamily="66" charset="0"/>
              </a:rPr>
              <a:t> relacionados coa temática.</a:t>
            </a:r>
            <a:endParaRPr lang="es-ES" dirty="0">
              <a:latin typeface="Lucida Calligraphy" panose="03010101010101010101" pitchFamily="66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755536" y="1774557"/>
            <a:ext cx="734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err="1" smtClean="0">
                <a:latin typeface="Lucida Calligraphy" panose="03010101010101010101" pitchFamily="66" charset="0"/>
              </a:rPr>
              <a:t>Deseñar</a:t>
            </a:r>
            <a:r>
              <a:rPr lang="es-ES" dirty="0" smtClean="0">
                <a:latin typeface="Lucida Calligraphy" panose="03010101010101010101" pitchFamily="66" charset="0"/>
              </a:rPr>
              <a:t> experiencias de ciencia </a:t>
            </a:r>
            <a:r>
              <a:rPr lang="es-ES" dirty="0" err="1" smtClean="0">
                <a:latin typeface="Lucida Calligraphy" panose="03010101010101010101" pitchFamily="66" charset="0"/>
              </a:rPr>
              <a:t>axeitadas</a:t>
            </a:r>
            <a:r>
              <a:rPr lang="es-ES" dirty="0" smtClean="0">
                <a:latin typeface="Lucida Calligraphy" panose="03010101010101010101" pitchFamily="66" charset="0"/>
              </a:rPr>
              <a:t> </a:t>
            </a:r>
            <a:r>
              <a:rPr lang="es-ES" dirty="0" err="1" smtClean="0">
                <a:latin typeface="Lucida Calligraphy" panose="03010101010101010101" pitchFamily="66" charset="0"/>
              </a:rPr>
              <a:t>ás</a:t>
            </a:r>
            <a:r>
              <a:rPr lang="es-ES" dirty="0" smtClean="0">
                <a:latin typeface="Lucida Calligraphy" panose="03010101010101010101" pitchFamily="66" charset="0"/>
              </a:rPr>
              <a:t> capacidades e habilidades de </a:t>
            </a:r>
            <a:r>
              <a:rPr lang="es-ES" dirty="0" err="1" smtClean="0">
                <a:latin typeface="Lucida Calligraphy" panose="03010101010101010101" pitchFamily="66" charset="0"/>
              </a:rPr>
              <a:t>nenos</a:t>
            </a:r>
            <a:r>
              <a:rPr lang="es-ES" dirty="0" smtClean="0">
                <a:latin typeface="Lucida Calligraphy" panose="03010101010101010101" pitchFamily="66" charset="0"/>
              </a:rPr>
              <a:t> e nenas </a:t>
            </a:r>
            <a:r>
              <a:rPr lang="es-ES" dirty="0" err="1" smtClean="0">
                <a:latin typeface="Lucida Calligraphy" panose="03010101010101010101" pitchFamily="66" charset="0"/>
              </a:rPr>
              <a:t>dende</a:t>
            </a:r>
            <a:r>
              <a:rPr lang="es-ES" dirty="0" smtClean="0">
                <a:latin typeface="Lucida Calligraphy" panose="03010101010101010101" pitchFamily="66" charset="0"/>
              </a:rPr>
              <a:t> os </a:t>
            </a:r>
            <a:r>
              <a:rPr lang="es-ES" dirty="0" err="1" smtClean="0">
                <a:latin typeface="Lucida Calligraphy" panose="03010101010101010101" pitchFamily="66" charset="0"/>
              </a:rPr>
              <a:t>primeiros</a:t>
            </a:r>
            <a:r>
              <a:rPr lang="es-ES" dirty="0" smtClean="0">
                <a:latin typeface="Lucida Calligraphy" panose="03010101010101010101" pitchFamily="66" charset="0"/>
              </a:rPr>
              <a:t> anos.</a:t>
            </a:r>
            <a:endParaRPr lang="es-ES" dirty="0">
              <a:latin typeface="Lucida Calligraphy" panose="03010101010101010101" pitchFamily="66" charset="0"/>
            </a:endParaRPr>
          </a:p>
        </p:txBody>
      </p:sp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51912" y="-27834"/>
            <a:ext cx="792088" cy="6843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755576" y="2638653"/>
            <a:ext cx="5436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smtClean="0">
                <a:latin typeface="Lucida Calligraphy" panose="03010101010101010101" pitchFamily="66" charset="0"/>
              </a:rPr>
              <a:t>Ser </a:t>
            </a:r>
            <a:r>
              <a:rPr lang="es-ES" dirty="0" err="1" smtClean="0">
                <a:latin typeface="Lucida Calligraphy" panose="03010101010101010101" pitchFamily="66" charset="0"/>
              </a:rPr>
              <a:t>quen</a:t>
            </a:r>
            <a:r>
              <a:rPr lang="es-ES" dirty="0" smtClean="0">
                <a:latin typeface="Lucida Calligraphy" panose="03010101010101010101" pitchFamily="66" charset="0"/>
              </a:rPr>
              <a:t> de comprender a importancia da ciencia e dos/as científicos/as na  vida.</a:t>
            </a:r>
            <a:endParaRPr lang="es-ES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683</Words>
  <Application>Microsoft Office PowerPoint</Application>
  <PresentationFormat>Presentación en pantalla (4:3)</PresentationFormat>
  <Paragraphs>69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FELIX</dc:creator>
  <cp:lastModifiedBy>FELIX</cp:lastModifiedBy>
  <cp:revision>15</cp:revision>
  <dcterms:created xsi:type="dcterms:W3CDTF">2014-02-09T17:01:45Z</dcterms:created>
  <dcterms:modified xsi:type="dcterms:W3CDTF">2014-02-09T18:34:27Z</dcterms:modified>
</cp:coreProperties>
</file>