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9" r:id="rId20"/>
    <p:sldId id="281" r:id="rId21"/>
    <p:sldId id="280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F77E-D1BF-4F15-80FC-6EC81CEE154C}" type="datetimeFigureOut">
              <a:rPr lang="es-ES" smtClean="0"/>
              <a:t>14/03/2014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F798-B75D-43A5-B947-0DDBAEBBD1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341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F77E-D1BF-4F15-80FC-6EC81CEE154C}" type="datetimeFigureOut">
              <a:rPr lang="es-ES" smtClean="0"/>
              <a:t>14/03/2014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F798-B75D-43A5-B947-0DDBAEBBD1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372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F77E-D1BF-4F15-80FC-6EC81CEE154C}" type="datetimeFigureOut">
              <a:rPr lang="es-ES" smtClean="0"/>
              <a:t>14/03/2014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F798-B75D-43A5-B947-0DDBAEBBD1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44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F77E-D1BF-4F15-80FC-6EC81CEE154C}" type="datetimeFigureOut">
              <a:rPr lang="es-ES" smtClean="0"/>
              <a:t>14/03/2014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F798-B75D-43A5-B947-0DDBAEBBD1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089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F77E-D1BF-4F15-80FC-6EC81CEE154C}" type="datetimeFigureOut">
              <a:rPr lang="es-ES" smtClean="0"/>
              <a:t>14/03/2014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F798-B75D-43A5-B947-0DDBAEBBD1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652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F77E-D1BF-4F15-80FC-6EC81CEE154C}" type="datetimeFigureOut">
              <a:rPr lang="es-ES" smtClean="0"/>
              <a:t>14/03/2014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F798-B75D-43A5-B947-0DDBAEBBD1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87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F77E-D1BF-4F15-80FC-6EC81CEE154C}" type="datetimeFigureOut">
              <a:rPr lang="es-ES" smtClean="0"/>
              <a:t>14/03/2014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F798-B75D-43A5-B947-0DDBAEBBD1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3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F77E-D1BF-4F15-80FC-6EC81CEE154C}" type="datetimeFigureOut">
              <a:rPr lang="es-ES" smtClean="0"/>
              <a:t>14/03/2014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F798-B75D-43A5-B947-0DDBAEBBD1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1599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F77E-D1BF-4F15-80FC-6EC81CEE154C}" type="datetimeFigureOut">
              <a:rPr lang="es-ES" smtClean="0"/>
              <a:t>14/03/2014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F798-B75D-43A5-B947-0DDBAEBBD1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088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F77E-D1BF-4F15-80FC-6EC81CEE154C}" type="datetimeFigureOut">
              <a:rPr lang="es-ES" smtClean="0"/>
              <a:t>14/03/2014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F798-B75D-43A5-B947-0DDBAEBBD1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391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F77E-D1BF-4F15-80FC-6EC81CEE154C}" type="datetimeFigureOut">
              <a:rPr lang="es-ES" smtClean="0"/>
              <a:t>14/03/2014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F798-B75D-43A5-B947-0DDBAEBBD1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31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0F77E-D1BF-4F15-80FC-6EC81CEE154C}" type="datetimeFigureOut">
              <a:rPr lang="es-ES" smtClean="0"/>
              <a:t>14/03/2014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F798-B75D-43A5-B947-0DDBAEBBD1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38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://www.google.es/url?sa=i&amp;rct=j&amp;q=&amp;esrc=s&amp;frm=1&amp;source=images&amp;cd=&amp;cad=rja&amp;uact=8&amp;docid=MvVevewDGIyZxM&amp;tbnid=l3H7tLo7O_DsDM:&amp;ved=0CAYQjRw&amp;url=http%3A%2F%2Fes.wikipedia.org%2Fwiki%2FPortaobjetos&amp;ei=m2YjU_fyF4yShQei64DYAg&amp;psig=AFQjCNH67mHP9oSW9sv0pMjmG-4cKFzBFQ&amp;ust=1394915349895877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188640"/>
            <a:ext cx="2095822" cy="17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40917" y="4964538"/>
            <a:ext cx="2736304" cy="52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8604448" y="1988840"/>
            <a:ext cx="0" cy="1728192"/>
          </a:xfrm>
          <a:prstGeom prst="line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539552" y="260648"/>
            <a:ext cx="6336704" cy="0"/>
          </a:xfrm>
          <a:prstGeom prst="line">
            <a:avLst/>
          </a:prstGeom>
          <a:ln w="38100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1316196" y="476672"/>
            <a:ext cx="603562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anose="04020705040A02060702" pitchFamily="82" charset="0"/>
              </a:rPr>
              <a:t> Material de </a:t>
            </a:r>
          </a:p>
          <a:p>
            <a:pPr algn="ctr"/>
            <a:r>
              <a:rPr lang="es-ES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anose="04020705040A02060702" pitchFamily="82" charset="0"/>
              </a:rPr>
              <a:t>Laboratorio</a:t>
            </a:r>
            <a:endParaRPr lang="es-ES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gerian" panose="04020705040A02060702" pitchFamily="82" charset="0"/>
            </a:endParaRPr>
          </a:p>
        </p:txBody>
      </p:sp>
      <p:pic>
        <p:nvPicPr>
          <p:cNvPr id="1034" name="Picture 10" descr="G:\PLAN MELLORA-lola\IMAXES LUIÑA\LUIÑA CIENCIA\mural-cienc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19" y="3140968"/>
            <a:ext cx="389981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29" b="95429" l="5525" r="966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8" t="7075" r="3324" b="4549"/>
          <a:stretch/>
        </p:blipFill>
        <p:spPr bwMode="auto">
          <a:xfrm>
            <a:off x="467544" y="6021288"/>
            <a:ext cx="742951" cy="70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19 Conector recto"/>
          <p:cNvCxnSpPr/>
          <p:nvPr/>
        </p:nvCxnSpPr>
        <p:spPr>
          <a:xfrm>
            <a:off x="839019" y="6407607"/>
            <a:ext cx="7405389" cy="35581"/>
          </a:xfrm>
          <a:prstGeom prst="line">
            <a:avLst/>
          </a:prstGeom>
          <a:ln w="38100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5757634" y="5993447"/>
            <a:ext cx="2270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anose="0208090404030B020404" pitchFamily="18" charset="0"/>
              </a:rPr>
              <a:t>CEIP </a:t>
            </a:r>
            <a:r>
              <a:rPr lang="es-E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anose="0208090404030B020404" pitchFamily="18" charset="0"/>
              </a:rPr>
              <a:t>Cespón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anose="0208090404030B020404" pitchFamily="18" charset="0"/>
              </a:rPr>
              <a:t> 2014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232365" y="3137772"/>
            <a:ext cx="30120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Procura de</a:t>
            </a:r>
          </a:p>
          <a:p>
            <a:pPr algn="ctr"/>
            <a:r>
              <a:rPr lang="es-ES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información</a:t>
            </a:r>
            <a:endParaRPr lang="es-ES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72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203620"/>
            <a:ext cx="2095822" cy="17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40917" y="4964538"/>
            <a:ext cx="2736304" cy="52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32728" y="-905580"/>
            <a:ext cx="5179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8604448" y="1988840"/>
            <a:ext cx="0" cy="1728192"/>
          </a:xfrm>
          <a:prstGeom prst="line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2987824" y="260648"/>
            <a:ext cx="3960440" cy="0"/>
          </a:xfrm>
          <a:prstGeom prst="line">
            <a:avLst/>
          </a:prstGeom>
          <a:ln w="38100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3095616" y="764704"/>
            <a:ext cx="2769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gl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Morteiro</a:t>
            </a:r>
            <a:endParaRPr lang="gl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572000" y="2204864"/>
            <a:ext cx="33214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 smtClean="0"/>
              <a:t>     O morteiro emprégase no laboratorio para triturar ou machucar certas substancias sólidas, ou mesmo para mesturar homoxeneamente dúas ou máis destas substancias. </a:t>
            </a:r>
            <a:endParaRPr lang="gl-E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85586"/>
            <a:ext cx="3880054" cy="331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619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203620"/>
            <a:ext cx="2095822" cy="17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40917" y="4964538"/>
            <a:ext cx="2736304" cy="52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32728" y="-905580"/>
            <a:ext cx="5179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8604448" y="1988840"/>
            <a:ext cx="0" cy="1728192"/>
          </a:xfrm>
          <a:prstGeom prst="line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2987824" y="260648"/>
            <a:ext cx="3960440" cy="0"/>
          </a:xfrm>
          <a:prstGeom prst="line">
            <a:avLst/>
          </a:prstGeom>
          <a:ln w="38100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3372870" y="764704"/>
            <a:ext cx="2214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atraz</a:t>
            </a:r>
            <a:endParaRPr lang="es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211960" y="1844824"/>
            <a:ext cx="37842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b="1" dirty="0" smtClean="0"/>
              <a:t>     Un matraz aforado ou volumétrico é unha vasilla de vidro usada nos laboratorios para manipular líquidos, con forma de pera e colo longo e estreito.</a:t>
            </a:r>
          </a:p>
          <a:p>
            <a:pPr algn="just"/>
            <a:r>
              <a:rPr lang="gl-ES" b="1" dirty="0" smtClean="0"/>
              <a:t>     Hainos de distintas clases e capacidades.</a:t>
            </a:r>
          </a:p>
          <a:p>
            <a:pPr algn="just"/>
            <a:r>
              <a:rPr lang="gl-ES" b="1" dirty="0" smtClean="0"/>
              <a:t>     Soen empregarse para preparar disolucións cunha concentración coñecida.</a:t>
            </a:r>
            <a:endParaRPr lang="gl-E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2895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619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203620"/>
            <a:ext cx="2095822" cy="17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40917" y="4964538"/>
            <a:ext cx="2736304" cy="52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32728" y="-905580"/>
            <a:ext cx="5179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8604448" y="1988840"/>
            <a:ext cx="0" cy="1728192"/>
          </a:xfrm>
          <a:prstGeom prst="line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2987824" y="260648"/>
            <a:ext cx="3960440" cy="0"/>
          </a:xfrm>
          <a:prstGeom prst="line">
            <a:avLst/>
          </a:prstGeom>
          <a:ln w="38100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3253415" y="764704"/>
            <a:ext cx="2453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Probeta</a:t>
            </a:r>
            <a:endParaRPr lang="es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419872" y="1844824"/>
            <a:ext cx="45763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b="1" dirty="0" smtClean="0"/>
              <a:t>     A probeta é un instrumento volumétrico composto por un tubo de cristal pechado por un extremo, con pé ou sen el, no que se recollen ou manipulan gases e líquidos.</a:t>
            </a:r>
          </a:p>
          <a:p>
            <a:pPr algn="just"/>
            <a:r>
              <a:rPr lang="gl-ES" b="1" dirty="0"/>
              <a:t> </a:t>
            </a:r>
            <a:r>
              <a:rPr lang="gl-ES" b="1" dirty="0" smtClean="0"/>
              <a:t>    Están graduados e permiten medir líquidos de xeito aproximado. Hainos de distintas medidas.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04" y="908720"/>
            <a:ext cx="1980803" cy="521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619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203620"/>
            <a:ext cx="2095822" cy="17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40917" y="4964538"/>
            <a:ext cx="2736304" cy="52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32728" y="-905580"/>
            <a:ext cx="5179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8604448" y="1988840"/>
            <a:ext cx="0" cy="1728192"/>
          </a:xfrm>
          <a:prstGeom prst="line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2987824" y="260648"/>
            <a:ext cx="3960440" cy="0"/>
          </a:xfrm>
          <a:prstGeom prst="line">
            <a:avLst/>
          </a:prstGeom>
          <a:ln w="38100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1413522" y="764704"/>
            <a:ext cx="61336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Vaso de precipitados</a:t>
            </a:r>
            <a:endParaRPr lang="es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707903" y="1881554"/>
            <a:ext cx="43924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b="1" dirty="0" smtClean="0"/>
              <a:t>     Un vaso de precipitados é un recipiente cilíndrico de vidro fino, que se emprega para preparar ou quentar substancias ou traspasar líquidos. </a:t>
            </a:r>
          </a:p>
          <a:p>
            <a:pPr algn="just"/>
            <a:r>
              <a:rPr lang="gl-ES" b="1" dirty="0" smtClean="0"/>
              <a:t>     Xeralmente están graduados e teñen un pico que facilita o vertido de líquidos sen que se derramen. </a:t>
            </a:r>
          </a:p>
          <a:p>
            <a:pPr algn="just"/>
            <a:r>
              <a:rPr lang="gl-ES" b="1" dirty="0" smtClean="0"/>
              <a:t>     A maioría son de clase </a:t>
            </a:r>
            <a:r>
              <a:rPr lang="gl-ES" b="1" dirty="0" err="1" smtClean="0"/>
              <a:t>Griffin</a:t>
            </a:r>
            <a:r>
              <a:rPr lang="gl-ES" b="1" dirty="0" smtClean="0"/>
              <a:t> (químico inglés). A altura é baixa con relación ao diámetro.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3052"/>
            <a:ext cx="26098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619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203620"/>
            <a:ext cx="2095822" cy="17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40917" y="4964538"/>
            <a:ext cx="2736304" cy="52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32728" y="-905580"/>
            <a:ext cx="5179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8604448" y="1988840"/>
            <a:ext cx="0" cy="1728192"/>
          </a:xfrm>
          <a:prstGeom prst="line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2987824" y="260648"/>
            <a:ext cx="3960440" cy="0"/>
          </a:xfrm>
          <a:prstGeom prst="line">
            <a:avLst/>
          </a:prstGeom>
          <a:ln w="38100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535623" y="764704"/>
            <a:ext cx="7889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gl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Tubo de ensaio e “</a:t>
            </a:r>
            <a:r>
              <a:rPr lang="gl-E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gradilla</a:t>
            </a:r>
            <a:r>
              <a:rPr lang="gl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gl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067945" y="1988840"/>
            <a:ext cx="3928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 smtClean="0"/>
              <a:t>     Tubo de vidro estreito e alongado, empregado para observar as reaccións das substancias que se depositan, ou para preparar cultivos  de fungos ou bacterias.</a:t>
            </a:r>
          </a:p>
          <a:p>
            <a:r>
              <a:rPr lang="gl-ES" b="1" dirty="0" smtClean="0"/>
              <a:t>     Hainos de diferentes medidas. </a:t>
            </a:r>
          </a:p>
          <a:p>
            <a:r>
              <a:rPr lang="gl-ES" b="1" dirty="0" smtClean="0"/>
              <a:t>     Para manter verticais os tubos de ensaio, emprégase a “</a:t>
            </a:r>
            <a:r>
              <a:rPr lang="gl-ES" b="1" dirty="0" err="1" smtClean="0"/>
              <a:t>gradilla</a:t>
            </a:r>
            <a:r>
              <a:rPr lang="gl-ES" b="1" dirty="0" smtClean="0"/>
              <a:t>”.</a:t>
            </a:r>
            <a:endParaRPr lang="gl-E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285597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619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203620"/>
            <a:ext cx="2095822" cy="17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40917" y="4964538"/>
            <a:ext cx="2736304" cy="52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32728" y="-905580"/>
            <a:ext cx="5179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8604448" y="1988840"/>
            <a:ext cx="0" cy="1728192"/>
          </a:xfrm>
          <a:prstGeom prst="line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2987824" y="260648"/>
            <a:ext cx="3960440" cy="0"/>
          </a:xfrm>
          <a:prstGeom prst="line">
            <a:avLst/>
          </a:prstGeom>
          <a:ln w="38100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1870922" y="764704"/>
            <a:ext cx="5218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Soporte universal</a:t>
            </a:r>
            <a:endParaRPr lang="es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023807" y="2204864"/>
            <a:ext cx="38164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b="1" dirty="0" smtClean="0"/>
              <a:t>     O soporte universal é unha peza básica na montaxe de sistemas e aparellos. Está formado por unha base consistente cunha variña cilíndrica vertical, da que se enganchan diversos elementos: pinzas, aneis,…</a:t>
            </a:r>
          </a:p>
          <a:p>
            <a:pPr algn="just"/>
            <a:r>
              <a:rPr lang="gl-ES" b="1" dirty="0" smtClean="0"/>
              <a:t>     Serve para suxeitar tubos de ensaio, </a:t>
            </a:r>
            <a:r>
              <a:rPr lang="gl-ES" b="1" dirty="0" err="1" smtClean="0"/>
              <a:t>buretas</a:t>
            </a:r>
            <a:r>
              <a:rPr lang="gl-ES" b="1" dirty="0" smtClean="0"/>
              <a:t>, </a:t>
            </a:r>
            <a:r>
              <a:rPr lang="gl-ES" b="1" dirty="0" err="1" smtClean="0"/>
              <a:t>funís…</a:t>
            </a:r>
            <a:endParaRPr lang="gl-E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75" y="1714691"/>
            <a:ext cx="2435181" cy="422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619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203620"/>
            <a:ext cx="2095822" cy="17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40917" y="4964538"/>
            <a:ext cx="2736304" cy="52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32728" y="-905580"/>
            <a:ext cx="5179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8604448" y="1988840"/>
            <a:ext cx="0" cy="1728192"/>
          </a:xfrm>
          <a:prstGeom prst="line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2987824" y="260648"/>
            <a:ext cx="3960440" cy="0"/>
          </a:xfrm>
          <a:prstGeom prst="line">
            <a:avLst/>
          </a:prstGeom>
          <a:ln w="38100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1605662" y="764704"/>
            <a:ext cx="5749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gl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Estoxo de disección</a:t>
            </a:r>
            <a:endParaRPr lang="gl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480326" y="2276872"/>
            <a:ext cx="33320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dirty="0" smtClean="0"/>
              <a:t>     O estoxo de disección contén un conxunto de ferramentas empregadas para realizar estudos sobre as partes da anatomía interna de animais ou plantas. </a:t>
            </a:r>
          </a:p>
          <a:p>
            <a:pPr algn="just"/>
            <a:r>
              <a:rPr lang="gl-ES" dirty="0" smtClean="0"/>
              <a:t>     Entre outras hai un bisturí ou escalpelo, alfinetes, tesoiras de cortar e de suxeitar, pinzas,…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258128"/>
            <a:ext cx="3889859" cy="282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619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203620"/>
            <a:ext cx="2095822" cy="17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40917" y="4964538"/>
            <a:ext cx="2736304" cy="52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32728" y="-905580"/>
            <a:ext cx="5179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8604448" y="1988840"/>
            <a:ext cx="0" cy="1728192"/>
          </a:xfrm>
          <a:prstGeom prst="line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2987824" y="260648"/>
            <a:ext cx="3960440" cy="0"/>
          </a:xfrm>
          <a:prstGeom prst="line">
            <a:avLst/>
          </a:prstGeom>
          <a:ln w="38100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3923927" y="2234294"/>
            <a:ext cx="36703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gl-ES" b="1" dirty="0" smtClean="0"/>
              <a:t>     Un axitador ou mesturador é unha variña, normalmente de vidro, que se emprega para mesturar líquidos ou preparar disolucións.</a:t>
            </a:r>
          </a:p>
          <a:p>
            <a:pPr algn="just"/>
            <a:r>
              <a:rPr lang="gl-ES" b="1" dirty="0" smtClean="0"/>
              <a:t>     Outra aplicación é a de </a:t>
            </a:r>
            <a:r>
              <a:rPr lang="gl-ES" b="1" dirty="0" err="1" smtClean="0"/>
              <a:t>trasvasar</a:t>
            </a:r>
            <a:r>
              <a:rPr lang="gl-ES" b="1" dirty="0" smtClean="0"/>
              <a:t> líquidos dun recipiente a outro.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151435" y="764704"/>
            <a:ext cx="2657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gl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Axitador</a:t>
            </a:r>
            <a:endParaRPr lang="gl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14" y="2348880"/>
            <a:ext cx="21526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Conector recto de flecha"/>
          <p:cNvCxnSpPr/>
          <p:nvPr/>
        </p:nvCxnSpPr>
        <p:spPr>
          <a:xfrm flipH="1">
            <a:off x="2843808" y="2060848"/>
            <a:ext cx="864096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619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203620"/>
            <a:ext cx="2095822" cy="17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40917" y="4964538"/>
            <a:ext cx="2736304" cy="52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32728" y="-905580"/>
            <a:ext cx="5179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8604448" y="1988840"/>
            <a:ext cx="0" cy="1728192"/>
          </a:xfrm>
          <a:prstGeom prst="line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2987824" y="260648"/>
            <a:ext cx="3960440" cy="0"/>
          </a:xfrm>
          <a:prstGeom prst="line">
            <a:avLst/>
          </a:prstGeom>
          <a:ln w="38100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2074998" y="1092989"/>
            <a:ext cx="4489948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PROCURA DE</a:t>
            </a:r>
          </a:p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INFORMACIÓN</a:t>
            </a:r>
            <a:endParaRPr lang="es-E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43608" y="3167102"/>
            <a:ext cx="65527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gl-ES" b="1" dirty="0" smtClean="0"/>
              <a:t>     O alumnado visita a exposición de material de laboratorio montada no centro, e </a:t>
            </a:r>
            <a:r>
              <a:rPr lang="gl-ES" b="1" dirty="0" smtClean="0"/>
              <a:t>realiza </a:t>
            </a:r>
            <a:r>
              <a:rPr lang="gl-ES" b="1" dirty="0" smtClean="0"/>
              <a:t>actividades:</a:t>
            </a:r>
          </a:p>
          <a:p>
            <a:pPr algn="just">
              <a:lnSpc>
                <a:spcPct val="150000"/>
              </a:lnSpc>
            </a:pPr>
            <a:r>
              <a:rPr lang="gl-ES" b="1" dirty="0" smtClean="0"/>
              <a:t>            Debuxa o material exposto.</a:t>
            </a:r>
          </a:p>
          <a:p>
            <a:pPr algn="just">
              <a:lnSpc>
                <a:spcPct val="150000"/>
              </a:lnSpc>
            </a:pPr>
            <a:r>
              <a:rPr lang="gl-ES" b="1" dirty="0" smtClean="0"/>
              <a:t>            Procura de información nos ordenadores, nos enderezos proporcionados</a:t>
            </a:r>
            <a:r>
              <a:rPr lang="gl-ES" b="1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gl-ES" b="1" dirty="0"/>
              <a:t> </a:t>
            </a:r>
            <a:r>
              <a:rPr lang="gl-ES" b="1" dirty="0" smtClean="0"/>
              <a:t>           Coa información recompilada fixeron esta presentación.</a:t>
            </a:r>
            <a:endParaRPr lang="gl-ES" b="1" dirty="0" smtClean="0"/>
          </a:p>
        </p:txBody>
      </p:sp>
      <p:pic>
        <p:nvPicPr>
          <p:cNvPr id="1026" name="Picture 2" descr="http://googlediscovery.com/wp-content/uploads/lup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3052" y="4059639"/>
            <a:ext cx="311654" cy="38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googlediscovery.com/wp-content/uploads/lup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03648" y="4484411"/>
            <a:ext cx="311654" cy="38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googlediscovery.com/wp-content/uploads/lup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03648" y="5336927"/>
            <a:ext cx="311654" cy="38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619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51970" y="1364139"/>
            <a:ext cx="2736304" cy="52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92396" y="5114264"/>
            <a:ext cx="5179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467544" y="3068960"/>
            <a:ext cx="0" cy="1728192"/>
          </a:xfrm>
          <a:prstGeom prst="line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2411760" y="6543068"/>
            <a:ext cx="3960440" cy="0"/>
          </a:xfrm>
          <a:prstGeom prst="line">
            <a:avLst/>
          </a:prstGeom>
          <a:ln w="38100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1520" y="4886884"/>
            <a:ext cx="198022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C:\Users\FELIX\Desktop\debuxando_ciencia\fich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7074786" cy="494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647527" y="395372"/>
            <a:ext cx="4443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Ficha modelo de </a:t>
            </a:r>
            <a:r>
              <a:rPr lang="es-ES" b="1" dirty="0" err="1" smtClean="0"/>
              <a:t>tratamento</a:t>
            </a:r>
            <a:r>
              <a:rPr lang="es-ES" b="1" dirty="0" smtClean="0"/>
              <a:t> da información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6329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203620"/>
            <a:ext cx="2095822" cy="17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40917" y="4964538"/>
            <a:ext cx="2736304" cy="52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32728" y="-905580"/>
            <a:ext cx="5179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8604448" y="1988840"/>
            <a:ext cx="0" cy="1728192"/>
          </a:xfrm>
          <a:prstGeom prst="line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2987824" y="260648"/>
            <a:ext cx="3960440" cy="0"/>
          </a:xfrm>
          <a:prstGeom prst="line">
            <a:avLst/>
          </a:prstGeom>
          <a:ln w="38100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88034"/>
            <a:ext cx="2448272" cy="417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491880" y="1953443"/>
            <a:ext cx="4572000" cy="33733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dirty="0" smtClean="0"/>
              <a:t>   Un </a:t>
            </a:r>
            <a:r>
              <a:rPr lang="es-ES" b="1" dirty="0" err="1" smtClean="0"/>
              <a:t>chisqueiro</a:t>
            </a:r>
            <a:r>
              <a:rPr lang="es-ES" b="1" dirty="0" smtClean="0"/>
              <a:t> </a:t>
            </a:r>
            <a:r>
              <a:rPr lang="es-ES" b="1" dirty="0" err="1"/>
              <a:t>ou</a:t>
            </a:r>
            <a:r>
              <a:rPr lang="es-ES" b="1" dirty="0"/>
              <a:t> </a:t>
            </a:r>
            <a:r>
              <a:rPr lang="es-ES" b="1" dirty="0" err="1" smtClean="0"/>
              <a:t>queimador</a:t>
            </a:r>
            <a:r>
              <a:rPr lang="es-ES" b="1" dirty="0" smtClean="0"/>
              <a:t> </a:t>
            </a:r>
            <a:r>
              <a:rPr lang="es-ES" b="1" dirty="0"/>
              <a:t>Bunsen é un instrumento utilizado en laboratorios </a:t>
            </a:r>
            <a:r>
              <a:rPr lang="es-ES" b="1" dirty="0" smtClean="0"/>
              <a:t>para </a:t>
            </a:r>
            <a:r>
              <a:rPr lang="es-ES" b="1" dirty="0" err="1"/>
              <a:t>quentar</a:t>
            </a:r>
            <a:r>
              <a:rPr lang="es-ES" b="1" dirty="0"/>
              <a:t> </a:t>
            </a:r>
            <a:r>
              <a:rPr lang="es-ES" b="1" dirty="0" err="1"/>
              <a:t>ou</a:t>
            </a:r>
            <a:r>
              <a:rPr lang="es-ES" b="1" dirty="0"/>
              <a:t> esterilizar </a:t>
            </a:r>
            <a:r>
              <a:rPr lang="es-ES" b="1" dirty="0" err="1"/>
              <a:t>mostras</a:t>
            </a:r>
            <a:r>
              <a:rPr lang="es-ES" b="1" dirty="0"/>
              <a:t> </a:t>
            </a:r>
            <a:r>
              <a:rPr lang="es-ES" b="1" dirty="0" err="1"/>
              <a:t>ou</a:t>
            </a:r>
            <a:r>
              <a:rPr lang="es-ES" b="1" dirty="0"/>
              <a:t> reactivos químicos</a:t>
            </a:r>
            <a:r>
              <a:rPr lang="es-ES" b="1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/>
              <a:t>   Foi </a:t>
            </a:r>
            <a:r>
              <a:rPr lang="pt-BR" b="1" dirty="0"/>
              <a:t>inventado por Robert Bunsen </a:t>
            </a:r>
            <a:r>
              <a:rPr lang="pt-BR" b="1" dirty="0" err="1"/>
              <a:t>en</a:t>
            </a:r>
            <a:r>
              <a:rPr lang="pt-BR" b="1" dirty="0"/>
              <a:t> 1857 </a:t>
            </a:r>
            <a:r>
              <a:rPr lang="pt-BR" b="1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/>
              <a:t>É </a:t>
            </a:r>
            <a:r>
              <a:rPr lang="pt-BR" b="1" dirty="0" err="1"/>
              <a:t>un</a:t>
            </a:r>
            <a:r>
              <a:rPr lang="pt-BR" b="1" dirty="0"/>
              <a:t> </a:t>
            </a:r>
            <a:r>
              <a:rPr lang="pt-BR" b="1" dirty="0" smtClean="0"/>
              <a:t>queimador </a:t>
            </a:r>
            <a:r>
              <a:rPr lang="pt-BR" b="1" dirty="0"/>
              <a:t>de </a:t>
            </a:r>
            <a:r>
              <a:rPr lang="pt-BR" b="1" dirty="0" err="1" smtClean="0"/>
              <a:t>gas</a:t>
            </a:r>
            <a:r>
              <a:rPr lang="pt-BR" b="1" dirty="0" smtClean="0"/>
              <a:t> no que a </a:t>
            </a:r>
            <a:r>
              <a:rPr lang="pt-BR" b="1" dirty="0"/>
              <a:t>chama é o produto da </a:t>
            </a:r>
            <a:r>
              <a:rPr lang="pt-BR" b="1" dirty="0" err="1"/>
              <a:t>combustión</a:t>
            </a:r>
            <a:r>
              <a:rPr lang="pt-BR" b="1" dirty="0"/>
              <a:t> </a:t>
            </a:r>
            <a:r>
              <a:rPr lang="pt-BR" b="1" dirty="0" err="1"/>
              <a:t>dunha</a:t>
            </a:r>
            <a:r>
              <a:rPr lang="pt-BR" b="1" dirty="0"/>
              <a:t> </a:t>
            </a:r>
            <a:r>
              <a:rPr lang="pt-BR" b="1" dirty="0" err="1"/>
              <a:t>mestura</a:t>
            </a:r>
            <a:r>
              <a:rPr lang="pt-BR" b="1" dirty="0"/>
              <a:t> de aire e </a:t>
            </a:r>
            <a:r>
              <a:rPr lang="pt-BR" b="1" dirty="0" err="1"/>
              <a:t>gas</a:t>
            </a:r>
            <a:r>
              <a:rPr lang="pt-BR" b="1" dirty="0" smtClean="0"/>
              <a:t>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717609" y="764704"/>
            <a:ext cx="5525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Chisqueiro</a:t>
            </a:r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Bunsen</a:t>
            </a:r>
            <a:endParaRPr lang="es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176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51970" y="1364139"/>
            <a:ext cx="2736304" cy="52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92396" y="5114264"/>
            <a:ext cx="5179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467544" y="3068960"/>
            <a:ext cx="0" cy="1728192"/>
          </a:xfrm>
          <a:prstGeom prst="line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2411760" y="6543068"/>
            <a:ext cx="3960440" cy="0"/>
          </a:xfrm>
          <a:prstGeom prst="line">
            <a:avLst/>
          </a:prstGeom>
          <a:ln w="38100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1520" y="4886884"/>
            <a:ext cx="198022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1288"/>
            <a:ext cx="3756517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51" y="621288"/>
            <a:ext cx="3754213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3354003" y="260648"/>
            <a:ext cx="3090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Ficha realizada polo alumnado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8243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51970" y="1364139"/>
            <a:ext cx="2736304" cy="52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92396" y="5186272"/>
            <a:ext cx="5179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467544" y="3068960"/>
            <a:ext cx="0" cy="1728192"/>
          </a:xfrm>
          <a:prstGeom prst="line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2411760" y="6543068"/>
            <a:ext cx="3960440" cy="0"/>
          </a:xfrm>
          <a:prstGeom prst="line">
            <a:avLst/>
          </a:prstGeom>
          <a:ln w="38100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1520" y="4886884"/>
            <a:ext cx="198022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334" y="137316"/>
            <a:ext cx="4604921" cy="597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243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51970" y="1364139"/>
            <a:ext cx="2736304" cy="52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92396" y="5114264"/>
            <a:ext cx="5179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467544" y="3068960"/>
            <a:ext cx="0" cy="1728192"/>
          </a:xfrm>
          <a:prstGeom prst="line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2411760" y="6543068"/>
            <a:ext cx="3960440" cy="0"/>
          </a:xfrm>
          <a:prstGeom prst="line">
            <a:avLst/>
          </a:prstGeom>
          <a:ln w="38100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52" name="Picture 4" descr="C:\Users\FELIX\Desktop\retallar\101_0853 [800x600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5112568" cy="3834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C:\Users\FELIX\Desktop\retallar\101_0858 [800x600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236" y="332656"/>
            <a:ext cx="2016224" cy="26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FELIX\Desktop\retallar\101_0860 [800x600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234" y="3165068"/>
            <a:ext cx="205222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1520" y="4886884"/>
            <a:ext cx="198022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619672" y="4879118"/>
            <a:ext cx="446449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Alumnado de 6º curso visitando a </a:t>
            </a:r>
            <a:r>
              <a:rPr lang="es-ES" sz="2400" b="1" dirty="0" err="1" smtClean="0"/>
              <a:t>mostra</a:t>
            </a:r>
            <a:r>
              <a:rPr lang="es-ES" sz="2400" b="1" dirty="0" smtClean="0"/>
              <a:t> e realizando as </a:t>
            </a:r>
            <a:r>
              <a:rPr lang="es-ES" sz="2400" b="1" dirty="0" err="1" smtClean="0"/>
              <a:t>ilustracións</a:t>
            </a:r>
            <a:r>
              <a:rPr lang="es-ES" sz="2400" b="1" dirty="0"/>
              <a:t> </a:t>
            </a:r>
            <a:r>
              <a:rPr lang="es-ES" sz="2400" b="1" dirty="0" smtClean="0"/>
              <a:t>do material.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4181619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FELIX\Desktop\retallar\101_0851 [800x600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30" y="260648"/>
            <a:ext cx="3297365" cy="247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FELIX\Desktop\retallar\101_0856 [800x600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209" y="260648"/>
            <a:ext cx="3297365" cy="247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FELIX\Desktop\retallar\101_0867 [800x600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757" y="2852936"/>
            <a:ext cx="4128459" cy="30963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51970" y="1364139"/>
            <a:ext cx="2736304" cy="52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92396" y="5114264"/>
            <a:ext cx="5179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11 Conector recto"/>
          <p:cNvCxnSpPr/>
          <p:nvPr/>
        </p:nvCxnSpPr>
        <p:spPr>
          <a:xfrm>
            <a:off x="467544" y="3068960"/>
            <a:ext cx="0" cy="1728192"/>
          </a:xfrm>
          <a:prstGeom prst="line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2411760" y="6543068"/>
            <a:ext cx="3960440" cy="0"/>
          </a:xfrm>
          <a:prstGeom prst="line">
            <a:avLst/>
          </a:prstGeom>
          <a:ln w="38100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1520" y="4886884"/>
            <a:ext cx="198022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619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C:\Users\FELIX\Desktop\retallar\101_0870 [800x600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3030"/>
            <a:ext cx="4656517" cy="3492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FELIX\Desktop\retallar\101_0847 [800x600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36912"/>
            <a:ext cx="4464496" cy="3348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51970" y="1364139"/>
            <a:ext cx="2736304" cy="52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92396" y="5114264"/>
            <a:ext cx="5179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11 Conector recto"/>
          <p:cNvCxnSpPr/>
          <p:nvPr/>
        </p:nvCxnSpPr>
        <p:spPr>
          <a:xfrm>
            <a:off x="467544" y="3068960"/>
            <a:ext cx="0" cy="1728192"/>
          </a:xfrm>
          <a:prstGeom prst="line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2411760" y="6543068"/>
            <a:ext cx="3960440" cy="0"/>
          </a:xfrm>
          <a:prstGeom prst="line">
            <a:avLst/>
          </a:prstGeom>
          <a:ln w="38100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1520" y="4886884"/>
            <a:ext cx="198022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549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203620"/>
            <a:ext cx="2095822" cy="17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40917" y="4964538"/>
            <a:ext cx="2736304" cy="52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32728" y="-905580"/>
            <a:ext cx="5179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8604448" y="1988840"/>
            <a:ext cx="0" cy="1728192"/>
          </a:xfrm>
          <a:prstGeom prst="line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2987824" y="260648"/>
            <a:ext cx="3960440" cy="0"/>
          </a:xfrm>
          <a:prstGeom prst="line">
            <a:avLst/>
          </a:prstGeom>
          <a:ln w="38100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62" y="2257410"/>
            <a:ext cx="3192626" cy="311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563888" y="1805899"/>
            <a:ext cx="4572000" cy="3927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dirty="0" smtClean="0"/>
              <a:t>   A </a:t>
            </a:r>
            <a:r>
              <a:rPr lang="es-ES" b="1" dirty="0"/>
              <a:t>balanza é un instrumento que </a:t>
            </a:r>
            <a:r>
              <a:rPr lang="es-ES" b="1" dirty="0" err="1"/>
              <a:t>serve</a:t>
            </a:r>
            <a:r>
              <a:rPr lang="es-ES" b="1" dirty="0"/>
              <a:t> para medir a </a:t>
            </a:r>
            <a:r>
              <a:rPr lang="es-ES" b="1" dirty="0" smtClean="0"/>
              <a:t>masa dos </a:t>
            </a:r>
            <a:r>
              <a:rPr lang="es-ES" b="1" dirty="0" err="1" smtClean="0"/>
              <a:t>corpos</a:t>
            </a:r>
            <a:r>
              <a:rPr lang="es-ES" b="1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s-ES" sz="200" b="1" dirty="0" smtClean="0"/>
              <a:t>  </a:t>
            </a:r>
            <a:r>
              <a:rPr lang="es-ES" b="1" dirty="0"/>
              <a:t/>
            </a:r>
            <a:br>
              <a:rPr lang="es-ES" b="1" dirty="0"/>
            </a:br>
            <a:r>
              <a:rPr lang="es-ES" b="1" dirty="0" smtClean="0"/>
              <a:t>   É </a:t>
            </a:r>
            <a:r>
              <a:rPr lang="es-ES" b="1" dirty="0" err="1"/>
              <a:t>unha</a:t>
            </a:r>
            <a:r>
              <a:rPr lang="es-ES" b="1" dirty="0"/>
              <a:t> palanca de </a:t>
            </a:r>
            <a:r>
              <a:rPr lang="es-ES" b="1" dirty="0" err="1"/>
              <a:t>primeiro</a:t>
            </a:r>
            <a:r>
              <a:rPr lang="es-ES" b="1" dirty="0"/>
              <a:t> </a:t>
            </a:r>
            <a:r>
              <a:rPr lang="es-ES" b="1" dirty="0" err="1"/>
              <a:t>xénero</a:t>
            </a:r>
            <a:r>
              <a:rPr lang="es-ES" b="1" dirty="0"/>
              <a:t> de brazos </a:t>
            </a:r>
            <a:r>
              <a:rPr lang="es-ES" b="1" dirty="0" err="1"/>
              <a:t>iguais</a:t>
            </a:r>
            <a:r>
              <a:rPr lang="es-ES" b="1" dirty="0"/>
              <a:t> que, mediante o </a:t>
            </a:r>
            <a:r>
              <a:rPr lang="es-ES" b="1" dirty="0" err="1"/>
              <a:t>establecemento</a:t>
            </a:r>
            <a:r>
              <a:rPr lang="es-ES" b="1" dirty="0"/>
              <a:t> </a:t>
            </a:r>
            <a:r>
              <a:rPr lang="es-ES" b="1" dirty="0" err="1"/>
              <a:t>dunha</a:t>
            </a:r>
            <a:r>
              <a:rPr lang="es-ES" b="1" dirty="0"/>
              <a:t> situación de equilibrio entre os pesos de </a:t>
            </a:r>
            <a:r>
              <a:rPr lang="es-ES" b="1" dirty="0" err="1"/>
              <a:t>dous</a:t>
            </a:r>
            <a:r>
              <a:rPr lang="es-ES" b="1" dirty="0"/>
              <a:t> </a:t>
            </a:r>
            <a:r>
              <a:rPr lang="es-ES" b="1" dirty="0" err="1"/>
              <a:t>corpos</a:t>
            </a:r>
            <a:r>
              <a:rPr lang="es-ES" b="1" dirty="0"/>
              <a:t>, permite medir masas</a:t>
            </a:r>
            <a:r>
              <a:rPr lang="es-ES" b="1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s-ES" sz="400" b="1" dirty="0" smtClean="0"/>
              <a:t>  </a:t>
            </a:r>
            <a:r>
              <a:rPr lang="es-ES" b="1" dirty="0"/>
              <a:t/>
            </a:r>
            <a:br>
              <a:rPr lang="es-ES" b="1" dirty="0"/>
            </a:br>
            <a:r>
              <a:rPr lang="es-ES" b="1" dirty="0" smtClean="0"/>
              <a:t>   Para </a:t>
            </a:r>
            <a:r>
              <a:rPr lang="es-ES" b="1" dirty="0"/>
              <a:t>realizar as </a:t>
            </a:r>
            <a:r>
              <a:rPr lang="es-ES" b="1" dirty="0" err="1"/>
              <a:t>medicións</a:t>
            </a:r>
            <a:r>
              <a:rPr lang="es-ES" b="1" dirty="0"/>
              <a:t> </a:t>
            </a:r>
            <a:r>
              <a:rPr lang="es-ES" b="1" dirty="0" err="1"/>
              <a:t>utilízanse</a:t>
            </a:r>
            <a:r>
              <a:rPr lang="es-ES" b="1" dirty="0"/>
              <a:t> </a:t>
            </a:r>
            <a:r>
              <a:rPr lang="es-ES" b="1" dirty="0" err="1"/>
              <a:t>patróns</a:t>
            </a:r>
            <a:r>
              <a:rPr lang="es-ES" b="1" dirty="0"/>
              <a:t> de masa </a:t>
            </a:r>
            <a:r>
              <a:rPr lang="es-ES" b="1" dirty="0" err="1"/>
              <a:t>cuxo</a:t>
            </a:r>
            <a:r>
              <a:rPr lang="es-ES" b="1" dirty="0"/>
              <a:t> grado de </a:t>
            </a:r>
            <a:r>
              <a:rPr lang="es-ES" b="1" dirty="0" err="1"/>
              <a:t>exactitude</a:t>
            </a:r>
            <a:r>
              <a:rPr lang="es-ES" b="1" dirty="0"/>
              <a:t> depende da precisión do instrumento.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277487" y="764704"/>
            <a:ext cx="2405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Balanza</a:t>
            </a:r>
            <a:endParaRPr lang="es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161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203620"/>
            <a:ext cx="2095822" cy="17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40917" y="4964538"/>
            <a:ext cx="2736304" cy="52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32728" y="-905580"/>
            <a:ext cx="5179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8604448" y="1988840"/>
            <a:ext cx="0" cy="1728192"/>
          </a:xfrm>
          <a:prstGeom prst="line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2987824" y="260648"/>
            <a:ext cx="3960440" cy="0"/>
          </a:xfrm>
          <a:prstGeom prst="line">
            <a:avLst/>
          </a:prstGeom>
          <a:ln w="38100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14" y="2242569"/>
            <a:ext cx="2939025" cy="305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131840" y="1340769"/>
            <a:ext cx="5040560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gl-ES" b="1" dirty="0" smtClean="0"/>
              <a:t>   A lupa binocular é un instrumento cun xogo de lentes fixo. Denomínase así por ter dous oculares móbiles que poden adaptarse aos ollos.</a:t>
            </a:r>
          </a:p>
          <a:p>
            <a:pPr algn="just">
              <a:lnSpc>
                <a:spcPct val="150000"/>
              </a:lnSpc>
            </a:pPr>
            <a:r>
              <a:rPr lang="gl-ES" sz="100" b="1" dirty="0" smtClean="0"/>
              <a:t>  </a:t>
            </a:r>
            <a:r>
              <a:rPr lang="gl-ES" b="1" dirty="0" smtClean="0"/>
              <a:t/>
            </a:r>
            <a:br>
              <a:rPr lang="gl-ES" b="1" dirty="0" smtClean="0"/>
            </a:br>
            <a:r>
              <a:rPr lang="gl-ES" b="1" dirty="0" smtClean="0"/>
              <a:t>   O aumento que proporciona a lupa é moito menor que o proporcionado polo microscopio, pero o campo visual de traballo é moito maior. Coa lupa podemos estudar, de forma moi detallada, estruturas macroscópicas, por exemplo, nosa propia man ou o mofo do pan.</a:t>
            </a:r>
          </a:p>
          <a:p>
            <a:pPr algn="just">
              <a:lnSpc>
                <a:spcPct val="150000"/>
              </a:lnSpc>
            </a:pPr>
            <a:r>
              <a:rPr lang="gl-ES" sz="100" b="1" dirty="0" smtClean="0"/>
              <a:t>  </a:t>
            </a:r>
            <a:r>
              <a:rPr lang="gl-ES" b="1" dirty="0" smtClean="0"/>
              <a:t/>
            </a:r>
            <a:br>
              <a:rPr lang="gl-ES" b="1" dirty="0" smtClean="0"/>
            </a:br>
            <a:r>
              <a:rPr lang="gl-ES" b="1" dirty="0" smtClean="0"/>
              <a:t>   As lentes, oculares e obxectivo, poden desprazarse verticalmente, grazas ao mando de enfoque. </a:t>
            </a:r>
            <a:endParaRPr lang="gl-ES" dirty="0"/>
          </a:p>
        </p:txBody>
      </p:sp>
      <p:sp>
        <p:nvSpPr>
          <p:cNvPr id="9" name="8 Rectángulo"/>
          <p:cNvSpPr/>
          <p:nvPr/>
        </p:nvSpPr>
        <p:spPr>
          <a:xfrm>
            <a:off x="2266919" y="577508"/>
            <a:ext cx="4426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Lupa binocular</a:t>
            </a:r>
            <a:endParaRPr lang="es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161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203620"/>
            <a:ext cx="2095822" cy="17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40917" y="4964538"/>
            <a:ext cx="2736304" cy="52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32728" y="-905580"/>
            <a:ext cx="5179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8604448" y="1988840"/>
            <a:ext cx="0" cy="1728192"/>
          </a:xfrm>
          <a:prstGeom prst="line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2987824" y="260648"/>
            <a:ext cx="3960440" cy="0"/>
          </a:xfrm>
          <a:prstGeom prst="line">
            <a:avLst/>
          </a:prstGeom>
          <a:ln w="38100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47" y="2132855"/>
            <a:ext cx="3029466" cy="309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280158" y="1628800"/>
            <a:ext cx="4964249" cy="468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gl-ES" b="1" dirty="0" smtClean="0"/>
              <a:t>   Ou microscopio  é un aparello utilizado para visualizar estruturas minúsculas, demasiado pequenas para ser observadas a primeira ollada, como as células.</a:t>
            </a:r>
          </a:p>
          <a:p>
            <a:pPr algn="just">
              <a:lnSpc>
                <a:spcPct val="150000"/>
              </a:lnSpc>
            </a:pPr>
            <a:r>
              <a:rPr lang="gl-ES" sz="100" b="1" dirty="0" smtClean="0"/>
              <a:t> </a:t>
            </a:r>
            <a:r>
              <a:rPr lang="gl-ES" b="1" dirty="0" smtClean="0"/>
              <a:t/>
            </a:r>
            <a:br>
              <a:rPr lang="gl-ES" b="1" dirty="0" smtClean="0"/>
            </a:br>
            <a:r>
              <a:rPr lang="gl-ES" b="1" dirty="0" smtClean="0"/>
              <a:t>   O tipo máis común, e o primeiro en ser inventado, foi ou microscopio óptico. Trátase dun instrumento óptico que contén unha ou varias lentes que permiten obter unha imaxe aumentada do obxecto. Crese que o microscopio foi inventado en 1590 por </a:t>
            </a:r>
            <a:r>
              <a:rPr lang="gl-ES" b="1" dirty="0" err="1" smtClean="0"/>
              <a:t>Hans</a:t>
            </a:r>
            <a:r>
              <a:rPr lang="gl-ES" b="1" dirty="0" smtClean="0"/>
              <a:t> </a:t>
            </a:r>
            <a:r>
              <a:rPr lang="gl-ES" b="1" dirty="0" err="1" smtClean="0"/>
              <a:t>Janssen</a:t>
            </a:r>
            <a:r>
              <a:rPr lang="gl-ES" b="1" dirty="0" smtClean="0"/>
              <a:t> e ou seu pai </a:t>
            </a:r>
            <a:r>
              <a:rPr lang="gl-ES" b="1" dirty="0" err="1" smtClean="0"/>
              <a:t>Zacharias</a:t>
            </a:r>
            <a:r>
              <a:rPr lang="gl-ES" b="1" dirty="0" smtClean="0"/>
              <a:t>, dous holandeses fabricantes </a:t>
            </a:r>
            <a:r>
              <a:rPr lang="gl-ES" b="1" smtClean="0"/>
              <a:t>de lentes</a:t>
            </a:r>
            <a:r>
              <a:rPr lang="gl-ES" b="1" dirty="0" smtClean="0"/>
              <a:t>.</a:t>
            </a:r>
            <a:endParaRPr lang="gl-ES" dirty="0"/>
          </a:p>
        </p:txBody>
      </p:sp>
      <p:sp>
        <p:nvSpPr>
          <p:cNvPr id="9" name="8 Rectángulo"/>
          <p:cNvSpPr/>
          <p:nvPr/>
        </p:nvSpPr>
        <p:spPr>
          <a:xfrm>
            <a:off x="2625805" y="764704"/>
            <a:ext cx="3709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Microscopio</a:t>
            </a:r>
            <a:endParaRPr lang="es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161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203620"/>
            <a:ext cx="2095822" cy="17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40917" y="4964538"/>
            <a:ext cx="2736304" cy="52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32728" y="-905580"/>
            <a:ext cx="5179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8604448" y="1988840"/>
            <a:ext cx="0" cy="1728192"/>
          </a:xfrm>
          <a:prstGeom prst="line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2987824" y="260648"/>
            <a:ext cx="3960440" cy="0"/>
          </a:xfrm>
          <a:prstGeom prst="line">
            <a:avLst/>
          </a:prstGeom>
          <a:ln w="38100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2428858" y="764704"/>
            <a:ext cx="4102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Caixa de Petri</a:t>
            </a:r>
            <a:endParaRPr lang="es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707904" y="2132856"/>
            <a:ext cx="381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b="1" dirty="0" smtClean="0"/>
              <a:t>     A placa ou caixa de </a:t>
            </a:r>
            <a:r>
              <a:rPr lang="gl-ES" b="1" dirty="0" err="1" smtClean="0"/>
              <a:t>Petri</a:t>
            </a:r>
            <a:r>
              <a:rPr lang="gl-ES" b="1" dirty="0" smtClean="0"/>
              <a:t> é un recipiente redondo, xeralmente de cristal, cunha cuberta da mesma forma que a placa, algo máis grande de diámetro que encaixa, tapándoa pero non de xeito hermético.</a:t>
            </a:r>
          </a:p>
          <a:p>
            <a:r>
              <a:rPr lang="gl-ES" b="1" dirty="0" smtClean="0"/>
              <a:t>    Emprégase para realizar cultivos de microorganismos.</a:t>
            </a:r>
          </a:p>
          <a:p>
            <a:r>
              <a:rPr lang="gl-ES" b="1" dirty="0" smtClean="0"/>
              <a:t>     Foi construída no 1887 polo alemán J.R. </a:t>
            </a:r>
            <a:r>
              <a:rPr lang="gl-ES" b="1" dirty="0" err="1" smtClean="0"/>
              <a:t>Petri</a:t>
            </a:r>
            <a:r>
              <a:rPr lang="gl-ES" b="1" dirty="0" smtClean="0"/>
              <a:t>, axudante de </a:t>
            </a:r>
            <a:r>
              <a:rPr lang="gl-ES" b="1" dirty="0" err="1" smtClean="0"/>
              <a:t>Robert</a:t>
            </a:r>
            <a:r>
              <a:rPr lang="gl-ES" b="1" dirty="0" smtClean="0"/>
              <a:t> </a:t>
            </a:r>
            <a:r>
              <a:rPr lang="gl-ES" b="1" dirty="0" err="1" smtClean="0"/>
              <a:t>Koch</a:t>
            </a:r>
            <a:r>
              <a:rPr lang="gl-ES" b="1" dirty="0" smtClean="0"/>
              <a:t> (premio </a:t>
            </a:r>
            <a:r>
              <a:rPr lang="gl-ES" b="1" dirty="0" err="1" smtClean="0"/>
              <a:t>Nobel</a:t>
            </a:r>
            <a:r>
              <a:rPr lang="gl-ES" b="1" dirty="0" smtClean="0"/>
              <a:t>, descubridor do vacilo da tuberculose) </a:t>
            </a:r>
            <a:endParaRPr lang="gl-E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1182"/>
            <a:ext cx="27432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61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203620"/>
            <a:ext cx="2095822" cy="17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40917" y="4964538"/>
            <a:ext cx="2736304" cy="52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32728" y="-905580"/>
            <a:ext cx="5179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8604448" y="1988840"/>
            <a:ext cx="0" cy="1728192"/>
          </a:xfrm>
          <a:prstGeom prst="line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2987824" y="260648"/>
            <a:ext cx="3960440" cy="0"/>
          </a:xfrm>
          <a:prstGeom prst="line">
            <a:avLst/>
          </a:prstGeom>
          <a:ln w="38100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1195064" y="764704"/>
            <a:ext cx="6570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Portaobxectos</a:t>
            </a:r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e cubre</a:t>
            </a:r>
            <a:endParaRPr lang="es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067944" y="2204864"/>
            <a:ext cx="37640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b="1" dirty="0" smtClean="0"/>
              <a:t>     Un portaobxectos é unha placa fina e pequena de cristal rectangular, sobre a que se dispoñen obxectos para o seu exame nun microscopio. </a:t>
            </a:r>
          </a:p>
          <a:p>
            <a:pPr algn="just"/>
            <a:r>
              <a:rPr lang="gl-ES" b="1" dirty="0" smtClean="0"/>
              <a:t>     En certas ocasións pode cubrirse a mostra cun </a:t>
            </a:r>
            <a:r>
              <a:rPr lang="gl-ES" b="1" dirty="0" err="1" smtClean="0"/>
              <a:t>cubreobxectos</a:t>
            </a:r>
            <a:r>
              <a:rPr lang="gl-ES" b="1" dirty="0" smtClean="0"/>
              <a:t>, que é unha finísima placa cadrada de vidro.</a:t>
            </a:r>
          </a:p>
          <a:p>
            <a:pPr algn="just"/>
            <a:endParaRPr lang="gl-ES" b="1" dirty="0" smtClean="0"/>
          </a:p>
        </p:txBody>
      </p:sp>
      <p:sp>
        <p:nvSpPr>
          <p:cNvPr id="3" name="AutoShape 2" descr="data:image/jpeg;base64,/9j/4AAQSkZJRgABAQAAAQABAAD/2wCEAAkGBxQQEBQQEhQVFBQSFRQVEBQUFBQPFBUSFBQWFxQSFBQYHCggGBolGxQUITEhJSkrLi4uFx8zODMsNygtLisBCgoKDA0MDgwPDywZFB0rKy4sKysrLCsrNysrKysrKyssKys3KysrKysrKysrKysrKysrKysrKysrKysrKysrK//AABEIAHMAsAMBIgACEQEDEQH/xAAZAAEBAQEBAQAAAAAAAAAAAAABAAIDBAX/xAA4EAACAQECCwYEBQUAAAAAAAAAAQIREhMDITFRUmFxkaHR8ARBgZKxwSMyorIFIjOC4hRCYpPh/8QAFgEBAQEAAAAAAAAAAAAAAAAAAAEC/8QAGBEBAQEBAQAAAAAAAAAAAAAAAAERQSH/2gAMAwEAAhEDEQA/APURI5ywyUrGOtm13Yk3RER1Ixb6xFebeBBpgDwq1herqgVuhGL1dUK9WvrxA1Qqmbxa9xXi17gOhNHO8XSJYZdJgaaMsLyPSZXi6TASC2s/Bg5rOAkFtZ1vC2s63oBoBWlnW9FXZvAgEEB6Dwxx4XCvXGC/bGr4zPdFHz+yOqlLSnN4u/HSvBbxUjsNRkAaTJoKmmDGWTFEEBC0AAFBZAZaChqhAZIWZYUpjXWERAG2FRAI12l/GrpRi+FHi8Dqeftj/Ng3nhTc2jvFgemcqJy0U3uVTwdijTBwTy2U3teN+p2/E38GS75Uiv3Om/KVBUayk0ZY1xBoNEhJABIiqERAyoBVAQAgEmwMsBYBSREEBEQGO2/JgpZpTW+y177zvE49s/Rro4RPzJ19EbwTxCDX4i/0o6U6vZBVfGzvZpHTDdntSjO0lZTVHkbffuqP9PLPH6i9RyYM6XEs8PqC4l/jva9iLGWwZq5nmj/s/gV1PMvNX2QPGSNXMsy8yFYKWj9UQVipGrqWjxjzC7lovfHmAAzViWi/p5hYlovhzAANWXoy3VBxejLysDFRRWJaMvKxo1/bLyvkAEXg/LLkFdT8suQERV27mQFh18HC6lCW6Rns7/KjTkrGEVcsJU2rGvc5dhTsqqptxFR9VAmNQZcERVIggGpMAqUpUTeZN7k+RJBP5Xsa4U9wMXxX618DjQiK7Xu0b5azgQ0d71dajVTzL2l6M7rJ4IDVQtAwKG0VtmWgCNOTK2ZbADVtmGIMo9JCTKgKhMKkVIUwRAJjC/LLWjdDGH+V+HqiDzkFRqRVUBICTy7Jfazushwz7Jfaz0JYiwDChoywIyJMqMsiBgVCZVAo9RMCCEGyqQEPXW8CRBpIxhvle1epopKq5YgrzOJiyem7WvhyJ4JZ3w5GcV57AHocOsRWeqf9KPOnl2S+1nqWQ5SwGXHlTWTOqZzowgBsQoXBAQMCMsWBQMKlQAPYl6mV3dZhIIiXISApIERAQoiCoiIqBImREoGZmREVAyIoAQEBGWJBAZ72BAf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01600" y="-655638"/>
            <a:ext cx="20955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data:image/jpeg;base64,/9j/4AAQSkZJRgABAQAAAQABAAD/2wCEAAkGBxQQEBQQEhQVFBQSFRQVEBQUFBQPFBUSFBQWFxQSFBQYHCggGBolGxQUITEhJSkrLi4uFx8zODMsNygtLisBCgoKDA0MDgwPDywZFB0rKy4sKysrLCsrNysrKysrKyssKys3KysrKysrKysrKysrKysrKysrKysrKysrKysrK//AABEIAHMAsAMBIgACEQEDEQH/xAAZAAEBAQEBAQAAAAAAAAAAAAABAAIDBAX/xAA4EAACAQECCwYEBQUAAAAAAAAAAQIREhMDITFRUmFxkaHR8ARBgZKxwSMyorIFIjOC4hRCYpPh/8QAFgEBAQEAAAAAAAAAAAAAAAAAAAEC/8QAGBEBAQEBAQAAAAAAAAAAAAAAAAERQSH/2gAMAwEAAhEDEQA/APURI5ywyUrGOtm13Yk3RER1Ixb6xFebeBBpgDwq1herqgVuhGL1dUK9WvrxA1Qqmbxa9xXi17gOhNHO8XSJYZdJgaaMsLyPSZXi6TASC2s/Bg5rOAkFtZ1vC2s63oBoBWlnW9FXZvAgEEB6Dwxx4XCvXGC/bGr4zPdFHz+yOqlLSnN4u/HSvBbxUjsNRkAaTJoKmmDGWTFEEBC0AAFBZAZaChqhAZIWZYUpjXWERAG2FRAI12l/GrpRi+FHi8Dqeftj/Ng3nhTc2jvFgemcqJy0U3uVTwdijTBwTy2U3teN+p2/E38GS75Uiv3Om/KVBUayk0ZY1xBoNEhJABIiqERAyoBVAQAgEmwMsBYBSREEBEQGO2/JgpZpTW+y177zvE49s/Rro4RPzJ19EbwTxCDX4i/0o6U6vZBVfGzvZpHTDdntSjO0lZTVHkbffuqP9PLPH6i9RyYM6XEs8PqC4l/jva9iLGWwZq5nmj/s/gV1PMvNX2QPGSNXMsy8yFYKWj9UQVipGrqWjxjzC7lovfHmAAzViWi/p5hYlovhzAANWXoy3VBxejLysDFRRWJaMvKxo1/bLyvkAEXg/LLkFdT8suQERV27mQFh18HC6lCW6Rns7/KjTkrGEVcsJU2rGvc5dhTsqqptxFR9VAmNQZcERVIggGpMAqUpUTeZN7k+RJBP5Xsa4U9wMXxX618DjQiK7Xu0b5azgQ0d71dajVTzL2l6M7rJ4IDVQtAwKG0VtmWgCNOTK2ZbADVtmGIMo9JCTKgKhMKkVIUwRAJjC/LLWjdDGH+V+HqiDzkFRqRVUBICTy7Jfazushwz7Jfaz0JYiwDChoywIyJMqMsiBgVCZVAo9RMCCEGyqQEPXW8CRBpIxhvle1epopKq5YgrzOJiyem7WvhyJ4JZ3w5GcV57AHocOsRWeqf9KPOnl2S+1nqWQ5SwGXHlTWTOqZzowgBsQoXBAQMCMsWBQMKlQAPYl6mV3dZhIIiXISApIERAQoiCoiIqBImREoGZmREVAyIoAQEBGWJBAZ72BAf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54000" y="-503238"/>
            <a:ext cx="20955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57" y="2492896"/>
            <a:ext cx="264488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61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203620"/>
            <a:ext cx="2095822" cy="17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40917" y="4964538"/>
            <a:ext cx="2736304" cy="52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32728" y="-905580"/>
            <a:ext cx="5179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8604448" y="1988840"/>
            <a:ext cx="0" cy="1728192"/>
          </a:xfrm>
          <a:prstGeom prst="line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2987824" y="260648"/>
            <a:ext cx="3960440" cy="0"/>
          </a:xfrm>
          <a:prstGeom prst="line">
            <a:avLst/>
          </a:prstGeom>
          <a:ln w="38100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3180121" y="764704"/>
            <a:ext cx="2600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Dosador</a:t>
            </a:r>
            <a:endParaRPr lang="es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563888" y="2516703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 smtClean="0"/>
              <a:t>     O dosador é un aparato que, mediante unha pulsación, permite subministrar un volume de líquido preestablecido de antemán. </a:t>
            </a:r>
            <a:endParaRPr lang="gl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20" y="1714691"/>
            <a:ext cx="1963229" cy="362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61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203620"/>
            <a:ext cx="2095822" cy="17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40917" y="4964538"/>
            <a:ext cx="2736304" cy="52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32728" y="-905580"/>
            <a:ext cx="5179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8604448" y="1988840"/>
            <a:ext cx="0" cy="1728192"/>
          </a:xfrm>
          <a:prstGeom prst="line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2987824" y="260648"/>
            <a:ext cx="3960440" cy="0"/>
          </a:xfrm>
          <a:prstGeom prst="line">
            <a:avLst/>
          </a:prstGeom>
          <a:ln w="38100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3687471" y="764704"/>
            <a:ext cx="1585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Funil</a:t>
            </a:r>
            <a:endParaRPr lang="es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067943" y="2204864"/>
            <a:ext cx="37444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     Instrumento </a:t>
            </a:r>
            <a:r>
              <a:rPr lang="pt-BR" b="1" dirty="0"/>
              <a:t>de boca ancha, que se vai estreitando ata rematar </a:t>
            </a:r>
            <a:r>
              <a:rPr lang="pt-BR" b="1" dirty="0" smtClean="0"/>
              <a:t>n</a:t>
            </a:r>
            <a:r>
              <a:rPr lang="gl-ES" b="1" dirty="0" smtClean="0"/>
              <a:t>u</a:t>
            </a:r>
            <a:r>
              <a:rPr lang="pt-BR" b="1" dirty="0" smtClean="0"/>
              <a:t>n </a:t>
            </a:r>
            <a:r>
              <a:rPr lang="pt-BR" b="1" dirty="0"/>
              <a:t>tubo</a:t>
            </a:r>
            <a:r>
              <a:rPr lang="pt-BR" b="1" dirty="0" smtClean="0"/>
              <a:t>, </a:t>
            </a:r>
            <a:r>
              <a:rPr lang="gl-ES" b="1" dirty="0" smtClean="0"/>
              <a:t>que se emprega para separar substancias por medio da filtración, así como para evitar que caian fóra cando son cambiadas dun recipiente a outro. </a:t>
            </a:r>
            <a:endParaRPr lang="gl-E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23819"/>
            <a:ext cx="2289026" cy="34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61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780</Words>
  <Application>Microsoft Office PowerPoint</Application>
  <PresentationFormat>Presentación en pantalla (4:3)</PresentationFormat>
  <Paragraphs>66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FELIX</dc:creator>
  <cp:lastModifiedBy>FELIX</cp:lastModifiedBy>
  <cp:revision>47</cp:revision>
  <dcterms:created xsi:type="dcterms:W3CDTF">2014-02-15T12:33:46Z</dcterms:created>
  <dcterms:modified xsi:type="dcterms:W3CDTF">2014-03-14T21:14:57Z</dcterms:modified>
</cp:coreProperties>
</file>