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ribbean Isla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ribbean Isla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ribbean Isla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ribbean Isla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ribbean Isla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ribbean Isla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ribbean Isla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ribbean Isla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ribbean Isla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3DC5"/>
    <a:srgbClr val="9966FF"/>
    <a:srgbClr val="008A3E"/>
    <a:srgbClr val="079715"/>
    <a:srgbClr val="74B230"/>
    <a:srgbClr val="83C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>
        <p:scale>
          <a:sx n="100" d="100"/>
          <a:sy n="100" d="100"/>
        </p:scale>
        <p:origin x="-184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05551-2108-4F97-8D5F-57FE75655A76}" type="datetimeFigureOut">
              <a:rPr lang="es-ES" smtClean="0"/>
              <a:t>21/03/2014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4483C-D263-4EAB-A3CD-A48B01717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1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CVBCVBCVBCV</a:t>
            </a:r>
          </a:p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947A5-69A8-4AB6-8804-A43873FABFC3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CD0B2-38C6-4E6B-96F1-7FA384649A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5C269-5577-493A-8FE1-925F4B04ADE3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70CC7-2BF7-42E6-93B2-26AEA58006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BE553-8247-4C77-8C04-F5B53FC15A92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E58D1-7C57-4659-8425-31350B4F4F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215FB-770D-4258-86DC-FB89C06EA409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3C27-E756-4611-9042-6A3D27A87F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8FC2F-D70E-49F9-AA7C-EBFEE00D40CC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E0D63-F514-41BF-979D-C9C5365463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1BE43-955F-4326-837B-CA7FB3FBE716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1EC2-C5BB-4D64-B0A7-206981E3DE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A683-B9DD-435C-9C9A-669F404F7D98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90194-BA99-4BB5-B4AF-5B89E63DC3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EE6AE-AE06-4C05-ACC2-331EBF96EB49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08CA6-5F53-47C2-B83C-3717F123A9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67DFE-6A1F-4C1D-994F-1D899CED6700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8602-55DA-4D72-98CC-3510D56989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A0D1A-22BB-421A-A2A9-D8ED803394E4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1DBC-6E51-48F9-B282-70994BA447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0E2E-4874-451D-8DBA-7E70FFA27D89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17B9-6B8E-4469-BC5B-DD88BC7A1A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906274-5F57-4A40-9C7B-86FEE7CC222E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CBF7D3-91D2-451F-8519-2228C6C3E6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2.bp.blogspot.com/-Yim1FixC7jY/TVW-Sm9MTMI/AAAAAAAAAIg/E_9tyNUNugs/s1600/Fleming+y+el+vino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juntadeandalucia.es/averroes/ceipmariecurie/mcurie/marie-peques_html_m3e9c9f1.jpg" TargetMode="External"/><Relationship Id="rId5" Type="http://schemas.openxmlformats.org/officeDocument/2006/relationships/image" Target="../media/image33.jpeg"/><Relationship Id="rId4" Type="http://schemas.openxmlformats.org/officeDocument/2006/relationships/image" Target="http://lamaestramaricarmen.files.wordpress.com/2010/02/marie_curie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madrimasd.org/blogs/quimicaysociedad/files/2011/07/Polonio_Radio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es/url?sa=i&amp;rct=j&amp;q=&amp;esrc=s&amp;frm=1&amp;source=images&amp;cd=&amp;cad=rja&amp;docid=sf0S7IVu7lXJKM&amp;tbnid=0jogBJL1stnTEM:&amp;ved=0CAUQjRw&amp;url=http://diydrones.com/profiles/blog/list?user=zlitezlite&amp;month=01&amp;year=2013&amp;ei=GUynUp6fMPSY1AXV0oDYDQ&amp;bvm=bv.57799294,d.d2k&amp;psig=AFQjCNECFxZhjn14i1gmusLxiZD94PQdyg&amp;ust=138678201270963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es/url?sa=i&amp;rct=j&amp;q=&amp;esrc=s&amp;frm=1&amp;source=images&amp;cd=&amp;cad=rja&amp;uact=8&amp;docid=ULuR2Yaustz0EM&amp;tbnid=XuWVsZJe2pSCnM:&amp;ved=0CAYQjRw&amp;url=http://celebrityapprenticey.blogspot.com/2013/04/la-dificil-pero-fascinante-vida-y-obra.html&amp;ei=fbUgU-KWG6HG0AWi4YDACw&amp;bvm=bv.62788935,d.d2k&amp;psig=AFQjCNGLqnZrxbr-IlEOS7QP8xc1uQgmvQ&amp;ust=139473892709203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8.jpeg"/><Relationship Id="rId4" Type="http://schemas.openxmlformats.org/officeDocument/2006/relationships/hyperlink" Target="http://www.google.es/url?sa=i&amp;rct=j&amp;q=&amp;esrc=s&amp;frm=1&amp;source=images&amp;cd=&amp;cad=rja&amp;uact=8&amp;docid=23h4dm8pUB-dOM&amp;tbnid=UY2dSKqtQRMmeM:&amp;ved=0CAYQjRw&amp;url=http://www.taringa.net/posts/ciencia-educacion/14113741/La-Boda-de-Stephen-Hawking.html&amp;ei=L7YgU7HJLMey0QXik4GIDA&amp;bvm=bv.62788935,d.d2k&amp;psig=AFQjCNHp-Yqdz47WN-gcfFmAQLqFaC0r9w&amp;ust=139473909351270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docid=llZDjYUpUjoDyM&amp;tbnid=lr0bs891dEY3PM:&amp;ved=0CAUQjRw&amp;url=http://www.garuyo.com/cine/pelicula-de-stephen-hawking&amp;ei=tUynUszfI8yT0QX8j4BI&amp;bvm=bv.57799294,d.d2k&amp;psig=AFQjCNECFxZhjn14i1gmusLxiZD94PQdyg&amp;ust=138678201270963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es/url?sa=i&amp;rct=j&amp;q=&amp;esrc=s&amp;frm=1&amp;source=images&amp;cd=&amp;cad=rja&amp;docid=slOZntEniGJziM&amp;tbnid=WVhsBuizIPv8FM:&amp;ved=0CAUQjRw&amp;url=http://www.dailymail.co.uk/news/article-2195454/Starting-Big-Bang-Disabled-genius-Stephen-Hawking-star-turn-London-2012-Paralympics-Opening-Ceremony.html&amp;ei=mU2nUuOvNae_0QWXnYCgAQ&amp;bvm=bv.57799294,d.d2k&amp;psig=AFQjCNFvl42Pbjbn8OM623_1S5N7ErAyEw&amp;ust=138678245951222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1.jpeg"/><Relationship Id="rId4" Type="http://schemas.openxmlformats.org/officeDocument/2006/relationships/hyperlink" Target="http://www.google.es/url?sa=i&amp;rct=j&amp;q=&amp;esrc=s&amp;frm=1&amp;source=images&amp;cd=&amp;cad=rja&amp;docid=iz7LuJVjNQ_h6M&amp;tbnid=iO0cJkzEPILljM:&amp;ved=0CAUQjRw&amp;url=http://ateismoparacristianos.blogspot.com/2010/07/stephen-hawking-entre-agujeros-negros-y.html&amp;ei=ck6nUqDTBOmd0QXEvIGIDw&amp;psig=AFQjCNFABbUC-bdlSrPXVvgt_cDHiTbIaQ&amp;ust=138678270423479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es/url?sa=i&amp;rct=j&amp;q=&amp;esrc=s&amp;frm=1&amp;source=images&amp;cd=&amp;cad=rja&amp;docid=l9MVNBOHCSeZRM&amp;tbnid=RgvtLCqrCtiKVM:&amp;ved=0CAUQjRw&amp;url=http://diario-de-un-ateo.blogspot.com/2010_12_01_archive.html&amp;ei=z0-nUrXuCcSm0wXtloGgDA&amp;bvm=bv.57799294,d.d2k&amp;psig=AFQjCNHx7vdXc0Jc4DqWcTfdkt0rA0VFpQ&amp;ust=138678300565024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3.jpeg"/><Relationship Id="rId4" Type="http://schemas.openxmlformats.org/officeDocument/2006/relationships/hyperlink" Target="http://pedaleosymas.wordpress.com/2008/07/23/la-teoria-del-todo-el-origen-y-el-destino-del-univers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izwiA_02ixU" TargetMode="External"/><Relationship Id="rId5" Type="http://schemas.openxmlformats.org/officeDocument/2006/relationships/hyperlink" Target="http://gl.wikipedia.org/wiki/Arquimedes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es/url?sa=i&amp;rct=j&amp;q=&amp;esrc=s&amp;frm=1&amp;source=images&amp;cd=&amp;cad=rja&amp;docid=DeEaIec3wCAx1M&amp;tbnid=s41OJEL3pMoalM:&amp;ved=0CAUQjRw&amp;url=http://www.cancunforos.com/breve-historia-de-stepehn-hawking/&amp;ei=11CnUsHABqrt0gWrlYCYAg&amp;bvm=bv.57799294,d.d2k&amp;psig=AFQjCNFs6xeU2fnUB3NhAuuM1kDi8zwnPw&amp;ust=138678330609210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hyperlink" Target="http://www.google.es/url?sa=i&amp;rct=j&amp;q=&amp;esrc=s&amp;frm=1&amp;source=images&amp;cd=&amp;cad=rja&amp;docid=BQ5Z436QOVAaLM&amp;tbnid=vf-Z62KpKd5uYM:&amp;ved=0CAUQjRw&amp;url=http://cmc-celiaredin.blogspot.com/2011/10/resumen-del-discuros-premio-principe-de.html&amp;ei=_FGnUov2DeLM0AWH2YDABQ&amp;bvm=bv.57799294,d.d2k&amp;psig=AFQjCNFJqPeLSGN9F_r6KXiSlzv3h2mk_Q&amp;ust=13867835870682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url?sa=i&amp;rct=j&amp;q=&amp;esrc=s&amp;frm=1&amp;source=images&amp;cd=&amp;cad=rja&amp;docid=3y-F8mfHQF98RM&amp;tbnid=EsnTGM302R7UOM:&amp;ved=0CAUQjRw&amp;url=http://www.panoramadiario.com/index.php?id=articulo&amp;tx_ttnews%5btt_news%5d=31899&amp;ei=8lKnUt6dIcuQ0QX3x4HwBA&amp;bvm=bv.57799294,d.d2k&amp;psig=AFQjCNHJtl9SjSV2hmI7xBvjtV0eGuZxMw&amp;ust=1386783831668527" TargetMode="External"/><Relationship Id="rId5" Type="http://schemas.openxmlformats.org/officeDocument/2006/relationships/image" Target="../media/image46.jpeg"/><Relationship Id="rId4" Type="http://schemas.openxmlformats.org/officeDocument/2006/relationships/hyperlink" Target="http://www.google.es/url?sa=i&amp;rct=j&amp;q=&amp;esrc=s&amp;frm=1&amp;source=images&amp;cd=&amp;cad=rja&amp;docid=elQZRFaMPbcJKM&amp;tbnid=Gmhzw8ZQUAj-8M:&amp;ved=0CAUQjRw&amp;url=http://www.nasa.gov/multimedia/imagegallery/image_feature_710.html&amp;ei=jVKnUu6aBqmA0AW0voG4Aw&amp;bvm=bv.57799294,d.d2k&amp;psig=AFQjCNEVI13lCMgx6XY-aIzkvFz-ipadsQ&amp;ust=138678373692474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es/url?sa=i&amp;rct=j&amp;q=&amp;esrc=s&amp;frm=1&amp;source=images&amp;cd=&amp;cad=rja&amp;uact=8&amp;docid=h-WwlkPHWfQsQM&amp;tbnid=nFpvolP4UYPwgM:&amp;ved=0CAYQjRw&amp;url=http://greenmob.com.mx/&amp;ei=ybYgU_-IHtCa0QXGw4HICw&amp;bvm=bv.62788935,d.d2k&amp;psig=AFQjCNEEd-eGuszJFtcgt7MmSNEc0PZHVg&amp;ust=139473924610276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google.es/url?sa=i&amp;rct=j&amp;q=&amp;esrc=s&amp;frm=1&amp;source=images&amp;cd=&amp;cad=rja&amp;docid=ErYllGfW--2qGM&amp;tbnid=cGcKqhXWv2rRcM:&amp;ved=0CAUQjRw&amp;url=http://en.wikipedia.org/wiki/Stephen_Hawking_in_popular_culture&amp;ei=iVOnUrWdGsqO0AX654GQAQ&amp;bvm=bv.57799294,d.d2k&amp;psig=AFQjCNEr02bw1jzHKd5bFqlk6dd93sZ6ow&amp;ust=138678397096397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http://upload.wikimedia.org/wikipedia/commons/thumb/9/9d/Thomas_Edison2.jpg/250px-Thomas_Edison2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5038"/>
            <a:ext cx="91440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07950" y="981075"/>
            <a:ext cx="705643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l-ES" sz="3200" b="1" i="1" dirty="0">
                <a:solidFill>
                  <a:srgbClr val="83C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 sobre a ciencia queres APRENDER,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l-ES" sz="3200" b="1" i="1" dirty="0">
                <a:solidFill>
                  <a:srgbClr val="83C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á nosa Biblioteca tés que vir LER!</a:t>
            </a:r>
          </a:p>
        </p:txBody>
      </p:sp>
      <p:pic>
        <p:nvPicPr>
          <p:cNvPr id="13316" name="Picture 6" descr="C:\Users\FELIX\Documents\loliña\BIBLIOTECA CESPON\BLOG CESPON\IMAXES LUIÑA\LUIÑA CIENCIA\laboratorio luiña.jpg"/>
          <p:cNvPicPr>
            <a:picLocks noChangeAspect="1" noChangeArrowheads="1"/>
          </p:cNvPicPr>
          <p:nvPr/>
        </p:nvPicPr>
        <p:blipFill>
          <a:blip r:embed="rId4"/>
          <a:srcRect r="14462"/>
          <a:stretch>
            <a:fillRect/>
          </a:stretch>
        </p:blipFill>
        <p:spPr bwMode="auto">
          <a:xfrm>
            <a:off x="7799388" y="893763"/>
            <a:ext cx="1236662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 rot="19900932">
            <a:off x="5656082" y="1272255"/>
            <a:ext cx="255999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74B23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CIENTÍFICOS/AS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323850" y="981075"/>
            <a:ext cx="60483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>
                <a:latin typeface="Arial" charset="0"/>
              </a:rPr>
              <a:t>   </a:t>
            </a:r>
            <a:r>
              <a:rPr lang="es-ES" sz="2000">
                <a:latin typeface="Calibri" pitchFamily="34" charset="0"/>
              </a:rPr>
              <a:t>Por isto , no seu testamento donou a súa fortuna á </a:t>
            </a:r>
            <a:r>
              <a:rPr lang="es-ES" sz="2000" b="1" i="1">
                <a:latin typeface="Calibri" pitchFamily="34" charset="0"/>
              </a:rPr>
              <a:t>Fundación Nobel</a:t>
            </a:r>
            <a:r>
              <a:rPr lang="es-ES" sz="2000">
                <a:latin typeface="Calibri" pitchFamily="34" charset="0"/>
              </a:rPr>
              <a:t> co encargo de outorgar unha serie de premios anuais ás persoas que máis fixesen en beneficio da humanidade nos terreos da Física, química, medicina, Literatura e a paz.</a:t>
            </a:r>
          </a:p>
          <a:p>
            <a:endParaRPr lang="es-ES" sz="2000">
              <a:latin typeface="Calibri" pitchFamily="34" charset="0"/>
            </a:endParaRPr>
          </a:p>
          <a:p>
            <a:endParaRPr lang="es-ES">
              <a:latin typeface="Arial" charset="0"/>
            </a:endParaRPr>
          </a:p>
          <a:p>
            <a:r>
              <a:rPr lang="es-ES">
                <a:latin typeface="Arial" charset="0"/>
              </a:rPr>
              <a:t>   </a:t>
            </a:r>
            <a:endParaRPr lang="es-ES" sz="2000">
              <a:latin typeface="Calibri" pitchFamily="34" charset="0"/>
            </a:endParaRPr>
          </a:p>
          <a:p>
            <a:pPr algn="just"/>
            <a:endParaRPr lang="es-ES" sz="2000">
              <a:latin typeface="Calibri" pitchFamily="34" charset="0"/>
            </a:endParaRPr>
          </a:p>
        </p:txBody>
      </p:sp>
      <p:pic>
        <p:nvPicPr>
          <p:cNvPr id="22531" name="Picture 8" descr="nobel-med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908050"/>
            <a:ext cx="1901825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250825" y="2636838"/>
            <a:ext cx="820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>
                <a:latin typeface="Arial" charset="0"/>
              </a:rPr>
              <a:t>   </a:t>
            </a:r>
            <a:r>
              <a:rPr lang="es-ES" sz="2000">
                <a:latin typeface="Calibri" pitchFamily="34" charset="0"/>
              </a:rPr>
              <a:t>Un asteroide, un crácter lunar e un elemento químico (Nobelio) levan o seu nome</a:t>
            </a:r>
            <a:r>
              <a:rPr lang="es-ES">
                <a:latin typeface="Calibri" pitchFamily="34" charset="0"/>
              </a:rPr>
              <a:t>.</a:t>
            </a:r>
          </a:p>
        </p:txBody>
      </p:sp>
      <p:pic>
        <p:nvPicPr>
          <p:cNvPr id="22533" name="Picture 12" descr="suec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429000"/>
            <a:ext cx="182562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WordArt 13"/>
          <p:cNvSpPr>
            <a:spLocks noChangeArrowheads="1" noChangeShapeType="1" noTextEdit="1"/>
          </p:cNvSpPr>
          <p:nvPr/>
        </p:nvSpPr>
        <p:spPr bwMode="auto">
          <a:xfrm>
            <a:off x="2268538" y="3357563"/>
            <a:ext cx="1524000" cy="12430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gency FB"/>
              </a:rPr>
              <a:t>Estocolmo.- Suecia</a:t>
            </a:r>
          </a:p>
        </p:txBody>
      </p:sp>
      <p:sp>
        <p:nvSpPr>
          <p:cNvPr id="22535" name="Line 14"/>
          <p:cNvSpPr>
            <a:spLocks noChangeShapeType="1"/>
          </p:cNvSpPr>
          <p:nvPr/>
        </p:nvSpPr>
        <p:spPr bwMode="auto">
          <a:xfrm flipH="1">
            <a:off x="1476375" y="4365625"/>
            <a:ext cx="719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 r="29819"/>
          <a:stretch>
            <a:fillRect/>
          </a:stretch>
        </p:blipFill>
        <p:spPr bwMode="auto">
          <a:xfrm>
            <a:off x="-36513" y="0"/>
            <a:ext cx="855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619250" y="54927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>
              <a:latin typeface="Arial" charset="0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484438" y="908050"/>
            <a:ext cx="4932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solidFill>
                  <a:schemeClr val="hlink"/>
                </a:solidFill>
                <a:latin typeface="Buckingham" pitchFamily="34" charset="0"/>
              </a:rPr>
              <a:t>ALEXANDER FLEMING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2679700" y="2152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>
              <a:latin typeface="Arial" charset="0"/>
            </a:endParaRP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1258888" y="2008188"/>
            <a:ext cx="7805737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Arial" charset="0"/>
              </a:rPr>
              <a:t>Alexander Fleming naceu en Ayrshire (Escocia) no ano 1881 e morreu en Londres (Inglaterra) en 1955.</a:t>
            </a:r>
          </a:p>
          <a:p>
            <a:endParaRPr lang="es-ES">
              <a:latin typeface="Arial" charset="0"/>
            </a:endParaRPr>
          </a:p>
          <a:p>
            <a:r>
              <a:rPr lang="es-ES">
                <a:latin typeface="Arial" charset="0"/>
              </a:rPr>
              <a:t>Traballou como médico microbiólogo no hospital St. Mary de </a:t>
            </a:r>
          </a:p>
          <a:p>
            <a:r>
              <a:rPr lang="es-ES">
                <a:latin typeface="Arial" charset="0"/>
              </a:rPr>
              <a:t>Londres ata o comezo da I Guerra Mundial.</a:t>
            </a:r>
          </a:p>
          <a:p>
            <a:endParaRPr lang="es-ES">
              <a:latin typeface="Arial" charset="0"/>
            </a:endParaRPr>
          </a:p>
          <a:p>
            <a:r>
              <a:rPr lang="es-ES">
                <a:latin typeface="Arial" charset="0"/>
              </a:rPr>
              <a:t>Na guerra observou a gran cantidade de soldados que morrían</a:t>
            </a:r>
          </a:p>
          <a:p>
            <a:r>
              <a:rPr lang="es-ES">
                <a:latin typeface="Arial" charset="0"/>
              </a:rPr>
              <a:t>a causa das infeccións das súas feridas polo que esta problemática</a:t>
            </a:r>
          </a:p>
          <a:p>
            <a:r>
              <a:rPr lang="es-ES">
                <a:latin typeface="Arial" charset="0"/>
              </a:rPr>
              <a:t>converteuse nunha obsesión para el.</a:t>
            </a:r>
          </a:p>
          <a:p>
            <a:endParaRPr lang="es-ES">
              <a:latin typeface="Arial" charset="0"/>
            </a:endParaRPr>
          </a:p>
          <a:p>
            <a:r>
              <a:rPr lang="es-ES">
                <a:latin typeface="Arial" charset="0"/>
              </a:rPr>
              <a:t>Traballando no seu laboratorio descubriu a </a:t>
            </a:r>
            <a:r>
              <a:rPr lang="es-ES" b="1">
                <a:latin typeface="Arial" charset="0"/>
              </a:rPr>
              <a:t>penicilina</a:t>
            </a:r>
            <a:r>
              <a:rPr lang="es-ES">
                <a:latin typeface="Arial" charset="0"/>
              </a:rPr>
              <a:t>, un antibiótico</a:t>
            </a:r>
          </a:p>
          <a:p>
            <a:r>
              <a:rPr lang="es-ES">
                <a:latin typeface="Arial" charset="0"/>
              </a:rPr>
              <a:t>orixinado por un tipo de hongo que combatía algunhas infeccións.</a:t>
            </a:r>
          </a:p>
          <a:p>
            <a:endParaRPr lang="es-ES">
              <a:latin typeface="Arial" charset="0"/>
            </a:endParaRPr>
          </a:p>
          <a:p>
            <a:r>
              <a:rPr lang="es-ES">
                <a:latin typeface="Arial" charset="0"/>
              </a:rPr>
              <a:t>Co tempo e axudado por outros científicos mellorou este antibiótico, sendo na actualidade, un dos máis utilizados para curar moitas enfermidades.</a:t>
            </a:r>
          </a:p>
          <a:p>
            <a:endParaRPr lang="es-ES">
              <a:latin typeface="Arial" charset="0"/>
            </a:endParaRPr>
          </a:p>
          <a:p>
            <a:r>
              <a:rPr lang="es-ES">
                <a:latin typeface="Arial" charset="0"/>
              </a:rPr>
              <a:t>Por este descubrimento recibiu o Premio Nobel de Medicina en 1945.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il_fi" descr="http://2.bp.blogspot.com/-Yim1FixC7jY/TVW-Sm9MTMI/AAAAAAAAAIg/E_9tyNUNugs/s1600/Fleming%2By%2Bel%2Bvino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914400" y="1096963"/>
            <a:ext cx="7113588" cy="5735637"/>
          </a:xfrm>
          <a:prstGeom prst="rect">
            <a:avLst/>
          </a:prstGeom>
          <a:noFill/>
          <a:ln w="9525">
            <a:solidFill>
              <a:srgbClr val="FF9900"/>
            </a:solidFill>
            <a:prstDash val="lgDashDotDot"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0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331913" y="620713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476375" y="1125538"/>
            <a:ext cx="734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692275" y="692150"/>
            <a:ext cx="6624638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908175" y="1052513"/>
            <a:ext cx="561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1476375" y="1052513"/>
            <a:ext cx="489585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s-ES">
                <a:latin typeface="Arial" charset="0"/>
              </a:rPr>
              <a:t>Marie Curie nada o 7 de novembro de 1867                                    en Varsovia.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s-ES">
                <a:latin typeface="Arial" charset="0"/>
              </a:rPr>
              <a:t>   Foi unha nena moi espelida. Aos catro anos                               aprendeu a ler. Pasou moito tempo lendo e                       investigando co seu pai.</a:t>
            </a:r>
          </a:p>
        </p:txBody>
      </p:sp>
      <p:pic>
        <p:nvPicPr>
          <p:cNvPr id="25607" name="il_fi" descr="http://lamaestramaricarmen.files.wordpress.com/2010/02/marie_curie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588125" y="1125538"/>
            <a:ext cx="2301875" cy="2736850"/>
          </a:xfrm>
          <a:prstGeom prst="rect">
            <a:avLst/>
          </a:prstGeom>
          <a:noFill/>
          <a:ln w="38100" cmpd="dbl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25608" name="il_fi" descr="http://www.juntadeandalucia.es/averroes/ceipmariecurie/mcurie/marie-peques_html_m3e9c9f1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1692275" y="3789363"/>
            <a:ext cx="1968500" cy="2160587"/>
          </a:xfrm>
          <a:prstGeom prst="rect">
            <a:avLst/>
          </a:prstGeom>
          <a:noFill/>
          <a:ln w="38100" cmpd="dbl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25609" name="Text Box 13"/>
          <p:cNvSpPr txBox="1">
            <a:spLocks noChangeArrowheads="1"/>
          </p:cNvSpPr>
          <p:nvPr/>
        </p:nvSpPr>
        <p:spPr bwMode="auto">
          <a:xfrm>
            <a:off x="3708400" y="3933825"/>
            <a:ext cx="51117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s-ES">
                <a:latin typeface="Arial" charset="0"/>
              </a:rPr>
              <a:t>    Como no seu país non podía estudar emigrou a Francia, onde se licenciou en Física e Matemáticas. Coñeceu ao profesor de Física; Pierre Curie, co que casou.</a:t>
            </a:r>
          </a:p>
        </p:txBody>
      </p:sp>
      <p:sp>
        <p:nvSpPr>
          <p:cNvPr id="25610" name="Text Box 14"/>
          <p:cNvSpPr txBox="1">
            <a:spLocks noChangeArrowheads="1"/>
          </p:cNvSpPr>
          <p:nvPr/>
        </p:nvSpPr>
        <p:spPr bwMode="auto">
          <a:xfrm>
            <a:off x="3348038" y="404813"/>
            <a:ext cx="2952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>
                <a:solidFill>
                  <a:srgbClr val="CF3DC5"/>
                </a:solidFill>
              </a:rPr>
              <a:t>MARIE CURIE</a:t>
            </a: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827088" y="1052513"/>
            <a:ext cx="784860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s-ES">
                <a:latin typeface="Arial" charset="0"/>
              </a:rPr>
              <a:t>    Doutorouse en Física. A súa tese versaba sobre a relatividade.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s-ES">
                <a:latin typeface="Arial" charset="0"/>
              </a:rPr>
              <a:t>    Seguiu investigando no mesmo campo e descubriron dous elementos químicos: o Polonio e o Radio.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s-ES">
                <a:latin typeface="Arial" charset="0"/>
              </a:rPr>
              <a:t>    Foi a primeira muller que recibiu o Premio Nóbel ( recibiu 2, un no ano 1903 e outro no 1911), a primeira en dar clase na universidade e tamén a primeira en repousar no famoso Panteón de París.</a:t>
            </a:r>
          </a:p>
        </p:txBody>
      </p:sp>
      <p:pic>
        <p:nvPicPr>
          <p:cNvPr id="26627" name="il_fi" descr="http://www.madrimasd.org/blogs/quimicaysociedad/files/2011/07/Polonio_Radio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203575" y="2636838"/>
            <a:ext cx="2319338" cy="1428750"/>
          </a:xfrm>
          <a:prstGeom prst="rect">
            <a:avLst/>
          </a:prstGeom>
          <a:noFill/>
          <a:ln w="38100" cmpd="dbl">
            <a:solidFill>
              <a:srgbClr val="80008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ctrTitle"/>
          </p:nvPr>
        </p:nvSpPr>
        <p:spPr>
          <a:xfrm>
            <a:off x="785813" y="357188"/>
            <a:ext cx="7772400" cy="1470025"/>
          </a:xfrm>
        </p:spPr>
        <p:txBody>
          <a:bodyPr/>
          <a:lstStyle/>
          <a:p>
            <a:pPr eaLnBrk="1" hangingPunct="1"/>
            <a:r>
              <a:rPr lang="es-ES" smtClean="0"/>
              <a:t>STEPHEN HAWKING </a:t>
            </a:r>
          </a:p>
        </p:txBody>
      </p:sp>
      <p:pic>
        <p:nvPicPr>
          <p:cNvPr id="14338" name="Picture 4" descr="https://encrypted-tbn1.gstatic.com/images?q=tbn:ANd9GcRGwS1T97jVURbDOblok59Tj8-4YYdLdjOfcDJv0tV1UZtoGKG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2071688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30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794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2885">
        <p:checker/>
      </p:transition>
    </mc:Choice>
    <mc:Fallback>
      <p:transition spd="slow" advTm="3288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>
          <a:xfrm>
            <a:off x="12998" y="548680"/>
            <a:ext cx="3275856" cy="1143000"/>
          </a:xfrm>
        </p:spPr>
        <p:txBody>
          <a:bodyPr/>
          <a:lstStyle/>
          <a:p>
            <a:pPr eaLnBrk="1" hangingPunct="1"/>
            <a:r>
              <a:rPr lang="es-ES" sz="3600" dirty="0" smtClean="0"/>
              <a:t>NA SÚA NENEZ</a:t>
            </a:r>
          </a:p>
        </p:txBody>
      </p:sp>
      <p:pic>
        <p:nvPicPr>
          <p:cNvPr id="15362" name="Picture 2" descr="https://encrypted-tbn1.gstatic.com/images?q=tbn:ANd9GcSmE4zOK5RdF81kfA0hL6GOAkAciyb3fplThryEoSGeDxDyG3QeU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619275"/>
            <a:ext cx="27860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i.imgur.com/3xZF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3436" y="2924944"/>
            <a:ext cx="5616624" cy="362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4139952" y="1628800"/>
            <a:ext cx="37444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3600" dirty="0" smtClean="0"/>
              <a:t>DÍA DA  SÚA VODA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28575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449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garuyo.com/uploads/2013/6/pelicula-de-stephen-hawking_123790.jpg_31174.670x50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2000250"/>
            <a:ext cx="49815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691680" y="562000"/>
            <a:ext cx="5905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dirty="0"/>
              <a:t>ANTES DE TER UNHA </a:t>
            </a:r>
            <a:r>
              <a:rPr lang="es-ES" sz="3200" dirty="0" smtClean="0"/>
              <a:t>ESTRANA </a:t>
            </a:r>
            <a:r>
              <a:rPr lang="es-ES" sz="3200" dirty="0"/>
              <a:t>ENFERMIDADE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30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51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3900">
        <p14:warp dir="in"/>
      </p:transition>
    </mc:Choice>
    <mc:Fallback>
      <p:transition spd="slow" advTm="139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ESTUDIOU EN OXFORD E CAMBRIDGE</a:t>
            </a:r>
          </a:p>
        </p:txBody>
      </p:sp>
      <p:pic>
        <p:nvPicPr>
          <p:cNvPr id="19458" name="Picture 2" descr="http://i.dailymail.co.uk/i/pix/2012/08/29/article-2195454-0F621E7200000578-765_306x48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571625"/>
            <a:ext cx="2362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s://encrypted-tbn0.gstatic.com/images?q=tbn:ANd9GcTqy8B8VkCgkAm40MY3ppRlArskZfr4RejRSZooGLztmuGCCd5qcw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2000250"/>
            <a:ext cx="27336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47098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660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748">
        <p14:reveal/>
      </p:transition>
    </mc:Choice>
    <mc:Fallback>
      <p:transition spd="slow" advTm="107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3600" dirty="0" smtClean="0"/>
              <a:t>INVESTIGOU SOBRE OS BURACOS NEGROS E A ORIXE DO UNIVERSO</a:t>
            </a:r>
          </a:p>
        </p:txBody>
      </p:sp>
      <p:pic>
        <p:nvPicPr>
          <p:cNvPr id="20482" name="Picture 2" descr="http://4.bp.blogspot.com/-DZl52snKVjc/T-wQvyVxuzI/AAAAAAAAA3k/ch7qv-xytFQ/s1600/Stephen+Hawking+-+Agujeros+Negros+y+Pequenos+Universos+diario+de+un+ate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1464468"/>
            <a:ext cx="3168352" cy="457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://pedaleosymas.files.wordpress.com/2008/07/029hawking-teoriadeltodo_web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4" y="1464468"/>
            <a:ext cx="3132749" cy="453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 r="29819"/>
          <a:stretch>
            <a:fillRect/>
          </a:stretch>
        </p:blipFill>
        <p:spPr bwMode="auto">
          <a:xfrm>
            <a:off x="-36513" y="0"/>
            <a:ext cx="7200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460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8080">
        <p14:flash/>
      </p:transition>
    </mc:Choice>
    <mc:Fallback>
      <p:transition spd="slow" advTm="280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855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http://4.bp.blogspot.com/-gAXf51nGbLM/Tk-LuZ9BYZI/AAAAAAAAGBU/tOgE6JgGfxM/s300/arquimed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88913"/>
            <a:ext cx="20891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259632" y="314631"/>
            <a:ext cx="41370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7971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	ARQUÍMEDES</a:t>
            </a:r>
          </a:p>
        </p:txBody>
      </p:sp>
      <p:sp>
        <p:nvSpPr>
          <p:cNvPr id="5" name="4 CuadroTexto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1558533"/>
            <a:ext cx="5688632" cy="1754326"/>
          </a:xfrm>
          <a:prstGeom prst="rect">
            <a:avLst/>
          </a:prstGeom>
          <a:blipFill rotWithShape="1">
            <a:blip r:embed="rId4"/>
            <a:stretch>
              <a:fillRect l="-857" t="-1742" r="-857" b="-487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>
                <a:noFill/>
                <a:latin typeface="+mn-lt"/>
              </a:rPr>
              <a:t> </a:t>
            </a:r>
          </a:p>
        </p:txBody>
      </p:sp>
      <p:sp>
        <p:nvSpPr>
          <p:cNvPr id="14341" name="5 CuadroTexto"/>
          <p:cNvSpPr txBox="1">
            <a:spLocks noChangeArrowheads="1"/>
          </p:cNvSpPr>
          <p:nvPr/>
        </p:nvSpPr>
        <p:spPr bwMode="auto">
          <a:xfrm>
            <a:off x="2533650" y="1125538"/>
            <a:ext cx="1893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(287 a.C.-212 a.C.)</a:t>
            </a:r>
          </a:p>
        </p:txBody>
      </p:sp>
      <p:sp>
        <p:nvSpPr>
          <p:cNvPr id="14342" name="6 CuadroTexto"/>
          <p:cNvSpPr txBox="1">
            <a:spLocks noChangeArrowheads="1"/>
          </p:cNvSpPr>
          <p:nvPr/>
        </p:nvSpPr>
        <p:spPr bwMode="auto">
          <a:xfrm>
            <a:off x="971550" y="3259138"/>
            <a:ext cx="77771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gl-ES">
                <a:latin typeface="Calibri" pitchFamily="34" charset="0"/>
              </a:rPr>
              <a:t>     Inventou a rosca sen fin (tamén chamada parafuso de Arquímedes), a roda dentada ou a roldana móbil. Tamén múltiples artefactos de guerra para a defensa da súa cidade: catapultas, guindastres, “a garra”, raio de calor...</a:t>
            </a:r>
          </a:p>
          <a:p>
            <a:pPr algn="just"/>
            <a:r>
              <a:rPr lang="gl-ES">
                <a:latin typeface="Calibri" pitchFamily="34" charset="0"/>
              </a:rPr>
              <a:t>     Na física, descubriu un dos fundamentais principios da hidrostática: o principio de Arquímedes.</a:t>
            </a:r>
          </a:p>
          <a:p>
            <a:pPr algn="just"/>
            <a:r>
              <a:rPr lang="gl-ES">
                <a:latin typeface="Calibri" pitchFamily="34" charset="0"/>
              </a:rPr>
              <a:t>     </a:t>
            </a:r>
          </a:p>
        </p:txBody>
      </p:sp>
      <p:sp>
        <p:nvSpPr>
          <p:cNvPr id="14343" name="7 CuadroTexto">
            <a:hlinkClick r:id="rId5"/>
          </p:cNvPr>
          <p:cNvSpPr txBox="1">
            <a:spLocks noChangeArrowheads="1"/>
          </p:cNvSpPr>
          <p:nvPr/>
        </p:nvSpPr>
        <p:spPr bwMode="auto">
          <a:xfrm>
            <a:off x="1476375" y="5140325"/>
            <a:ext cx="1720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i="1">
                <a:solidFill>
                  <a:srgbClr val="008A3E"/>
                </a:solidFill>
                <a:latin typeface="Calibri" pitchFamily="34" charset="0"/>
              </a:rPr>
              <a:t>Para saber máis</a:t>
            </a:r>
          </a:p>
        </p:txBody>
      </p:sp>
      <p:sp>
        <p:nvSpPr>
          <p:cNvPr id="14344" name="8 CuadroTexto">
            <a:hlinkClick r:id="rId6"/>
          </p:cNvPr>
          <p:cNvSpPr txBox="1">
            <a:spLocks noChangeArrowheads="1"/>
          </p:cNvSpPr>
          <p:nvPr/>
        </p:nvSpPr>
        <p:spPr bwMode="auto">
          <a:xfrm>
            <a:off x="1000125" y="5661025"/>
            <a:ext cx="450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i="1">
                <a:solidFill>
                  <a:srgbClr val="008A3E"/>
                </a:solidFill>
                <a:latin typeface="Calibri" pitchFamily="34" charset="0"/>
              </a:rPr>
              <a:t>Érase unha vez o home ÁRQUÍMIDES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ESCRIBÍU ENSAIOS COMO O DA:</a:t>
            </a:r>
          </a:p>
        </p:txBody>
      </p:sp>
      <p:pic>
        <p:nvPicPr>
          <p:cNvPr id="21506" name="Picture 2" descr="http://www.cancunforos.com/wp-content/uploads/2009/05/stephen-hawking-historia-del-tiemp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785938"/>
            <a:ext cx="2514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3736" y="0"/>
            <a:ext cx="830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107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4446">
        <p:blinds dir="vert"/>
      </p:transition>
    </mc:Choice>
    <mc:Fallback>
      <p:transition spd="slow" advTm="14446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title"/>
          </p:nvPr>
        </p:nvSpPr>
        <p:spPr>
          <a:xfrm>
            <a:off x="2005893" y="-7193"/>
            <a:ext cx="5227463" cy="1143000"/>
          </a:xfrm>
        </p:spPr>
        <p:txBody>
          <a:bodyPr/>
          <a:lstStyle/>
          <a:p>
            <a:pPr eaLnBrk="1" hangingPunct="1"/>
            <a:r>
              <a:rPr lang="es-ES" sz="3600" dirty="0" smtClean="0"/>
              <a:t>TEN DIVERSOS PREMIOS :</a:t>
            </a:r>
          </a:p>
        </p:txBody>
      </p:sp>
      <p:pic>
        <p:nvPicPr>
          <p:cNvPr id="22530" name="Picture 2" descr="http://2.bp.blogspot.com/-5avzc_p3M44/TpCZ_zlJdII/AAAAAAAAAAM/6SxLADdsK6Y/s1600/Stephen%252520Hawking%255B1%255D%255B1%255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1025" y="946722"/>
            <a:ext cx="2672903" cy="248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http://www.nasa.gov/images/content/163941main_image_feature_710_ys_4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4279" y="942058"/>
            <a:ext cx="3756783" cy="28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http://www.panoramadiario.com/typo3temp/pics/02fa8c961c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36566">
            <a:off x="2158810" y="3808254"/>
            <a:ext cx="4161631" cy="273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/>
          <a:srcRect r="29819"/>
          <a:stretch>
            <a:fillRect/>
          </a:stretch>
        </p:blipFill>
        <p:spPr bwMode="auto">
          <a:xfrm>
            <a:off x="-36513" y="0"/>
            <a:ext cx="855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989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2698">
        <p14:shred/>
      </p:transition>
    </mc:Choice>
    <mc:Fallback>
      <p:transition spd="slow" advTm="226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>
          <a:xfrm>
            <a:off x="455611" y="260648"/>
            <a:ext cx="8229600" cy="1143000"/>
          </a:xfrm>
        </p:spPr>
        <p:txBody>
          <a:bodyPr/>
          <a:lstStyle/>
          <a:p>
            <a:pPr eaLnBrk="1" hangingPunct="1"/>
            <a:r>
              <a:rPr lang="es-ES" sz="3600" smtClean="0"/>
              <a:t>PLANEACIÓN PARA IR AO ESPACIO</a:t>
            </a:r>
          </a:p>
        </p:txBody>
      </p:sp>
      <p:pic>
        <p:nvPicPr>
          <p:cNvPr id="23554" name="Picture 2" descr="https://encrypted-tbn3.gstatic.com/images?q=tbn:ANd9GcSAz0-7TeyKN3pWrsFxEbEYI1YENnov4LJb6U1eLPQKOoW9WNUbH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172750"/>
            <a:ext cx="7056784" cy="470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6" y="6165304"/>
            <a:ext cx="9147175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89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347048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2800" dirty="0" smtClean="0"/>
              <a:t>APARECEU NUNHA SERIE MOI COÑECIDA CHAMADA THE SIMPSONS</a:t>
            </a:r>
          </a:p>
        </p:txBody>
      </p:sp>
      <p:pic>
        <p:nvPicPr>
          <p:cNvPr id="24578" name="Picture 2" descr="http://upload.wikimedia.org/wikipedia/en/a/af/Stephen_Hawking_Simpsons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1394098"/>
            <a:ext cx="4104456" cy="49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30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2375228"/>
      </p:ext>
    </p:extLst>
  </p:cSld>
  <p:clrMapOvr>
    <a:masterClrMapping/>
  </p:clrMapOvr>
  <p:transition advTm="1737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908175" y="1844675"/>
            <a:ext cx="5832475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</p:txBody>
      </p:sp>
      <p:pic>
        <p:nvPicPr>
          <p:cNvPr id="15363" name="Picture 5" descr="5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052513"/>
            <a:ext cx="175736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WordArt 7"/>
          <p:cNvSpPr>
            <a:spLocks noChangeArrowheads="1" noChangeShapeType="1" noTextEdit="1"/>
          </p:cNvSpPr>
          <p:nvPr/>
        </p:nvSpPr>
        <p:spPr bwMode="auto">
          <a:xfrm>
            <a:off x="1692275" y="1268413"/>
            <a:ext cx="44291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8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GALILEO GALILEI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755650" y="2492375"/>
            <a:ext cx="60483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900113" y="2708275"/>
            <a:ext cx="4967287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684213" y="2349500"/>
            <a:ext cx="5040312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684213" y="2349500"/>
            <a:ext cx="4751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611188" y="2349500"/>
            <a:ext cx="6265862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>
              <a:spcBef>
                <a:spcPct val="50000"/>
              </a:spcBef>
            </a:pPr>
            <a:r>
              <a:rPr lang="es-ES">
                <a:latin typeface="Arial" charset="0"/>
              </a:rPr>
              <a:t>Naceu na cidade de Pisa, Italia, hai máis de catrocentos anos.</a:t>
            </a:r>
          </a:p>
          <a:p>
            <a:pPr indent="355600" algn="just">
              <a:spcBef>
                <a:spcPct val="50000"/>
              </a:spcBef>
            </a:pPr>
            <a:r>
              <a:rPr lang="es-ES">
                <a:latin typeface="Arial" charset="0"/>
              </a:rPr>
              <a:t>Foi  astrónomo, físico, matemático e filósofo. Considérase o pai da ciencia.</a:t>
            </a:r>
          </a:p>
          <a:p>
            <a:pPr indent="355600" algn="just">
              <a:spcBef>
                <a:spcPct val="50000"/>
              </a:spcBef>
            </a:pPr>
            <a:r>
              <a:rPr lang="es-ES">
                <a:latin typeface="Arial" charset="0"/>
              </a:rPr>
              <a:t>Entre os seus  logros está a mellora do </a:t>
            </a:r>
            <a:r>
              <a:rPr lang="es-ES" u="sng">
                <a:latin typeface="Arial" charset="0"/>
              </a:rPr>
              <a:t>telescopio</a:t>
            </a:r>
            <a:r>
              <a:rPr lang="es-ES">
                <a:latin typeface="Arial" charset="0"/>
              </a:rPr>
              <a:t>,que  lle axudou a descubrir  que: </a:t>
            </a:r>
          </a:p>
          <a:p>
            <a:pPr indent="355600" algn="just">
              <a:spcBef>
                <a:spcPct val="50000"/>
              </a:spcBef>
            </a:pPr>
            <a:r>
              <a:rPr lang="es-ES">
                <a:latin typeface="Arial" charset="0"/>
              </a:rPr>
              <a:t>-as manchas  da lúa eran cráteres e  montañas. </a:t>
            </a:r>
          </a:p>
          <a:p>
            <a:pPr indent="355600" algn="just">
              <a:spcBef>
                <a:spcPct val="50000"/>
              </a:spcBef>
            </a:pPr>
            <a:r>
              <a:rPr lang="es-ES">
                <a:latin typeface="Arial" charset="0"/>
              </a:rPr>
              <a:t>-os planetas xiraban arredor do Sol.</a:t>
            </a:r>
          </a:p>
          <a:p>
            <a:pPr indent="355600" algn="just">
              <a:spcBef>
                <a:spcPct val="50000"/>
              </a:spcBef>
            </a:pPr>
            <a:r>
              <a:rPr lang="es-ES">
                <a:latin typeface="Arial" charset="0"/>
              </a:rPr>
              <a:t>-Saturno tiña aneis.</a:t>
            </a:r>
          </a:p>
          <a:p>
            <a:pPr indent="355600" algn="just">
              <a:spcBef>
                <a:spcPct val="50000"/>
              </a:spcBef>
            </a:pPr>
            <a:r>
              <a:rPr lang="es-ES">
                <a:latin typeface="Arial" charset="0"/>
              </a:rPr>
              <a:t>-Xúpiter tiña catro lúas.</a:t>
            </a:r>
          </a:p>
          <a:p>
            <a:pPr indent="355600" algn="just">
              <a:spcBef>
                <a:spcPct val="50000"/>
              </a:spcBef>
            </a:pPr>
            <a:r>
              <a:rPr lang="es-ES">
                <a:latin typeface="Arial" charset="0"/>
              </a:rPr>
              <a:t>Outros descubrimentos foron: o </a:t>
            </a:r>
            <a:r>
              <a:rPr lang="es-ES" u="sng">
                <a:latin typeface="Arial" charset="0"/>
              </a:rPr>
              <a:t>péndulo</a:t>
            </a:r>
            <a:r>
              <a:rPr lang="es-ES">
                <a:latin typeface="Arial" charset="0"/>
              </a:rPr>
              <a:t> e o </a:t>
            </a:r>
            <a:r>
              <a:rPr lang="es-ES" u="sng">
                <a:latin typeface="Arial" charset="0"/>
              </a:rPr>
              <a:t>termómetro</a:t>
            </a:r>
            <a:r>
              <a:rPr lang="es-ES">
                <a:latin typeface="Arial" charset="0"/>
              </a:rPr>
              <a:t> para líquidos.</a:t>
            </a:r>
          </a:p>
        </p:txBody>
      </p:sp>
      <p:pic>
        <p:nvPicPr>
          <p:cNvPr id="15370" name="Picture 13" descr="pendu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4292600"/>
            <a:ext cx="1373187" cy="2016125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898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187450" y="1557338"/>
            <a:ext cx="76327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latin typeface="Arial" charset="0"/>
              </a:rPr>
              <a:t>Naceu en Inglaterra no ano 1809 e… Por que é tan coñecido Darwin? Que inventou e por que é importante? Darwin escribiu a TEORÍA DA EVOLUCIÓN. </a:t>
            </a:r>
          </a:p>
          <a:p>
            <a:pPr algn="ctr">
              <a:spcBef>
                <a:spcPct val="50000"/>
              </a:spcBef>
            </a:pPr>
            <a:r>
              <a:rPr lang="es-ES">
                <a:latin typeface="Arial" charset="0"/>
              </a:rPr>
              <a:t>QUE É A TEORÍA DA EVOLUCIÓN? </a:t>
            </a:r>
          </a:p>
          <a:p>
            <a:pPr algn="ctr">
              <a:spcBef>
                <a:spcPct val="50000"/>
              </a:spcBef>
            </a:pPr>
            <a:r>
              <a:rPr lang="es-ES">
                <a:latin typeface="Arial" charset="0"/>
              </a:rPr>
              <a:t>Darwin descubreu que todas as especies de seres vivos evolucionaron co tempo mediante un proceso de </a:t>
            </a:r>
            <a:r>
              <a:rPr lang="es-ES" u="sng">
                <a:latin typeface="Arial" charset="0"/>
              </a:rPr>
              <a:t>selección natural</a:t>
            </a:r>
            <a:r>
              <a:rPr lang="es-ES">
                <a:latin typeface="Arial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s-ES">
                <a:latin typeface="Arial" charset="0"/>
              </a:rPr>
              <a:t>TRADUZAMOS UN POUCO… NON?</a:t>
            </a:r>
          </a:p>
          <a:p>
            <a:pPr algn="ctr">
              <a:spcBef>
                <a:spcPct val="50000"/>
              </a:spcBef>
            </a:pPr>
            <a:r>
              <a:rPr lang="es-ES">
                <a:latin typeface="Arial" charset="0"/>
              </a:rPr>
              <a:t>Darwin era un rapaz moi curioso e observador que todo o apuntaba no seu caderno, cando se fixo adolescente estudou Medicina e cando rematou a súa carreira embarcouse nunha VIAXE nun barco inglés ao redor do mundo durante 5 anos. Nesta viaxe observou e clasificou animais e plantas de todo o planeta e descubriu así a súa teoría.</a:t>
            </a:r>
          </a:p>
          <a:p>
            <a:pPr algn="ctr">
              <a:spcBef>
                <a:spcPct val="50000"/>
              </a:spcBef>
            </a:pPr>
            <a:endParaRPr lang="es-ES">
              <a:latin typeface="Arial" charset="0"/>
            </a:endParaRPr>
          </a:p>
        </p:txBody>
      </p:sp>
      <p:sp>
        <p:nvSpPr>
          <p:cNvPr id="16387" name="WordArt 5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5976938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s-ES" sz="3600" kern="10" spc="-360">
                <a:ln w="12700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74B23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CHARLES DARWIN</a:t>
            </a:r>
          </a:p>
        </p:txBody>
      </p:sp>
      <p:pic>
        <p:nvPicPr>
          <p:cNvPr id="16388" name="Picture 8" descr="13442606736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5516563"/>
            <a:ext cx="20891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-26988"/>
            <a:ext cx="9147175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5761038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Arial" charset="0"/>
              </a:rPr>
              <a:t>COMO O DESCUBRIU?</a:t>
            </a:r>
          </a:p>
          <a:p>
            <a:pPr algn="ctr"/>
            <a:r>
              <a:rPr lang="es-ES">
                <a:latin typeface="Arial" charset="0"/>
              </a:rPr>
              <a:t>Cando chegou ás illas Galápagos fixouse en que os paxaros tiñan o pico distinto segundo comeran froitas, sementes ou insectos; entón chegou á conclusión de que as características físicas adaptábanse ao contorno, a isto chamoulle SELECCIÓN NATURAL e descubriu entón que unhas especies descendían de outras e ían transformándose ao longo do tempo.</a:t>
            </a:r>
          </a:p>
          <a:p>
            <a:pPr algn="ctr"/>
            <a:endParaRPr lang="es-ES">
              <a:latin typeface="Arial" charset="0"/>
            </a:endParaRPr>
          </a:p>
          <a:p>
            <a:pPr algn="ctr"/>
            <a:r>
              <a:rPr lang="es-ES">
                <a:latin typeface="Arial" charset="0"/>
              </a:rPr>
              <a:t>Pero… se isto era certo…</a:t>
            </a:r>
          </a:p>
          <a:p>
            <a:pPr algn="ctr"/>
            <a:r>
              <a:rPr lang="es-ES">
                <a:latin typeface="Arial" charset="0"/>
              </a:rPr>
              <a:t>O ser humano proviña do primate!!!</a:t>
            </a:r>
          </a:p>
          <a:p>
            <a:pPr algn="ctr"/>
            <a:r>
              <a:rPr lang="es-ES">
                <a:latin typeface="Arial" charset="0"/>
              </a:rPr>
              <a:t>e… agora témolo asumido pero no ano 1930 tachóuselle de TOLO!!!</a:t>
            </a:r>
          </a:p>
          <a:p>
            <a:pPr algn="ctr"/>
            <a:endParaRPr lang="es-ES">
              <a:latin typeface="Arial" charset="0"/>
            </a:endParaRPr>
          </a:p>
          <a:p>
            <a:pPr algn="ctr"/>
            <a:r>
              <a:rPr lang="es-ES">
                <a:latin typeface="Arial" charset="0"/>
              </a:rPr>
              <a:t>Con 72 anos faleceu en Londres deixando un gran legado a toda a humanidade.</a:t>
            </a: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</p:txBody>
      </p:sp>
      <p:pic>
        <p:nvPicPr>
          <p:cNvPr id="17411" name="Picture 5" descr="charlesdarwin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2025" y="981075"/>
            <a:ext cx="28765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evo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5694363"/>
            <a:ext cx="15827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715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331913" y="333375"/>
            <a:ext cx="748823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chemeClr val="accent2"/>
                </a:solidFill>
                <a:latin typeface="AC1-Ornament" pitchFamily="82" charset="0"/>
              </a:rPr>
              <a:t>THOMAS EDISON</a:t>
            </a:r>
            <a:r>
              <a:rPr lang="es-ES">
                <a:latin typeface="Arial" charset="0"/>
              </a:rPr>
              <a:t> </a:t>
            </a:r>
          </a:p>
          <a:p>
            <a:r>
              <a:rPr lang="es-ES" b="1">
                <a:latin typeface="Arial" charset="0"/>
              </a:rPr>
              <a:t/>
            </a:r>
            <a:br>
              <a:rPr lang="es-ES" b="1">
                <a:latin typeface="Arial" charset="0"/>
              </a:rPr>
            </a:br>
            <a:endParaRPr lang="es-ES" b="1">
              <a:latin typeface="Arial" charset="0"/>
            </a:endParaRPr>
          </a:p>
          <a:p>
            <a:endParaRPr lang="es-ES" b="1">
              <a:latin typeface="Arial" charset="0"/>
            </a:endParaRPr>
          </a:p>
          <a:p>
            <a:endParaRPr lang="es-ES" b="1">
              <a:latin typeface="Arial" charset="0"/>
            </a:endParaRPr>
          </a:p>
          <a:p>
            <a:endParaRPr lang="es-ES" b="1">
              <a:latin typeface="Arial" charset="0"/>
            </a:endParaRPr>
          </a:p>
          <a:p>
            <a:endParaRPr lang="es-ES" b="1">
              <a:latin typeface="Arial" charset="0"/>
            </a:endParaRPr>
          </a:p>
          <a:p>
            <a:endParaRPr lang="es-ES" b="1">
              <a:latin typeface="Arial" charset="0"/>
            </a:endParaRPr>
          </a:p>
          <a:p>
            <a:endParaRPr lang="es-ES" u="sng">
              <a:latin typeface="Arial" charset="0"/>
            </a:endParaRPr>
          </a:p>
          <a:p>
            <a:pPr algn="just"/>
            <a:r>
              <a:rPr lang="es-ES" u="sng">
                <a:latin typeface="Arial" charset="0"/>
              </a:rPr>
              <a:t>Nacemento</a:t>
            </a:r>
            <a:r>
              <a:rPr lang="es-ES">
                <a:latin typeface="Arial" charset="0"/>
              </a:rPr>
              <a:t>:11 de febreiro de 1847 en Milan,Ohio EE.UU.</a:t>
            </a:r>
            <a:endParaRPr lang="es-ES" u="sng">
              <a:latin typeface="Arial" charset="0"/>
            </a:endParaRPr>
          </a:p>
          <a:p>
            <a:pPr algn="just"/>
            <a:r>
              <a:rPr lang="es-ES" u="sng">
                <a:latin typeface="Arial" charset="0"/>
              </a:rPr>
              <a:t>Falecemento</a:t>
            </a:r>
            <a:r>
              <a:rPr lang="es-ES">
                <a:latin typeface="Arial" charset="0"/>
              </a:rPr>
              <a:t>: 18 de outubro de 1931 (84 anos) en Nueva Jersey EE.UU.</a:t>
            </a:r>
            <a:endParaRPr lang="es-ES" u="sng">
              <a:latin typeface="Arial" charset="0"/>
            </a:endParaRPr>
          </a:p>
          <a:p>
            <a:pPr algn="just"/>
            <a:r>
              <a:rPr lang="es-ES" u="sng">
                <a:latin typeface="Arial" charset="0"/>
              </a:rPr>
              <a:t>Campo</a:t>
            </a:r>
            <a:r>
              <a:rPr lang="es-ES">
                <a:latin typeface="Arial" charset="0"/>
              </a:rPr>
              <a:t>: inventor, científico, empresario. Coñecido sobre todo por: </a:t>
            </a:r>
            <a:r>
              <a:rPr lang="es-ES" b="1">
                <a:latin typeface="Arial" charset="0"/>
              </a:rPr>
              <a:t>lámpada incandescente, e fonógrafo.</a:t>
            </a:r>
          </a:p>
          <a:p>
            <a:pPr algn="just"/>
            <a:endParaRPr lang="es-ES" b="1">
              <a:latin typeface="Arial" charset="0"/>
            </a:endParaRPr>
          </a:p>
          <a:p>
            <a:pPr algn="just"/>
            <a:r>
              <a:rPr lang="es-ES" b="1">
                <a:latin typeface="Arial" charset="0"/>
              </a:rPr>
              <a:t>Biografía:</a:t>
            </a:r>
            <a:r>
              <a:rPr lang="es-ES">
                <a:latin typeface="Arial" charset="0"/>
              </a:rPr>
              <a:t> A súa familia era orixinaria de Ámsterdam, tivo que fuxir despois da  guerra a Canadá e máis tarde tamén tiveron que fuxir cando estalou unha rebelión e asentáronse en Milan, Ohio.</a:t>
            </a:r>
          </a:p>
          <a:p>
            <a:pPr algn="just"/>
            <a:r>
              <a:rPr lang="es-ES">
                <a:latin typeface="Arial" charset="0"/>
              </a:rPr>
              <a:t>Cando era un neno, o mestre calificouno coma un alumno “estéril e improductivo”. Vendeu diarios no tren, así como verduras, mantequilla e moras. Aproveitaba as seis horas en que o tren estaba parado para ler libros e probar diferentes experimentos, baseándose no que lia. Empregaba un vagón vacío como laboratorio.</a:t>
            </a:r>
          </a:p>
        </p:txBody>
      </p:sp>
      <p:pic>
        <p:nvPicPr>
          <p:cNvPr id="18435" name="Picture 4" descr="Thomas Edison2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051050" y="692150"/>
            <a:ext cx="17589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200px-Edison_and_phonograph_edi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692150"/>
            <a:ext cx="184308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900113" y="1125538"/>
            <a:ext cx="7343775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042988" y="1268413"/>
            <a:ext cx="7345362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>
                <a:latin typeface="Arial" charset="0"/>
              </a:rPr>
              <a:t>Despois de salvar a un neno de morrer nas vías do tren, o seu pai en agradecemento ensinoulle a </a:t>
            </a:r>
            <a:r>
              <a:rPr lang="es-ES" b="1">
                <a:latin typeface="Arial" charset="0"/>
              </a:rPr>
              <a:t>telegrafía. </a:t>
            </a:r>
            <a:r>
              <a:rPr lang="es-ES">
                <a:latin typeface="Arial" charset="0"/>
              </a:rPr>
              <a:t>Debido a este incidente Edison quedou xordo, xa que unha persoa agarrouno polas orellas para que non caera el tamén ás vías do tren cando intentaba salvar ao neno.</a:t>
            </a:r>
          </a:p>
          <a:p>
            <a:pPr algn="just"/>
            <a:r>
              <a:rPr lang="es-ES">
                <a:latin typeface="Arial" charset="0"/>
              </a:rPr>
              <a:t>Traballou como telegrafista pero foi despedido, unha vez por non transmitir as sinais para que parara un tren que case choca con outro. </a:t>
            </a:r>
          </a:p>
          <a:p>
            <a:pPr algn="just"/>
            <a:r>
              <a:rPr lang="es-ES">
                <a:latin typeface="Arial" charset="0"/>
              </a:rPr>
              <a:t>Outra vez por desobedecer órdenes.</a:t>
            </a:r>
            <a:endParaRPr lang="es-ES" b="1">
              <a:latin typeface="Arial" charset="0"/>
            </a:endParaRPr>
          </a:p>
          <a:p>
            <a:pPr algn="just"/>
            <a:endParaRPr lang="es-ES" b="1">
              <a:latin typeface="Arial" charset="0"/>
            </a:endParaRPr>
          </a:p>
          <a:p>
            <a:pPr algn="just"/>
            <a:r>
              <a:rPr lang="es-ES" b="1">
                <a:latin typeface="Arial" charset="0"/>
              </a:rPr>
              <a:t>Inventos:</a:t>
            </a:r>
            <a:endParaRPr lang="pt-BR" b="1">
              <a:latin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b="1">
                <a:latin typeface="Arial" charset="0"/>
              </a:rPr>
              <a:t>Papel parafinado</a:t>
            </a:r>
            <a:r>
              <a:rPr lang="pt-BR">
                <a:latin typeface="Arial" charset="0"/>
              </a:rPr>
              <a:t>: para conservar mellor os alimentos.</a:t>
            </a:r>
            <a:endParaRPr lang="pt-BR" b="1">
              <a:latin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b="1">
                <a:latin typeface="Arial" charset="0"/>
              </a:rPr>
              <a:t>Telégrafo</a:t>
            </a:r>
            <a:r>
              <a:rPr lang="pt-BR">
                <a:latin typeface="Arial" charset="0"/>
              </a:rPr>
              <a:t>: permitía mandar catro telegramas ao mesmo tempo.</a:t>
            </a:r>
            <a:endParaRPr lang="pt-BR" b="1">
              <a:latin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b="1">
                <a:latin typeface="Arial" charset="0"/>
              </a:rPr>
              <a:t>Mimeógrafo</a:t>
            </a:r>
            <a:r>
              <a:rPr lang="pt-BR">
                <a:latin typeface="Arial" charset="0"/>
              </a:rPr>
              <a:t>: foi o precedente das fotocopias( podíanse facer moitas copias dun orixinal.</a:t>
            </a:r>
            <a:endParaRPr lang="pt-BR" b="1">
              <a:latin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b="1">
                <a:latin typeface="Arial" charset="0"/>
              </a:rPr>
              <a:t>Fonógrafo</a:t>
            </a:r>
            <a:r>
              <a:rPr lang="pt-BR">
                <a:latin typeface="Arial" charset="0"/>
              </a:rPr>
              <a:t>:  foi un dos seus principais inventos. </a:t>
            </a:r>
            <a:r>
              <a:rPr lang="es-ES">
                <a:latin typeface="Arial" charset="0"/>
              </a:rPr>
              <a:t>Un aparato para rexistrar e reproducir a voz humana.</a:t>
            </a:r>
            <a:endParaRPr lang="es-ES" b="1">
              <a:latin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b="1">
                <a:latin typeface="Arial" charset="0"/>
              </a:rPr>
              <a:t>A bombilla</a:t>
            </a:r>
            <a:r>
              <a:rPr lang="es-ES">
                <a:latin typeface="Arial" charset="0"/>
              </a:rPr>
              <a:t>: logrou manter encendida unha bombilla durante largo tempo.</a:t>
            </a:r>
            <a:endParaRPr lang="pt-BR" b="1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26988"/>
            <a:ext cx="7572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619250" y="908050"/>
            <a:ext cx="64817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b="1">
                <a:latin typeface="Arial" charset="0"/>
              </a:rPr>
              <a:t>A bombilla</a:t>
            </a:r>
            <a:r>
              <a:rPr lang="es-ES">
                <a:latin typeface="Arial" charset="0"/>
              </a:rPr>
              <a:t>: logrou manter encendida unha bombilla durante largo tempo.</a:t>
            </a:r>
            <a:endParaRPr lang="pt-BR" b="1">
              <a:latin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b="1">
                <a:latin typeface="Arial" charset="0"/>
              </a:rPr>
              <a:t>Kinetoscopio</a:t>
            </a:r>
            <a:r>
              <a:rPr lang="pt-BR">
                <a:latin typeface="Arial" charset="0"/>
              </a:rPr>
              <a:t>: foi o primeiro paso para chegar a inventar o proxector de peliculas.</a:t>
            </a:r>
          </a:p>
          <a:p>
            <a:pPr algn="just"/>
            <a:r>
              <a:rPr lang="pt-BR">
                <a:latin typeface="Arial" charset="0"/>
              </a:rPr>
              <a:t>Outros: contador mecánico de votos, micrófono de carbón para o teléfono, tren eléctrico, coche eléctrico, dictáfono...</a:t>
            </a:r>
            <a:endParaRPr lang="es-ES">
              <a:latin typeface="Arial" charset="0"/>
            </a:endParaRPr>
          </a:p>
        </p:txBody>
      </p:sp>
      <p:pic>
        <p:nvPicPr>
          <p:cNvPr id="20483" name="Picture 4" descr="Baltimore Portrait Artist Jerry Breen Abraham Lincoln portrait George C. Marshall..."/>
          <p:cNvPicPr>
            <a:picLocks noChangeAspect="1" noChangeArrowheads="1"/>
          </p:cNvPicPr>
          <p:nvPr/>
        </p:nvPicPr>
        <p:blipFill>
          <a:blip r:embed="rId3"/>
          <a:srcRect t="11848"/>
          <a:stretch>
            <a:fillRect/>
          </a:stretch>
        </p:blipFill>
        <p:spPr bwMode="auto">
          <a:xfrm>
            <a:off x="1908175" y="2636838"/>
            <a:ext cx="19526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Thomas Edison Kimdir Thomas Edison Biyografisi &amp;Idot;nsanlık tarihinin en büyük mucitlerinden biri olan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636838"/>
            <a:ext cx="24479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Thomas Edison tried to discredit Tesla's rival technology Tesla was more cerebral. It was like he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4868863"/>
            <a:ext cx="44577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908175" y="981075"/>
            <a:ext cx="3843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3600">
                <a:solidFill>
                  <a:srgbClr val="9966FF"/>
                </a:solidFill>
                <a:latin typeface="Albertus Extra Bold" pitchFamily="34" charset="0"/>
              </a:rPr>
              <a:t>ALFRED NOBEL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2484438" y="1628775"/>
            <a:ext cx="62642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000" b="1">
                <a:latin typeface="Calibri" pitchFamily="34" charset="0"/>
              </a:rPr>
              <a:t>Alfred Bernhard Nobel</a:t>
            </a:r>
            <a:r>
              <a:rPr lang="es-ES" sz="2000">
                <a:latin typeface="Calibri" pitchFamily="34" charset="0"/>
              </a:rPr>
              <a:t>, nado en Estocolmo o 21 de outubro de 1833 e finado en  o 10 de decembro de 1896, foi un inventor e químico sueco, famoso principalmente polos premios que levan o seu nome. </a:t>
            </a:r>
          </a:p>
          <a:p>
            <a:pPr algn="just"/>
            <a:r>
              <a:rPr lang="es-ES" sz="2000">
                <a:latin typeface="Calibri" pitchFamily="34" charset="0"/>
              </a:rPr>
              <a:t>Seu pai fundou unha fábrica de armamentos. Nobel viaxou por moitos países e investigou con explosivos. No 1867 descrubriu a </a:t>
            </a:r>
            <a:r>
              <a:rPr lang="es-ES" sz="2000" b="1" i="1">
                <a:latin typeface="Calibri" pitchFamily="34" charset="0"/>
              </a:rPr>
              <a:t>dinamita.</a:t>
            </a:r>
          </a:p>
        </p:txBody>
      </p:sp>
      <p:pic>
        <p:nvPicPr>
          <p:cNvPr id="21508" name="Picture 9" descr="nobe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1830387" cy="2376487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611188" y="4076700"/>
            <a:ext cx="59769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>
                <a:latin typeface="Arial" charset="0"/>
              </a:rPr>
              <a:t>  </a:t>
            </a:r>
            <a:r>
              <a:rPr lang="es-ES" sz="2000">
                <a:latin typeface="Calibri" pitchFamily="34" charset="0"/>
              </a:rPr>
              <a:t>Tivo moitas explosións fatais , nunha das cales morreu o seu irmán pequeno Emil.</a:t>
            </a:r>
          </a:p>
          <a:p>
            <a:pPr algn="just"/>
            <a:r>
              <a:rPr lang="es-ES" sz="2000">
                <a:latin typeface="Calibri" pitchFamily="34" charset="0"/>
              </a:rPr>
              <a:t>   Alfred Nobel acumulou unha enorme fortuna, pero tamén un certo complexo de culpa polo mal  e a destrución que os seus inventos puidesen causar á humanidade nos campos de batalla. </a:t>
            </a:r>
          </a:p>
        </p:txBody>
      </p:sp>
      <p:pic>
        <p:nvPicPr>
          <p:cNvPr id="21510" name="Picture 10" descr="dinami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3429000"/>
            <a:ext cx="23701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1120</Words>
  <Application>Microsoft Office PowerPoint</Application>
  <PresentationFormat>Presentación en pantalla (4:3)</PresentationFormat>
  <Paragraphs>143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STEPHEN HAWKING </vt:lpstr>
      <vt:lpstr>NA SÚA NENEZ</vt:lpstr>
      <vt:lpstr>Presentación de PowerPoint</vt:lpstr>
      <vt:lpstr>ESTUDIOU EN OXFORD E CAMBRIDGE</vt:lpstr>
      <vt:lpstr>INVESTIGOU SOBRE OS BURACOS NEGROS E A ORIXE DO UNIVERSO</vt:lpstr>
      <vt:lpstr>ESCRIBÍU ENSAIOS COMO O DA:</vt:lpstr>
      <vt:lpstr>TEN DIVERSOS PREMIOS :</vt:lpstr>
      <vt:lpstr>PLANEACIÓN PARA IR AO ESPACIO</vt:lpstr>
      <vt:lpstr>APARECEU NUNHA SERIE MOI COÑECIDA CHAMADA THE SIMPSONS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FELIX</dc:creator>
  <cp:lastModifiedBy>FELIX</cp:lastModifiedBy>
  <cp:revision>42</cp:revision>
  <dcterms:created xsi:type="dcterms:W3CDTF">2013-10-28T12:06:05Z</dcterms:created>
  <dcterms:modified xsi:type="dcterms:W3CDTF">2014-03-20T23:19:07Z</dcterms:modified>
</cp:coreProperties>
</file>