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5" r:id="rId2"/>
    <p:sldId id="258" r:id="rId3"/>
    <p:sldId id="276" r:id="rId4"/>
    <p:sldId id="275" r:id="rId5"/>
    <p:sldId id="274" r:id="rId6"/>
    <p:sldId id="262" r:id="rId7"/>
    <p:sldId id="269" r:id="rId8"/>
    <p:sldId id="259" r:id="rId9"/>
    <p:sldId id="268" r:id="rId10"/>
    <p:sldId id="284" r:id="rId11"/>
    <p:sldId id="270" r:id="rId12"/>
    <p:sldId id="282" r:id="rId13"/>
    <p:sldId id="283" r:id="rId14"/>
    <p:sldId id="267" r:id="rId15"/>
    <p:sldId id="285" r:id="rId16"/>
    <p:sldId id="271" r:id="rId17"/>
    <p:sldId id="256" r:id="rId18"/>
    <p:sldId id="288" r:id="rId19"/>
    <p:sldId id="289" r:id="rId20"/>
    <p:sldId id="290" r:id="rId21"/>
    <p:sldId id="291" r:id="rId22"/>
    <p:sldId id="292" r:id="rId23"/>
    <p:sldId id="264" r:id="rId24"/>
    <p:sldId id="260" r:id="rId25"/>
    <p:sldId id="279" r:id="rId26"/>
    <p:sldId id="280" r:id="rId27"/>
    <p:sldId id="297" r:id="rId28"/>
    <p:sldId id="295" r:id="rId29"/>
    <p:sldId id="298" r:id="rId30"/>
    <p:sldId id="299" r:id="rId31"/>
    <p:sldId id="300" r:id="rId32"/>
    <p:sldId id="294" r:id="rId33"/>
    <p:sldId id="281" r:id="rId34"/>
    <p:sldId id="302" r:id="rId35"/>
    <p:sldId id="301" r:id="rId36"/>
    <p:sldId id="304" r:id="rId3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DAD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6CBA3-274C-43C0-BC52-05E9586BE306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4427E-4CAD-4C8B-869F-6EF386AE79E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291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60BEE-CD18-470D-BEB3-72890A667FAB}" type="datetimeFigureOut">
              <a:rPr lang="es-ES" smtClean="0"/>
              <a:pPr/>
              <a:t>20/04/2012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7A409-0DD1-48B2-A456-53A0B90094D1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opacmeiga.rbgalicia.org/ResultadoBusqueda.aspx?CodigoBiblioteca=PEC072&amp;Valores=DTxoani%C3%B1a%20rosmona%C2%A0%5bA%5d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opacmeiga.rbgalicia.org/ResultadoBusqueda.aspx?CodigoBiblioteca=PEC072&amp;CodigoMateria=751&amp;Valores=DBVel%C3%A1zquez,%20Diego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CADROS%20MULLERES%20IMAXE%20ORDENADOR%20ARQUIVO.png" TargetMode="External"/><Relationship Id="rId3" Type="http://schemas.openxmlformats.org/officeDocument/2006/relationships/hyperlink" Target="https://docs.google.com/document/pub?id=1Hk36OORLwDsebMUe9TYpkFyl1W2b5J1jUcs7OPXmz1k" TargetMode="External"/><Relationship Id="rId7" Type="http://schemas.openxmlformats.org/officeDocument/2006/relationships/hyperlink" Target="google%20doc%20a%20xoani&#241;a%20imaxe.png" TargetMode="External"/><Relationship Id="rId12" Type="http://schemas.openxmlformats.org/officeDocument/2006/relationships/image" Target="../media/image22.jpeg"/><Relationship Id="rId2" Type="http://schemas.openxmlformats.org/officeDocument/2006/relationships/hyperlink" Target="Enlaces%20Vel&#225;zquez.docx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xaneirotarefas.blogspot.com.es/2010_01_01_archive.html" TargetMode="External"/><Relationship Id="rId11" Type="http://schemas.openxmlformats.org/officeDocument/2006/relationships/hyperlink" Target="imaxe%20cadernos%20erika.png" TargetMode="External"/><Relationship Id="rId5" Type="http://schemas.openxmlformats.org/officeDocument/2006/relationships/hyperlink" Target="http://aldeatotal.blogspot.com.es/2010/11/o-brazo-de-erika.html" TargetMode="External"/><Relationship Id="rId10" Type="http://schemas.openxmlformats.org/officeDocument/2006/relationships/image" Target="../media/image21.png"/><Relationship Id="rId4" Type="http://schemas.openxmlformats.org/officeDocument/2006/relationships/hyperlink" Target="https://docs.google.com/document/pub?id=10T4hPHzYEWHD3-Yek4IrdB5VztHJm1GRfCcC9WFf2pQ" TargetMode="External"/><Relationship Id="rId9" Type="http://schemas.openxmlformats.org/officeDocument/2006/relationships/hyperlink" Target="doc%20imaxe%20velazquez.png" TargetMode="External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hyperlink" Target="http://oblogdaveiga.blogspot.com.es/2009/06/leituga-trocadero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hyperlink" Target="bole%20sama&#237;n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bolet&#237;n%20Vel&#225;zquez%20def.pdf" TargetMode="External"/><Relationship Id="rId5" Type="http://schemas.openxmlformats.org/officeDocument/2006/relationships/image" Target="../media/image40.png"/><Relationship Id="rId4" Type="http://schemas.openxmlformats.org/officeDocument/2006/relationships/hyperlink" Target="../MEMORIA%2010/MEMORIA%2010%20MATERIAL/bolet&#237;ns/bole%20pintoras.pdf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hyperlink" Target="http://www.youtube.com/watch?v=vfm1iU_1_Is&amp;feature=player_embedded" TargetMode="External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12" Type="http://schemas.openxmlformats.org/officeDocument/2006/relationships/image" Target="../media/image56.jpeg"/><Relationship Id="rId2" Type="http://schemas.openxmlformats.org/officeDocument/2006/relationships/hyperlink" Target="../Publicaci&#243;n%20CANTARES%20DE%20CEGO%20pdf.pdf" TargetMode="External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hyperlink" Target="MARUJA%20MALLO%20LIBRO%20CLASE.pdf" TargetMode="External"/><Relationship Id="rId4" Type="http://schemas.openxmlformats.org/officeDocument/2006/relationships/hyperlink" Target="../O%20TOMATE%20LIBRO.pdf" TargetMode="External"/><Relationship Id="rId9" Type="http://schemas.openxmlformats.org/officeDocument/2006/relationships/image" Target="../media/image54.jpeg"/><Relationship Id="rId14" Type="http://schemas.openxmlformats.org/officeDocument/2006/relationships/hyperlink" Target="Presentaci&#243;n%20conto%20correxido%20mellor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lum bright="42000" contrast="-18000"/>
          </a:blip>
          <a:srcRect/>
          <a:stretch>
            <a:fillRect/>
          </a:stretch>
        </p:blipFill>
        <p:spPr bwMode="auto">
          <a:xfrm>
            <a:off x="0" y="0"/>
            <a:ext cx="9144000" cy="6861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2339752" y="3717032"/>
            <a:ext cx="65527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sz="3200" b="1" dirty="0" smtClean="0"/>
              <a:t>A biblioteca nos </a:t>
            </a:r>
            <a:r>
              <a:rPr lang="es-ES" sz="3200" b="1" dirty="0" err="1" smtClean="0"/>
              <a:t>pequenos</a:t>
            </a:r>
            <a:r>
              <a:rPr lang="es-ES" sz="3200" b="1" dirty="0" smtClean="0"/>
              <a:t> </a:t>
            </a:r>
            <a:r>
              <a:rPr lang="es-ES" sz="3200" b="1" dirty="0" err="1" smtClean="0"/>
              <a:t>proxectos</a:t>
            </a:r>
            <a:r>
              <a:rPr lang="es-ES" sz="3200" b="1" dirty="0" smtClean="0"/>
              <a:t> de </a:t>
            </a:r>
            <a:r>
              <a:rPr lang="es-ES" sz="3200" b="1" dirty="0" err="1" smtClean="0"/>
              <a:t>traballo</a:t>
            </a:r>
            <a:r>
              <a:rPr lang="es-ES" sz="3200" b="1" dirty="0" smtClean="0"/>
              <a:t> de educación infantil: </a:t>
            </a:r>
          </a:p>
          <a:p>
            <a:r>
              <a:rPr lang="es-ES" sz="4000" b="1" i="1" dirty="0" err="1" smtClean="0">
                <a:solidFill>
                  <a:srgbClr val="271DAD"/>
                </a:solidFill>
              </a:rPr>
              <a:t>camiñando</a:t>
            </a:r>
            <a:r>
              <a:rPr lang="es-ES" sz="4000" b="1" i="1" dirty="0" smtClean="0">
                <a:solidFill>
                  <a:srgbClr val="271DAD"/>
                </a:solidFill>
              </a:rPr>
              <a:t> cara a formación documental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>
            <a:off x="251520" y="476672"/>
            <a:ext cx="64807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7200" b="1" dirty="0" smtClean="0">
                <a:solidFill>
                  <a:srgbClr val="271DAD"/>
                </a:solidFill>
                <a:latin typeface="Berlin Sans FB Demi" pitchFamily="34" charset="0"/>
              </a:rPr>
              <a:t>BUSCAMOS?</a:t>
            </a:r>
            <a:endParaRPr lang="es-ES" sz="7200" b="1" dirty="0" smtClean="0">
              <a:solidFill>
                <a:srgbClr val="271DAD"/>
              </a:solidFill>
              <a:latin typeface="Berlin Sans FB Demi" pitchFamily="34" charset="0"/>
            </a:endParaRPr>
          </a:p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0" y="6309320"/>
            <a:ext cx="6552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smtClean="0"/>
              <a:t>ESCOLA UNITARIA DE VIDE. Abril 2012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Nueva carpetacurso santi\IMAXES\andel c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72"/>
            <a:ext cx="9219703" cy="69147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uario\Desktop\Nueva carpeta\SAM_28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24" y="6844"/>
            <a:ext cx="7599636" cy="6851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Usuario\Desktop\Nueva carpeta\SAM_2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3" y="8620"/>
            <a:ext cx="9132507" cy="6849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Usuario\Desktop\Nueva carpeta\SAM_2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39552" y="0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 </a:t>
            </a:r>
            <a:r>
              <a:rPr kumimoji="0" lang="es-E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3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s-ES" sz="5900" b="1" i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b)</a:t>
            </a:r>
            <a:r>
              <a:rPr kumimoji="0" lang="es-ES" sz="59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Dotar </a:t>
            </a:r>
            <a:r>
              <a:rPr kumimoji="0" lang="es-E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aos</a:t>
            </a:r>
            <a:r>
              <a:rPr kumimoji="0" lang="es-E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usuarios da formación necesaria para que podan utilizar a biblioteca de </a:t>
            </a:r>
            <a:r>
              <a:rPr kumimoji="0" lang="es-E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xeito</a:t>
            </a:r>
            <a:r>
              <a:rPr kumimoji="0" lang="es-ES" sz="4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autónomo.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531" name="Picture 3" descr="G:\Nueva carpetacurso santi\curso santi\SAM_1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4267201" cy="3200400"/>
          </a:xfrm>
          <a:prstGeom prst="rect">
            <a:avLst/>
          </a:prstGeom>
          <a:noFill/>
        </p:spPr>
      </p:pic>
      <p:pic>
        <p:nvPicPr>
          <p:cNvPr id="22532" name="Picture 4" descr="G:\Nueva carpetacurso santi\curso santi\SAM_1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4267200" cy="3200400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827584" y="24208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XOGOS</a:t>
            </a:r>
            <a:r>
              <a:rPr lang="es-ES" dirty="0" smtClean="0"/>
              <a:t>: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6626" name="Picture 2" descr="F:\IMAXES\BIBLIOTECA\SAM_1347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H:\PRESENTACIÓN PLAMBE\obradoiro biblio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965" y="744724"/>
            <a:ext cx="8151035" cy="611327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67544" y="3326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OBRADOIRO BIBLIOTECA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1619672" y="1196752"/>
            <a:ext cx="6624736" cy="482453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1.</a:t>
            </a:r>
            <a:r>
              <a:rPr lang="es-ES" b="1" dirty="0" smtClean="0"/>
              <a:t> </a:t>
            </a:r>
            <a:r>
              <a:rPr lang="es-ES" dirty="0" smtClean="0"/>
              <a:t>Que sabemos?</a:t>
            </a:r>
            <a:br>
              <a:rPr lang="es-ES" dirty="0" smtClean="0"/>
            </a:b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2. </a:t>
            </a:r>
            <a:r>
              <a:rPr lang="es-ES" dirty="0" smtClean="0"/>
              <a:t>Que queremos saber?</a:t>
            </a:r>
            <a:br>
              <a:rPr lang="es-ES" dirty="0" smtClean="0"/>
            </a:br>
            <a:r>
              <a:rPr lang="es-ES" sz="6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BUSCAMOS?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</a:t>
            </a:r>
            <a:r>
              <a:rPr lang="es-ES" dirty="0" err="1" smtClean="0"/>
              <a:t>Onde</a:t>
            </a:r>
            <a:r>
              <a:rPr lang="es-ES" dirty="0" smtClean="0"/>
              <a:t> buscamos?</a:t>
            </a:r>
            <a:br>
              <a:rPr lang="es-ES" dirty="0" smtClean="0"/>
            </a:b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4. </a:t>
            </a:r>
            <a:r>
              <a:rPr lang="es-ES" dirty="0" smtClean="0"/>
              <a:t>Que </a:t>
            </a:r>
            <a:r>
              <a:rPr lang="es-ES" dirty="0" err="1" smtClean="0"/>
              <a:t>foi</a:t>
            </a:r>
            <a:r>
              <a:rPr lang="es-ES" dirty="0" smtClean="0"/>
              <a:t> o que </a:t>
            </a:r>
            <a:r>
              <a:rPr lang="es-ES" dirty="0" err="1" smtClean="0"/>
              <a:t>atopamos</a:t>
            </a:r>
            <a:r>
              <a:rPr lang="es-ES" dirty="0" smtClean="0"/>
              <a:t>?</a:t>
            </a:r>
            <a:br>
              <a:rPr lang="es-ES" dirty="0" smtClean="0"/>
            </a:b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5. </a:t>
            </a:r>
            <a:r>
              <a:rPr lang="es-ES" dirty="0" err="1" smtClean="0"/>
              <a:t>Facemos</a:t>
            </a:r>
            <a:r>
              <a:rPr lang="es-ES" dirty="0" smtClean="0"/>
              <a:t> o libro.</a:t>
            </a:r>
            <a:br>
              <a:rPr lang="es-ES" dirty="0" smtClean="0"/>
            </a:br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6. </a:t>
            </a:r>
            <a:r>
              <a:rPr lang="es-ES" b="1" dirty="0" smtClean="0"/>
              <a:t>Que sabemos?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21" name="20 Flecha curvada hacia la izquierda"/>
          <p:cNvSpPr/>
          <p:nvPr/>
        </p:nvSpPr>
        <p:spPr>
          <a:xfrm>
            <a:off x="6948264" y="1340768"/>
            <a:ext cx="1872208" cy="460851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2" name="21 Flecha curvada hacia la derecha"/>
          <p:cNvSpPr/>
          <p:nvPr/>
        </p:nvSpPr>
        <p:spPr>
          <a:xfrm>
            <a:off x="467544" y="1340768"/>
            <a:ext cx="2160240" cy="47525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8" y="404664"/>
            <a:ext cx="7848872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200" b="1" dirty="0" smtClean="0"/>
              <a:t>2. </a:t>
            </a:r>
            <a:r>
              <a:rPr lang="es-ES" sz="3200" b="1" dirty="0" err="1" smtClean="0"/>
              <a:t>Desenvolvendo</a:t>
            </a:r>
            <a:r>
              <a:rPr lang="es-ES" sz="3200" b="1" dirty="0" smtClean="0"/>
              <a:t> os </a:t>
            </a:r>
            <a:r>
              <a:rPr lang="es-ES" sz="3200" b="1" dirty="0" err="1" smtClean="0"/>
              <a:t>proxectos</a:t>
            </a:r>
            <a:r>
              <a:rPr lang="es-ES" sz="3200" b="1" dirty="0" smtClean="0"/>
              <a:t> de </a:t>
            </a:r>
            <a:r>
              <a:rPr lang="es-ES" sz="3200" b="1" dirty="0" err="1" smtClean="0"/>
              <a:t>traballo</a:t>
            </a:r>
            <a:r>
              <a:rPr lang="es-ES" sz="3200" b="1" dirty="0" smtClean="0"/>
              <a:t>:</a:t>
            </a:r>
            <a:endParaRPr lang="es-E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683568" y="1412776"/>
            <a:ext cx="7273925" cy="460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/>
              <a:t>Nos </a:t>
            </a:r>
            <a:r>
              <a:rPr lang="es-ES" sz="2400" b="1" dirty="0"/>
              <a:t>fondos: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339975" y="3716338"/>
            <a:ext cx="5545138" cy="2247900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algn="r">
              <a:buFontTx/>
              <a:buChar char="-"/>
              <a:defRPr/>
            </a:pPr>
            <a:r>
              <a:rPr lang="es-ES" sz="2000" b="1" dirty="0"/>
              <a:t>Directamente nos </a:t>
            </a:r>
            <a:r>
              <a:rPr lang="es-ES" sz="2000" b="1" dirty="0" err="1"/>
              <a:t>andeis</a:t>
            </a:r>
            <a:r>
              <a:rPr lang="es-ES" sz="2000" b="1" dirty="0"/>
              <a:t>.</a:t>
            </a:r>
          </a:p>
          <a:p>
            <a:pPr algn="r">
              <a:buFontTx/>
              <a:buChar char="-"/>
              <a:defRPr/>
            </a:pPr>
            <a:r>
              <a:rPr lang="es-ES" sz="2000" b="1" dirty="0"/>
              <a:t> OPAC Meiga</a:t>
            </a:r>
          </a:p>
          <a:p>
            <a:pPr algn="r">
              <a:buFontTx/>
              <a:buChar char="-"/>
              <a:defRPr/>
            </a:pPr>
            <a:endParaRPr lang="es-ES" sz="2000" b="1" dirty="0"/>
          </a:p>
          <a:p>
            <a:pPr algn="r">
              <a:buFontTx/>
              <a:buChar char="-"/>
              <a:defRPr/>
            </a:pPr>
            <a:endParaRPr lang="es-ES" sz="2000" b="1" dirty="0"/>
          </a:p>
          <a:p>
            <a:pPr algn="r">
              <a:buFontTx/>
              <a:buChar char="-"/>
              <a:defRPr/>
            </a:pPr>
            <a:endParaRPr lang="es-ES" sz="2000" b="1" dirty="0"/>
          </a:p>
          <a:p>
            <a:pPr>
              <a:defRPr/>
            </a:pPr>
            <a:endParaRPr lang="es-ES" sz="2000" b="1" i="1" dirty="0">
              <a:solidFill>
                <a:srgbClr val="C00000"/>
              </a:solidFill>
            </a:endParaRPr>
          </a:p>
          <a:p>
            <a:pPr algn="r">
              <a:buFontTx/>
              <a:buChar char="-"/>
              <a:defRPr/>
            </a:pPr>
            <a:endParaRPr lang="es-ES" sz="2000" b="1" dirty="0"/>
          </a:p>
        </p:txBody>
      </p:sp>
      <p:sp>
        <p:nvSpPr>
          <p:cNvPr id="5" name="4 Rectángulo"/>
          <p:cNvSpPr/>
          <p:nvPr/>
        </p:nvSpPr>
        <p:spPr>
          <a:xfrm>
            <a:off x="2699792" y="404664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BUSCAMOS?</a:t>
            </a:r>
            <a:endParaRPr lang="es-E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39552" y="4046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hlinkClick r:id="rId2"/>
              </a:rPr>
              <a:t> A XOANIÑA ROSMONA</a:t>
            </a:r>
            <a:r>
              <a:rPr lang="es-ES" dirty="0" smtClean="0"/>
              <a:t>   Título</a:t>
            </a:r>
            <a:endParaRPr lang="es-ES" dirty="0"/>
          </a:p>
        </p:txBody>
      </p:sp>
      <p:pic>
        <p:nvPicPr>
          <p:cNvPr id="4" name="Picture 2" descr="H:\PRESENTACIÓN PLAMBE\opac xoaniña rosmo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891381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467544" y="2204864"/>
            <a:ext cx="8229600" cy="2794322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lang="es-ES" sz="2800" dirty="0" smtClean="0">
                <a:latin typeface="+mj-lt"/>
                <a:ea typeface="+mj-ea"/>
                <a:cs typeface="+mj-cs"/>
              </a:rPr>
              <a:t>E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scola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rural de educación infantil con alumnado de 3,4 e 5 anos , </a:t>
            </a:r>
            <a:r>
              <a:rPr kumimoji="0" lang="es-E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cunha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biblioteca, a “ A Dúas”, integrada no PLAMBE</a:t>
            </a:r>
            <a: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s-E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971600" y="764704"/>
            <a:ext cx="7344816" cy="52322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1. Contexto: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9552" y="4046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hlinkClick r:id="rId2"/>
              </a:rPr>
              <a:t>VELÁZQUEZ</a:t>
            </a:r>
            <a:r>
              <a:rPr lang="es-ES" dirty="0" smtClean="0"/>
              <a:t>   Materia</a:t>
            </a:r>
            <a:endParaRPr lang="es-ES" dirty="0"/>
          </a:p>
        </p:txBody>
      </p:sp>
      <p:pic>
        <p:nvPicPr>
          <p:cNvPr id="5" name="Picture 2" descr="H:\PRESENTACIÓN PLAMBE\opac velázque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7" y="1052736"/>
            <a:ext cx="8849681" cy="554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Nueva carpetacurso santi\nova\caixa libros - cop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93604"/>
            <a:ext cx="3528392" cy="264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CuadroTexto"/>
          <p:cNvSpPr txBox="1">
            <a:spLocks noChangeArrowheads="1"/>
          </p:cNvSpPr>
          <p:nvPr/>
        </p:nvSpPr>
        <p:spPr bwMode="auto">
          <a:xfrm>
            <a:off x="1042988" y="549275"/>
            <a:ext cx="7273925" cy="460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/>
              <a:t>Buscamos </a:t>
            </a:r>
            <a:r>
              <a:rPr lang="es-ES" sz="2400" b="1" dirty="0"/>
              <a:t>en internet: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771775" y="2060574"/>
            <a:ext cx="5545138" cy="3170099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r">
              <a:defRPr/>
            </a:pPr>
            <a:endParaRPr lang="es-ES" sz="2000" b="1" dirty="0"/>
          </a:p>
          <a:p>
            <a:pPr algn="r">
              <a:defRPr/>
            </a:pPr>
            <a:r>
              <a:rPr lang="es-ES" sz="2000" b="1" dirty="0" err="1"/>
              <a:t>Imaxes</a:t>
            </a:r>
            <a:r>
              <a:rPr lang="es-ES" sz="2000" b="1" dirty="0"/>
              <a:t> Google</a:t>
            </a:r>
          </a:p>
          <a:p>
            <a:pPr algn="r">
              <a:defRPr/>
            </a:pPr>
            <a:r>
              <a:rPr lang="es-ES" sz="2000" b="1" dirty="0"/>
              <a:t>Videos</a:t>
            </a:r>
          </a:p>
          <a:p>
            <a:pPr algn="r">
              <a:defRPr/>
            </a:pPr>
            <a:r>
              <a:rPr lang="es-ES" sz="2000" b="1" dirty="0"/>
              <a:t>Blog da Biblioteca</a:t>
            </a:r>
          </a:p>
          <a:p>
            <a:pPr algn="r">
              <a:defRPr/>
            </a:pPr>
            <a:r>
              <a:rPr lang="es-ES" sz="2000" b="1" dirty="0" err="1"/>
              <a:t>Páxinas</a:t>
            </a:r>
            <a:r>
              <a:rPr lang="es-ES" sz="2000" b="1" dirty="0"/>
              <a:t> elaboradas con </a:t>
            </a:r>
            <a:r>
              <a:rPr lang="es-ES" sz="2000" b="1" dirty="0" smtClean="0"/>
              <a:t>recursos</a:t>
            </a:r>
          </a:p>
          <a:p>
            <a:pPr algn="r">
              <a:defRPr/>
            </a:pPr>
            <a:endParaRPr lang="es-ES" sz="2000" b="1" dirty="0" smtClean="0"/>
          </a:p>
          <a:p>
            <a:pPr>
              <a:defRPr/>
            </a:pPr>
            <a:endParaRPr lang="es-ES" sz="2000" b="1" i="1" dirty="0" smtClean="0">
              <a:solidFill>
                <a:srgbClr val="C00000"/>
              </a:solidFill>
            </a:endParaRPr>
          </a:p>
          <a:p>
            <a:pPr>
              <a:defRPr/>
            </a:pPr>
            <a:endParaRPr lang="es-ES" sz="2000" b="1" i="1" dirty="0" smtClean="0">
              <a:solidFill>
                <a:srgbClr val="C00000"/>
              </a:solidFill>
            </a:endParaRPr>
          </a:p>
          <a:p>
            <a:pPr>
              <a:defRPr/>
            </a:pPr>
            <a:r>
              <a:rPr lang="es-ES" sz="2000" b="1" i="1" dirty="0" smtClean="0">
                <a:solidFill>
                  <a:srgbClr val="C00000"/>
                </a:solidFill>
              </a:rPr>
              <a:t>FACILITAR E ORIENTAR A BÚSQUEDA</a:t>
            </a:r>
            <a:endParaRPr lang="es-ES" sz="2000" b="1" i="1" dirty="0">
              <a:solidFill>
                <a:srgbClr val="C00000"/>
              </a:solidFill>
            </a:endParaRPr>
          </a:p>
          <a:p>
            <a:pPr algn="r">
              <a:defRPr/>
            </a:pPr>
            <a:endParaRPr lang="es-ES" sz="2000" b="1" dirty="0"/>
          </a:p>
        </p:txBody>
      </p:sp>
      <p:sp>
        <p:nvSpPr>
          <p:cNvPr id="5" name="1 CuadroTexto"/>
          <p:cNvSpPr txBox="1">
            <a:spLocks noChangeArrowheads="1"/>
          </p:cNvSpPr>
          <p:nvPr/>
        </p:nvSpPr>
        <p:spPr bwMode="auto">
          <a:xfrm>
            <a:off x="1116013" y="5732463"/>
            <a:ext cx="7273925" cy="4603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2400" b="1" dirty="0" smtClean="0"/>
              <a:t>Buscamos  </a:t>
            </a:r>
            <a:r>
              <a:rPr lang="es-ES" sz="2400" b="1" dirty="0" err="1"/>
              <a:t>noutras</a:t>
            </a:r>
            <a:r>
              <a:rPr lang="es-ES" sz="2400" b="1" dirty="0"/>
              <a:t> Bibliotecas</a:t>
            </a:r>
          </a:p>
        </p:txBody>
      </p:sp>
      <p:sp>
        <p:nvSpPr>
          <p:cNvPr id="6" name="5 Flecha a la derecha con muesca"/>
          <p:cNvSpPr/>
          <p:nvPr/>
        </p:nvSpPr>
        <p:spPr>
          <a:xfrm>
            <a:off x="7020272" y="4437112"/>
            <a:ext cx="1944216" cy="4846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99592" y="260648"/>
            <a:ext cx="7776864" cy="63709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C00000"/>
                </a:solidFill>
              </a:rPr>
              <a:t>FACILITAR E ORIENTAR A BÚSQUEDA( Información Procesada previamente)</a:t>
            </a:r>
          </a:p>
          <a:p>
            <a:endParaRPr lang="es-ES" sz="2400" dirty="0" smtClean="0"/>
          </a:p>
          <a:p>
            <a:pPr>
              <a:buFontTx/>
              <a:buChar char="-"/>
            </a:pPr>
            <a:r>
              <a:rPr lang="es-ES" sz="2400" b="1" dirty="0" smtClean="0"/>
              <a:t> </a:t>
            </a:r>
            <a:r>
              <a:rPr lang="es-ES" sz="2400" b="1" dirty="0" smtClean="0">
                <a:hlinkClick r:id="rId2" action="ppaction://hlinkfile"/>
              </a:rPr>
              <a:t>PÁXINA DE ENLACES EN WORD.</a:t>
            </a:r>
            <a:r>
              <a:rPr lang="es-ES" sz="2400" b="1" dirty="0" smtClean="0"/>
              <a:t>      </a:t>
            </a:r>
          </a:p>
          <a:p>
            <a:pPr>
              <a:buFontTx/>
              <a:buChar char="-"/>
            </a:pPr>
            <a:endParaRPr lang="es-ES" sz="2400" b="1" dirty="0" smtClean="0"/>
          </a:p>
          <a:p>
            <a:pPr>
              <a:buFontTx/>
              <a:buChar char="-"/>
            </a:pPr>
            <a:r>
              <a:rPr lang="es-ES" sz="2400" b="1" dirty="0" smtClean="0"/>
              <a:t> PÁXINAS EN GOOGLE DOCS/ENLACES BLOG</a:t>
            </a:r>
          </a:p>
          <a:p>
            <a:r>
              <a:rPr lang="es-ES" sz="2400" b="1" dirty="0" smtClean="0"/>
              <a:t>                       </a:t>
            </a:r>
          </a:p>
          <a:p>
            <a:pPr lvl="1"/>
            <a:r>
              <a:rPr lang="es-ES" sz="2400" b="1" dirty="0" smtClean="0"/>
              <a:t>           </a:t>
            </a:r>
            <a:r>
              <a:rPr lang="es-ES" sz="2400" b="1" dirty="0" err="1" smtClean="0">
                <a:hlinkClick r:id="rId3"/>
              </a:rPr>
              <a:t>Xoaniña</a:t>
            </a:r>
            <a:r>
              <a:rPr lang="es-ES" sz="2400" b="1" dirty="0" smtClean="0">
                <a:hlinkClick r:id="rId3"/>
              </a:rPr>
              <a:t>.</a:t>
            </a:r>
            <a:endParaRPr lang="es-ES" sz="2400" b="1" dirty="0" smtClean="0"/>
          </a:p>
          <a:p>
            <a:pPr lvl="1"/>
            <a:endParaRPr lang="es-ES" sz="2400" b="1" dirty="0" smtClean="0"/>
          </a:p>
          <a:p>
            <a:pPr lvl="1"/>
            <a:r>
              <a:rPr lang="es-ES" sz="2400" b="1" dirty="0" smtClean="0"/>
              <a:t>           </a:t>
            </a:r>
            <a:r>
              <a:rPr lang="es-ES" sz="2400" b="1" dirty="0" smtClean="0">
                <a:hlinkClick r:id="rId4"/>
              </a:rPr>
              <a:t>Velázquez</a:t>
            </a:r>
            <a:endParaRPr lang="es-ES" sz="2400" b="1" dirty="0" smtClean="0"/>
          </a:p>
          <a:p>
            <a:endParaRPr lang="es-ES" sz="2400" b="1" dirty="0" smtClean="0"/>
          </a:p>
          <a:p>
            <a:r>
              <a:rPr lang="es-ES" sz="2400" b="1" dirty="0" smtClean="0"/>
              <a:t>- ENTRADA EN  CADERNOS DE VIDE</a:t>
            </a:r>
          </a:p>
          <a:p>
            <a:pPr lvl="2"/>
            <a:endParaRPr lang="es-ES" sz="2400" b="1" dirty="0" smtClean="0">
              <a:hlinkClick r:id="rId5"/>
            </a:endParaRPr>
          </a:p>
          <a:p>
            <a:pPr lvl="2"/>
            <a:r>
              <a:rPr lang="es-ES" sz="2400" b="1" dirty="0" smtClean="0">
                <a:solidFill>
                  <a:srgbClr val="FF0000"/>
                </a:solidFill>
                <a:hlinkClick r:id="rId5"/>
              </a:rPr>
              <a:t>O Brazo de Érica</a:t>
            </a:r>
            <a:endParaRPr lang="es-ES" sz="2400" b="1" dirty="0" smtClean="0">
              <a:solidFill>
                <a:srgbClr val="FF0000"/>
              </a:solidFill>
            </a:endParaRPr>
          </a:p>
          <a:p>
            <a:pPr lvl="2"/>
            <a:endParaRPr lang="es-ES" sz="2400" b="1" dirty="0" smtClean="0"/>
          </a:p>
          <a:p>
            <a:pPr>
              <a:buFontTx/>
              <a:buChar char="-"/>
            </a:pPr>
            <a:r>
              <a:rPr lang="es-ES" sz="2400" b="1" dirty="0" smtClean="0"/>
              <a:t> </a:t>
            </a:r>
            <a:r>
              <a:rPr lang="es-ES" sz="2400" b="1" dirty="0" smtClean="0">
                <a:hlinkClick r:id="rId6"/>
              </a:rPr>
              <a:t>BLOG DAS TAREFAS </a:t>
            </a:r>
            <a:endParaRPr lang="es-ES" sz="2400" b="1" dirty="0" smtClean="0"/>
          </a:p>
          <a:p>
            <a:pPr>
              <a:buFontTx/>
              <a:buChar char="-"/>
            </a:pPr>
            <a:endParaRPr lang="es-ES" sz="2400" b="1" dirty="0" smtClean="0"/>
          </a:p>
        </p:txBody>
      </p:sp>
      <p:pic>
        <p:nvPicPr>
          <p:cNvPr id="15" name="Picture 2" descr="C:\Users\Usuario\Desktop\IMAXES\RECURSOS XOANIÑA.png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2636912"/>
            <a:ext cx="115291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Usuario\Desktop\IMAXES\RECURSOS  VELÁZQUEZ.png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3429000"/>
            <a:ext cx="1224136" cy="688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:\PRESENTACIÓN PLAMBE\imaxe cadernos erika.jpg">
            <a:hlinkClick r:id="rId11" action="ppaction://hlinkfile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3968" y="4941168"/>
            <a:ext cx="1112641" cy="625860"/>
          </a:xfrm>
          <a:prstGeom prst="rect">
            <a:avLst/>
          </a:prstGeom>
          <a:noFill/>
        </p:spPr>
      </p:pic>
      <p:pic>
        <p:nvPicPr>
          <p:cNvPr id="27652" name="Picture 4" descr="F:\Nueva carpetacurso santi\IMAXES\CADROS MULLERES IMAXE ORDENADOR ARQUIVO.png">
            <a:hlinkClick r:id="rId13" action="ppaction://hlinkfile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36096" y="1124744"/>
            <a:ext cx="936203" cy="727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54562"/>
          </a:xfrm>
        </p:spPr>
        <p:txBody>
          <a:bodyPr>
            <a:normAutofit/>
          </a:bodyPr>
          <a:lstStyle/>
          <a:p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i="1" dirty="0" err="1" smtClean="0"/>
              <a:t>Cartaces</a:t>
            </a:r>
            <a:r>
              <a:rPr lang="es-ES" i="1" dirty="0" smtClean="0"/>
              <a:t/>
            </a:r>
            <a:br>
              <a:rPr lang="es-ES" i="1" dirty="0" smtClean="0"/>
            </a:br>
            <a:r>
              <a:rPr lang="es-ES" i="1" dirty="0" smtClean="0"/>
              <a:t>Fichas/Libreta</a:t>
            </a:r>
            <a:br>
              <a:rPr lang="es-ES" i="1" dirty="0" smtClean="0"/>
            </a:br>
            <a:r>
              <a:rPr lang="es-ES" i="1" dirty="0" err="1" smtClean="0"/>
              <a:t>Boletíns</a:t>
            </a:r>
            <a:r>
              <a:rPr lang="es-ES" i="1" dirty="0" smtClean="0"/>
              <a:t> de “A Dúas”</a:t>
            </a:r>
            <a:endParaRPr lang="es-ES" i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395536" y="404664"/>
            <a:ext cx="8352928" cy="95410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PROCESANDO A INFORMACIÓN:</a:t>
            </a:r>
            <a:br>
              <a:rPr lang="es-ES" sz="2800" b="1" dirty="0" smtClean="0"/>
            </a:br>
            <a:r>
              <a:rPr lang="es-ES" sz="2800" b="1" dirty="0" smtClean="0"/>
              <a:t>Organizamos o que </a:t>
            </a:r>
            <a:r>
              <a:rPr lang="es-ES" sz="2800" b="1" dirty="0" err="1" smtClean="0"/>
              <a:t>atopamos</a:t>
            </a:r>
            <a:r>
              <a:rPr lang="es-ES" sz="2800" b="1" dirty="0" smtClean="0"/>
              <a:t> e o que sabemos</a:t>
            </a:r>
            <a:endParaRPr lang="es-E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51520" y="188640"/>
            <a:ext cx="3096344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Cartaces</a:t>
            </a:r>
            <a:r>
              <a:rPr lang="es-ES" sz="2400" b="1" dirty="0" smtClean="0"/>
              <a:t>:</a:t>
            </a:r>
            <a:endParaRPr lang="es-ES" sz="2400" b="1" dirty="0"/>
          </a:p>
        </p:txBody>
      </p:sp>
      <p:pic>
        <p:nvPicPr>
          <p:cNvPr id="20482" name="Picture 2" descr="H:\PRESENTACIÓN PLAMBE\cartaces\SAM_2959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7376" y="0"/>
            <a:ext cx="561662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4578" name="Picture 2" descr="H:\PRESENTACIÓN PLAMBE\cartaces\SAM_29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2006" cy="6894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5602" name="Picture 2" descr="H:\PRESENTACIÓN PLAMBE\cartaces\SAM_2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8608" y="-246456"/>
            <a:ext cx="9472608" cy="7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2770" name="Picture 2" descr="F:\Nueva carpetacurso santi\IMAXES\cartaz velazque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94" y="-54006"/>
            <a:ext cx="9132506" cy="69120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22" name="Picture 2" descr="F:\Nueva carpetacurso santi\cartaz van gog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448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3794" name="Picture 2" descr="F:\Nueva carpetacurso santi\IMAXES\IMGP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7740352" cy="5805264"/>
          </a:xfrm>
          <a:prstGeom prst="rect">
            <a:avLst/>
          </a:prstGeom>
          <a:noFill/>
        </p:spPr>
      </p:pic>
      <p:pic>
        <p:nvPicPr>
          <p:cNvPr id="5" name="Picture 3" descr="F:\Nueva carpetacurso santi\IMAXES\cartaz ki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40"/>
            <a:ext cx="3764986" cy="6856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169" name="Picture 1" descr="F:\Nueva carpetacurso santi\aula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382"/>
            <a:ext cx="9252520" cy="69393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520" y="188640"/>
            <a:ext cx="3096344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Fichas/Libreta</a:t>
            </a:r>
          </a:p>
        </p:txBody>
      </p:sp>
      <p:sp>
        <p:nvSpPr>
          <p:cNvPr id="12" name="11 CuadroTexto">
            <a:hlinkClick r:id="rId2"/>
          </p:cNvPr>
          <p:cNvSpPr txBox="1"/>
          <p:nvPr/>
        </p:nvSpPr>
        <p:spPr>
          <a:xfrm>
            <a:off x="1331640" y="5949280"/>
            <a:ext cx="3096344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chemeClr val="accent3">
                    <a:lumMod val="50000"/>
                  </a:schemeClr>
                </a:solidFill>
              </a:rPr>
              <a:t>BLOG  DAS LEITUGAS</a:t>
            </a:r>
          </a:p>
        </p:txBody>
      </p:sp>
      <p:pic>
        <p:nvPicPr>
          <p:cNvPr id="15" name="Picture 2" descr="F:\Nueva carpetacurso santi\IMAXES\libreta nen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933056"/>
            <a:ext cx="2880320" cy="2160240"/>
          </a:xfrm>
          <a:prstGeom prst="rect">
            <a:avLst/>
          </a:prstGeom>
          <a:noFill/>
        </p:spPr>
      </p:pic>
      <p:pic>
        <p:nvPicPr>
          <p:cNvPr id="26627" name="Picture 3" descr="F:\Nueva carpetacurso santi\libro vel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908720"/>
            <a:ext cx="1753998" cy="2480793"/>
          </a:xfrm>
          <a:prstGeom prst="rect">
            <a:avLst/>
          </a:prstGeom>
          <a:noFill/>
        </p:spPr>
      </p:pic>
      <p:pic>
        <p:nvPicPr>
          <p:cNvPr id="26628" name="Picture 4" descr="F:\Nueva carpetacurso santi\libro vel 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980728"/>
            <a:ext cx="1595146" cy="2256118"/>
          </a:xfrm>
          <a:prstGeom prst="rect">
            <a:avLst/>
          </a:prstGeom>
          <a:noFill/>
        </p:spPr>
      </p:pic>
      <p:pic>
        <p:nvPicPr>
          <p:cNvPr id="26629" name="Picture 5" descr="F:\Nueva carpetacurso santi\libro vel 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692696"/>
            <a:ext cx="1658820" cy="2346176"/>
          </a:xfrm>
          <a:prstGeom prst="rect">
            <a:avLst/>
          </a:prstGeom>
          <a:noFill/>
        </p:spPr>
      </p:pic>
      <p:pic>
        <p:nvPicPr>
          <p:cNvPr id="26630" name="Picture 6" descr="F:\Nueva carpetacurso santi\libro vel 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908720"/>
            <a:ext cx="1652174" cy="2336776"/>
          </a:xfrm>
          <a:prstGeom prst="rect">
            <a:avLst/>
          </a:prstGeom>
          <a:noFill/>
        </p:spPr>
      </p:pic>
      <p:pic>
        <p:nvPicPr>
          <p:cNvPr id="26631" name="Picture 7" descr="F:\Nueva carpetacurso santi\libro vel 1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548680"/>
            <a:ext cx="1753998" cy="2480793"/>
          </a:xfrm>
          <a:prstGeom prst="rect">
            <a:avLst/>
          </a:prstGeom>
          <a:noFill/>
        </p:spPr>
      </p:pic>
      <p:pic>
        <p:nvPicPr>
          <p:cNvPr id="26632" name="Picture 8" descr="F:\Nueva carpetacurso santi\nova\nov 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3356992"/>
            <a:ext cx="1606352" cy="2390849"/>
          </a:xfrm>
          <a:prstGeom prst="rect">
            <a:avLst/>
          </a:prstGeom>
          <a:noFill/>
        </p:spPr>
      </p:pic>
      <p:pic>
        <p:nvPicPr>
          <p:cNvPr id="26633" name="Picture 9" descr="F:\Nueva carpetacurso santi\IMAXES\FICHA NOVEMBRO - copi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339752" y="3356992"/>
            <a:ext cx="1743932" cy="2463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620688"/>
            <a:ext cx="3096344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s-ES" sz="2400" b="1" dirty="0" err="1" smtClean="0"/>
              <a:t>Boletíns</a:t>
            </a:r>
            <a:r>
              <a:rPr lang="es-ES" sz="2400" b="1" dirty="0" smtClean="0"/>
              <a:t> A2</a:t>
            </a:r>
          </a:p>
        </p:txBody>
      </p:sp>
      <p:pic>
        <p:nvPicPr>
          <p:cNvPr id="5" name="Picture 8" descr="C:\Users\Usuario\Desktop\IMAXES\imaxe bole samaín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3282">
            <a:off x="1006959" y="1804261"/>
            <a:ext cx="2481230" cy="3835724"/>
          </a:xfrm>
          <a:prstGeom prst="rect">
            <a:avLst/>
          </a:prstGeom>
          <a:noFill/>
        </p:spPr>
      </p:pic>
      <p:pic>
        <p:nvPicPr>
          <p:cNvPr id="6" name="4 Imagen" descr="K:\MEMORIA 10\MEMORIA 10 MATERIAL\FOTOS\DE BOLETINS\Copia (2) de CCI00453.bmp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28052">
            <a:off x="5181519" y="780442"/>
            <a:ext cx="2567831" cy="488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:\DODRO\fotobolevelazauez.png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908720"/>
            <a:ext cx="2395257" cy="3291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H:\PRESENTACIÓN PLAMBE\cartaces\SAM_2968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"/>
            <a:ext cx="53285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51520" y="620688"/>
            <a:ext cx="3960440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ES" sz="2400" b="1" dirty="0" smtClean="0"/>
              <a:t>EDITORIAL UNITARIA DE VIDE</a:t>
            </a:r>
          </a:p>
        </p:txBody>
      </p:sp>
      <p:pic>
        <p:nvPicPr>
          <p:cNvPr id="24578" name="Picture 2" descr="F:\Nueva carpetacurso santi\libro velazquez\SAM_2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429000"/>
            <a:ext cx="4267201" cy="3200400"/>
          </a:xfrm>
          <a:prstGeom prst="rect">
            <a:avLst/>
          </a:prstGeom>
          <a:noFill/>
        </p:spPr>
      </p:pic>
      <p:pic>
        <p:nvPicPr>
          <p:cNvPr id="6" name="Picture 3" descr="F:\Nueva carpetacurso santi\libro velazquez\SAM_29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993" y="188640"/>
            <a:ext cx="4224471" cy="3168352"/>
          </a:xfrm>
          <a:prstGeom prst="rect">
            <a:avLst/>
          </a:prstGeom>
          <a:noFill/>
        </p:spPr>
      </p:pic>
      <p:pic>
        <p:nvPicPr>
          <p:cNvPr id="7" name="Picture 2" descr="F:\Nueva carpetacurso santi\libro velazquez\SAM_29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429000"/>
            <a:ext cx="42672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:\Nueva carpetacurso santi\nova\nov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1225" y="2590800"/>
            <a:ext cx="3152775" cy="4267200"/>
          </a:xfrm>
          <a:prstGeom prst="rect">
            <a:avLst/>
          </a:prstGeom>
          <a:noFill/>
        </p:spPr>
      </p:pic>
      <p:pic>
        <p:nvPicPr>
          <p:cNvPr id="25605" name="Picture 5" descr="F:\Nueva carpetacurso santi\nova\nov 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556792"/>
            <a:ext cx="2971800" cy="4267200"/>
          </a:xfrm>
          <a:prstGeom prst="rect">
            <a:avLst/>
          </a:prstGeom>
          <a:noFill/>
        </p:spPr>
      </p:pic>
      <p:pic>
        <p:nvPicPr>
          <p:cNvPr id="25606" name="Picture 6" descr="F:\Nueva carpetacurso santi\IMAXES\cantares de cego al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92006" cy="42671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C:\Users\Usuario\Desktop\IMAXES\LIBRO CEGO COMPRIMIDAS\Imagen13.pn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906487">
            <a:off x="376231" y="3165951"/>
            <a:ext cx="2272143" cy="3188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K:\FOTOS\tomates e millo\CCI00256.bmp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5699">
            <a:off x="1975294" y="3282300"/>
            <a:ext cx="2116137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6 Imagen" descr="CCI00470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117782">
            <a:off x="1937574" y="267421"/>
            <a:ext cx="2132013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 descr="F:\Nueva carpetacurso santi\nova\van 20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32656"/>
            <a:ext cx="1971656" cy="2709515"/>
          </a:xfrm>
          <a:prstGeom prst="rect">
            <a:avLst/>
          </a:prstGeom>
          <a:noFill/>
        </p:spPr>
      </p:pic>
      <p:pic>
        <p:nvPicPr>
          <p:cNvPr id="28675" name="Picture 3" descr="F:\Nueva carpetacurso santi\nova\van 20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95902">
            <a:off x="3445101" y="448785"/>
            <a:ext cx="1742221" cy="2454449"/>
          </a:xfrm>
          <a:prstGeom prst="rect">
            <a:avLst/>
          </a:prstGeom>
          <a:noFill/>
        </p:spPr>
      </p:pic>
      <p:pic>
        <p:nvPicPr>
          <p:cNvPr id="28676" name="Picture 4" descr="F:\Nueva carpetacurso santi\nova\van 201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332655"/>
            <a:ext cx="1886776" cy="2641486"/>
          </a:xfrm>
          <a:prstGeom prst="rect">
            <a:avLst/>
          </a:prstGeom>
          <a:noFill/>
        </p:spPr>
      </p:pic>
      <p:pic>
        <p:nvPicPr>
          <p:cNvPr id="14" name="6 Imagen" descr="K:\FOTOS\PARA BLOG\CCI00451.jpg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460417">
            <a:off x="6914962" y="251876"/>
            <a:ext cx="1777474" cy="257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casa\Pictures\2009 2010\portada unitariavide\CCI0023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961106">
            <a:off x="3675667" y="3237443"/>
            <a:ext cx="2099869" cy="296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>
            <a:hlinkClick r:id="rId13"/>
          </p:cNvPr>
          <p:cNvSpPr txBox="1"/>
          <p:nvPr/>
        </p:nvSpPr>
        <p:spPr>
          <a:xfrm>
            <a:off x="6372200" y="6165304"/>
            <a:ext cx="2556792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b="1" i="1" dirty="0" smtClean="0">
                <a:solidFill>
                  <a:srgbClr val="C00000"/>
                </a:solidFill>
              </a:rPr>
              <a:t>VIDEO </a:t>
            </a:r>
            <a:r>
              <a:rPr lang="es-ES" sz="2400" b="1" i="1" dirty="0" smtClean="0">
                <a:solidFill>
                  <a:srgbClr val="C00000"/>
                </a:solidFill>
                <a:hlinkClick r:id="rId14" action="ppaction://hlinkfile"/>
              </a:rPr>
              <a:t>WANGARI</a:t>
            </a:r>
            <a:endParaRPr lang="es-ES" sz="2400" b="1" i="1" dirty="0" smtClean="0">
              <a:solidFill>
                <a:srgbClr val="C00000"/>
              </a:solidFill>
            </a:endParaRPr>
          </a:p>
        </p:txBody>
      </p:sp>
      <p:pic>
        <p:nvPicPr>
          <p:cNvPr id="13" name="10 Imagen" descr="CCI00452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326225">
            <a:off x="5340418" y="3231468"/>
            <a:ext cx="2035462" cy="263687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7" name="Picture 2" descr="C:\Users\Usuario\Desktop\LUNS FERROL\editoriAL UNITARIADEVIDE\NOVEMBRO VIDE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537486">
            <a:off x="6876256" y="2852936"/>
            <a:ext cx="2045070" cy="288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IMAXES\en marzo pintando\SAM_27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196752"/>
            <a:ext cx="6300192" cy="4725144"/>
          </a:xfrm>
          <a:prstGeom prst="rect">
            <a:avLst/>
          </a:prstGeom>
          <a:noFill/>
        </p:spPr>
      </p:pic>
      <p:pic>
        <p:nvPicPr>
          <p:cNvPr id="3" name="Picture 2" descr="C:\Users\Usuario\Desktop\LUNS FERROL\PC021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8687" y="1556792"/>
            <a:ext cx="6593713" cy="48873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5" name="Picture 1" descr="F:\Nueva carpetacurso santi\SAM_3024 - cop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3880" y="-145410"/>
            <a:ext cx="9337880" cy="70034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Picture 2" descr="C:\Users\Usuario\Desktop\Nueva carpeta\SAM_2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448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1. </a:t>
            </a:r>
            <a:r>
              <a:rPr lang="es-ES" b="1" dirty="0" smtClean="0"/>
              <a:t>Pasos previos: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b="1" dirty="0" smtClean="0"/>
              <a:t> 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>
                <a:solidFill>
                  <a:srgbClr val="FF0000"/>
                </a:solidFill>
              </a:rPr>
              <a:t>  </a:t>
            </a:r>
            <a:r>
              <a:rPr lang="es-ES" b="1" i="1" dirty="0" smtClean="0">
                <a:solidFill>
                  <a:srgbClr val="FF0000"/>
                </a:solidFill>
              </a:rPr>
              <a:t>a)</a:t>
            </a:r>
            <a:r>
              <a:rPr lang="es-ES" b="1" i="1" dirty="0" smtClean="0"/>
              <a:t> </a:t>
            </a:r>
            <a:r>
              <a:rPr lang="es-ES" sz="3600" i="1" dirty="0" smtClean="0"/>
              <a:t>Organización da colección documental para que poda ser accesible </a:t>
            </a:r>
            <a:r>
              <a:rPr lang="es-ES" sz="3600" i="1" dirty="0" err="1" smtClean="0"/>
              <a:t>aos</a:t>
            </a:r>
            <a:r>
              <a:rPr lang="es-ES" sz="3600" i="1" dirty="0" smtClean="0"/>
              <a:t> usuarios de infantil .</a:t>
            </a:r>
            <a:br>
              <a:rPr lang="es-ES" sz="3600" i="1" dirty="0" smtClean="0"/>
            </a:br>
            <a:r>
              <a:rPr lang="es-ES" sz="3600" i="1" dirty="0" smtClean="0"/>
              <a:t/>
            </a:r>
            <a:br>
              <a:rPr lang="es-ES" sz="3600" i="1" dirty="0" smtClean="0"/>
            </a:br>
            <a:r>
              <a:rPr lang="es-ES" sz="3600" i="1" dirty="0" smtClean="0"/>
              <a:t/>
            </a:r>
            <a:br>
              <a:rPr lang="es-ES" sz="3600" i="1" dirty="0" smtClean="0"/>
            </a:b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CuadroTexto"/>
          <p:cNvSpPr txBox="1"/>
          <p:nvPr/>
        </p:nvSpPr>
        <p:spPr>
          <a:xfrm>
            <a:off x="1115616" y="3501008"/>
            <a:ext cx="7200800" cy="230832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s-ES" sz="2400" b="1" dirty="0" smtClean="0"/>
              <a:t>Meiga.</a:t>
            </a:r>
          </a:p>
          <a:p>
            <a:pPr>
              <a:buFontTx/>
              <a:buChar char="-"/>
            </a:pPr>
            <a:r>
              <a:rPr lang="es-ES" sz="2400" b="1" dirty="0" smtClean="0"/>
              <a:t>Zona infantil.</a:t>
            </a:r>
          </a:p>
          <a:p>
            <a:pPr>
              <a:buFontTx/>
              <a:buChar char="-"/>
            </a:pPr>
            <a:r>
              <a:rPr lang="es-ES" sz="2400" b="1" dirty="0" smtClean="0"/>
              <a:t>Colección: </a:t>
            </a:r>
          </a:p>
          <a:p>
            <a:r>
              <a:rPr lang="es-ES" sz="2400" b="1" dirty="0" smtClean="0"/>
              <a:t>        FICCIÓN: </a:t>
            </a:r>
            <a:r>
              <a:rPr lang="es-ES" sz="2400" b="1" dirty="0" err="1" smtClean="0"/>
              <a:t>Proposta</a:t>
            </a:r>
            <a:r>
              <a:rPr lang="es-ES" sz="2400" b="1" dirty="0" smtClean="0"/>
              <a:t>  Fundación Germán Sánchez </a:t>
            </a:r>
            <a:r>
              <a:rPr lang="es-ES" sz="2400" b="1" dirty="0" err="1" smtClean="0"/>
              <a:t>Ruipérez</a:t>
            </a:r>
            <a:endParaRPr lang="es-ES" sz="2400" b="1" dirty="0" smtClean="0"/>
          </a:p>
          <a:p>
            <a:r>
              <a:rPr lang="es-ES" sz="2400" b="1" dirty="0" smtClean="0"/>
              <a:t>        INFORMACIÓN:  CDU  </a:t>
            </a:r>
            <a:r>
              <a:rPr lang="es-ES" sz="2400" b="1" dirty="0" err="1" smtClean="0"/>
              <a:t>apoiada</a:t>
            </a:r>
            <a:r>
              <a:rPr lang="es-ES" sz="2400" b="1" dirty="0" smtClean="0"/>
              <a:t> con color.</a:t>
            </a: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3073" name="Picture 1" descr="F:\Nueva carpetacurso santi\zonainfant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/>
          <a:lstStyle/>
          <a:p>
            <a:endParaRPr lang="es-ES" dirty="0"/>
          </a:p>
        </p:txBody>
      </p:sp>
      <p:graphicFrame>
        <p:nvGraphicFramePr>
          <p:cNvPr id="2049" name="Object 4"/>
          <p:cNvGraphicFramePr>
            <a:graphicFrameLocks noChangeAspect="1"/>
          </p:cNvGraphicFramePr>
          <p:nvPr/>
        </p:nvGraphicFramePr>
        <p:xfrm>
          <a:off x="-11113" y="0"/>
          <a:ext cx="9197977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10064520" imgH="7111800" progId="AcroExch.Document.7">
                  <p:embed/>
                </p:oleObj>
              </mc:Choice>
              <mc:Fallback>
                <p:oleObj name="Acrobat Document" r:id="rId3" imgW="10064520" imgH="711180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13" y="0"/>
                        <a:ext cx="9197977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F:\Nueva carpetacurso santi\andel i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027" y="0"/>
            <a:ext cx="9165027" cy="6873770"/>
          </a:xfrm>
          <a:prstGeom prst="rect">
            <a:avLst/>
          </a:prstGeom>
          <a:noFill/>
        </p:spPr>
      </p:pic>
      <p:pic>
        <p:nvPicPr>
          <p:cNvPr id="7" name="Picture 5" descr="C:\Users\Usuario\Desktop\Nueva carpeta\SAM_2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88640"/>
            <a:ext cx="6912768" cy="6469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7031</TotalTime>
  <Words>152</Words>
  <Application>Microsoft Office PowerPoint</Application>
  <PresentationFormat>Presentación en pantalla (4:3)</PresentationFormat>
  <Paragraphs>63</Paragraphs>
  <Slides>36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38" baseType="lpstr"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1. Pasos previos:     a) Organización da colección documental para que poda ser accesible aos usuarios de infantil .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   1. Que sabemos? 2. Que queremos saber? BUSCAMOS? 3. Onde buscamos? 4. Que foi o que atopamos? 5. Facemos o libro. 6. Que sabemos?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Cartaces Fichas/Libreta Boletíns de “A Dúas”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 sabemos? Que queremos saber? Onde buscamos?</dc:title>
  <dc:creator>Usuario</dc:creator>
  <cp:lastModifiedBy>CAFI</cp:lastModifiedBy>
  <cp:revision>193</cp:revision>
  <dcterms:created xsi:type="dcterms:W3CDTF">2012-04-05T09:53:36Z</dcterms:created>
  <dcterms:modified xsi:type="dcterms:W3CDTF">2012-04-20T09:14:38Z</dcterms:modified>
</cp:coreProperties>
</file>