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1.jpg" ContentType="image/jp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6" r:id="rId2"/>
    <p:sldId id="277" r:id="rId3"/>
    <p:sldId id="261" r:id="rId4"/>
    <p:sldId id="263" r:id="rId5"/>
    <p:sldId id="262" r:id="rId6"/>
    <p:sldId id="272" r:id="rId7"/>
    <p:sldId id="264" r:id="rId8"/>
    <p:sldId id="265" r:id="rId9"/>
    <p:sldId id="306" r:id="rId10"/>
    <p:sldId id="282" r:id="rId11"/>
    <p:sldId id="294" r:id="rId12"/>
    <p:sldId id="295" r:id="rId13"/>
    <p:sldId id="260" r:id="rId14"/>
    <p:sldId id="285" r:id="rId15"/>
    <p:sldId id="302" r:id="rId16"/>
    <p:sldId id="287" r:id="rId17"/>
    <p:sldId id="288" r:id="rId18"/>
    <p:sldId id="289" r:id="rId19"/>
    <p:sldId id="290" r:id="rId20"/>
    <p:sldId id="281" r:id="rId21"/>
    <p:sldId id="278" r:id="rId22"/>
    <p:sldId id="286" r:id="rId23"/>
    <p:sldId id="296" r:id="rId24"/>
    <p:sldId id="268" r:id="rId25"/>
    <p:sldId id="273" r:id="rId26"/>
    <p:sldId id="300" r:id="rId27"/>
    <p:sldId id="298" r:id="rId28"/>
    <p:sldId id="305" r:id="rId29"/>
    <p:sldId id="304" r:id="rId30"/>
    <p:sldId id="291" r:id="rId31"/>
    <p:sldId id="266" r:id="rId32"/>
    <p:sldId id="275" r:id="rId33"/>
    <p:sldId id="280" r:id="rId34"/>
    <p:sldId id="299" r:id="rId35"/>
    <p:sldId id="292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FEC"/>
    <a:srgbClr val="81C5F4"/>
    <a:srgbClr val="E9EBF5"/>
    <a:srgbClr val="109EEC"/>
    <a:srgbClr val="CFD5EA"/>
    <a:srgbClr val="099EEC"/>
    <a:srgbClr val="009EEC"/>
    <a:srgbClr val="00AFF1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C9A59-2769-4DBB-9721-9BB33124592D}" v="42" dt="2021-03-21T18:29:47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6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Relationship Id="rId43" Type="http://schemas.microsoft.com/office/2016/11/relationships/changesInfo" Target="changesInfos/changesInfo1.xml"/><Relationship Id="rId4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INTELA ARIAS LUIS ANGEL" userId="S::luisangel.quintela@usc.es::71d22274-db0a-4fe1-985b-719ffe00b3ad" providerId="AD" clId="Web-{0F1C9A59-2769-4DBB-9721-9BB33124592D}"/>
    <pc:docChg chg="modSld">
      <pc:chgData name="QUINTELA ARIAS LUIS ANGEL" userId="S::luisangel.quintela@usc.es::71d22274-db0a-4fe1-985b-719ffe00b3ad" providerId="AD" clId="Web-{0F1C9A59-2769-4DBB-9721-9BB33124592D}" dt="2021-03-21T18:29:47.260" v="37"/>
      <pc:docMkLst>
        <pc:docMk/>
      </pc:docMkLst>
      <pc:sldChg chg="delSp modSp">
        <pc:chgData name="QUINTELA ARIAS LUIS ANGEL" userId="S::luisangel.quintela@usc.es::71d22274-db0a-4fe1-985b-719ffe00b3ad" providerId="AD" clId="Web-{0F1C9A59-2769-4DBB-9721-9BB33124592D}" dt="2021-03-21T18:29:47.260" v="37"/>
        <pc:sldMkLst>
          <pc:docMk/>
          <pc:sldMk cId="0" sldId="261"/>
        </pc:sldMkLst>
        <pc:spChg chg="mod">
          <ac:chgData name="QUINTELA ARIAS LUIS ANGEL" userId="S::luisangel.quintela@usc.es::71d22274-db0a-4fe1-985b-719ffe00b3ad" providerId="AD" clId="Web-{0F1C9A59-2769-4DBB-9721-9BB33124592D}" dt="2021-03-21T18:27:26.039" v="28" actId="1076"/>
          <ac:spMkLst>
            <pc:docMk/>
            <pc:sldMk cId="0" sldId="261"/>
            <ac:spMk id="13" creationId="{04E3FF64-C825-4557-9E7C-D5BD503D4359}"/>
          </ac:spMkLst>
        </pc:spChg>
        <pc:spChg chg="del">
          <ac:chgData name="QUINTELA ARIAS LUIS ANGEL" userId="S::luisangel.quintela@usc.es::71d22274-db0a-4fe1-985b-719ffe00b3ad" providerId="AD" clId="Web-{0F1C9A59-2769-4DBB-9721-9BB33124592D}" dt="2021-03-21T18:26:19.038" v="21"/>
          <ac:spMkLst>
            <pc:docMk/>
            <pc:sldMk cId="0" sldId="261"/>
            <ac:spMk id="14" creationId="{D975FF25-9ADA-4915-A1BC-4029E11C889E}"/>
          </ac:spMkLst>
        </pc:spChg>
        <pc:spChg chg="mod">
          <ac:chgData name="QUINTELA ARIAS LUIS ANGEL" userId="S::luisangel.quintela@usc.es::71d22274-db0a-4fe1-985b-719ffe00b3ad" providerId="AD" clId="Web-{0F1C9A59-2769-4DBB-9721-9BB33124592D}" dt="2021-03-21T18:27:22.508" v="27" actId="1076"/>
          <ac:spMkLst>
            <pc:docMk/>
            <pc:sldMk cId="0" sldId="261"/>
            <ac:spMk id="15" creationId="{00000000-0000-0000-0000-000000000000}"/>
          </ac:spMkLst>
        </pc:spChg>
        <pc:spChg chg="del mod">
          <ac:chgData name="QUINTELA ARIAS LUIS ANGEL" userId="S::luisangel.quintela@usc.es::71d22274-db0a-4fe1-985b-719ffe00b3ad" providerId="AD" clId="Web-{0F1C9A59-2769-4DBB-9721-9BB33124592D}" dt="2021-03-21T18:29:47.260" v="37"/>
          <ac:spMkLst>
            <pc:docMk/>
            <pc:sldMk cId="0" sldId="261"/>
            <ac:spMk id="16" creationId="{BDECB4C0-723D-4699-BBAE-08C1BCD448AA}"/>
          </ac:spMkLst>
        </pc:spChg>
        <pc:spChg chg="mod">
          <ac:chgData name="QUINTELA ARIAS LUIS ANGEL" userId="S::luisangel.quintela@usc.es::71d22274-db0a-4fe1-985b-719ffe00b3ad" providerId="AD" clId="Web-{0F1C9A59-2769-4DBB-9721-9BB33124592D}" dt="2021-03-21T18:29:16.244" v="36" actId="14100"/>
          <ac:spMkLst>
            <pc:docMk/>
            <pc:sldMk cId="0" sldId="261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E8BFD-EF2C-45D4-A2AC-E7A06AF618F1}" type="datetimeFigureOut">
              <a:rPr lang="es-ES" smtClean="0"/>
              <a:t>21/3/21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B2D80-906E-438D-BB59-C1E254C414F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84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08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110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427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88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68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10A3-093A-A940-8562-FA51D6F7AD5F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3562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73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7F709-2180-4D5D-8145-17AE38908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5D2A2C6-F127-46A1-B9E3-26CA54F0A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A38E1F-627C-4E7A-84D1-F2C65798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C734E62-A8D2-4287-9AE3-D911D5EB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0E509C-08F0-4D30-9C5D-ABFB0BF2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53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EED77F-EB02-4454-857B-5252ED8E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BAB9FEA-1072-49F2-AF9C-8C42552F4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DFA73C4-9499-4172-9676-C01F0999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3DD1E8-C7B2-4A24-BC18-33ACD497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F632EBE-8F1F-4220-A4A9-02567BBE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51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5264424-0638-411D-BB32-D8811C86D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3BA26C1-82AA-448A-9554-A5248D9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DB95E7B-F3C0-4089-8F55-5371BF55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B17741-A613-4441-949D-81AD68B3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1BA8547-D7C7-4B95-BA18-E2F77698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43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76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9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B08489-A6E9-4105-83D8-2F532919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D18EDE6-75D8-4CE7-9657-A8BF7339D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84A516-7013-48F4-933E-4BE0A82E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BF648D7-C65D-4884-9FD1-0594E8ED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251B0A-E489-4865-9A94-DB4CF60F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9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B9A53E-956C-436B-97FE-882DAAD1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C304F5-5188-42E7-960D-8C22B677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53AEEB-32C3-4461-8A5D-5EC1E4F4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636ED9-5662-417B-ABC0-C1F74D9E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4269F6-085F-4C5C-A427-6DF5413F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0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D4CC88-D014-4664-83C7-0741254F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90ABC89-E59F-4E49-94C0-06279717C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0D603D-8659-477E-8B02-2E64E0571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156E11A-0EDA-483C-A4EB-CD944FB7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02C7CB5-270C-437D-B88A-EAA6FF5F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2C84E37-9C1D-46D6-A4CC-AFDECC35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90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E0E0EF-FFFA-4FEB-A966-62E6B048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6508C25-EA06-4D63-8F42-08883198B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FC1763C-41A4-49B8-BBD4-1216E6A1E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25B1A14-928B-4899-B55C-C8D5C8080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558FDB1-95B1-484E-8A4D-1AF5943C4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B84D6B6-D2BB-4D96-97A2-8BD44F1E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57B71E5-EE58-4C0A-81F6-C34CF5CD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14F2351-55F6-4D9C-A37B-553949FB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01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01D573-09FC-4842-92A0-79005976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806ABB1-A316-446B-BC07-9648F713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C5B27AC-C8B8-4850-9937-EE24A701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16FB149-985D-4A94-AE56-B7D83CB8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49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499CF30-2BCF-4541-B473-0C237791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087509B-5A26-4BD9-B145-30B85C64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FCCBFAF-E871-4183-AEB8-5A674ED5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75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BF8EB5-754D-4CA4-A222-0665157BF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01CDE9-6A63-4B08-9BA0-74AC0A8EF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E42ECDC-E05E-4213-B395-D8889C141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66839E5-D9D7-4D73-8BA3-5568C6D4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7B3274-A746-4F69-A330-25462C18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5BE84E3-1297-492B-B922-5CDF26FE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4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CF9BD4-7AA4-4BF7-8FDA-D13358B8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67312BB-FC98-4FCE-86C5-FAD266ABE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7FC5E14-8FDD-41FC-9C20-1A9088A09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30F5192-93F0-40DC-A00F-8A10BED2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B5B7A4D-0BBF-4870-B156-8332B14D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9AA926-AB49-44AA-87F1-5885898C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29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F8E8235-AC2C-42AE-BD54-35F76E5D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EBC7B1-A5C1-4C0C-A78C-5C5DAB77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01626A2-1419-4331-80B4-CA8A9E9EE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67956-6F0F-4CBE-933B-8B691B8A7F9F}" type="datetimeFigureOut">
              <a:rPr lang="es-ES" smtClean="0"/>
              <a:t>21/3/21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37D6F0D-819F-4E28-8BD9-332C1D24A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7501F0-6F98-4F00-9ED1-FF78317AA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40083-85C9-4258-BE41-221451FCAD0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16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2.jpeg"/><Relationship Id="rId5" Type="http://schemas.openxmlformats.org/officeDocument/2006/relationships/image" Target="../media/image1.png"/><Relationship Id="rId6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2.jpeg"/><Relationship Id="rId5" Type="http://schemas.openxmlformats.org/officeDocument/2006/relationships/image" Target="../media/image1.png"/><Relationship Id="rId6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jpeg"/><Relationship Id="rId5" Type="http://schemas.openxmlformats.org/officeDocument/2006/relationships/image" Target="../media/image1.png"/><Relationship Id="rId6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2.jpeg"/><Relationship Id="rId5" Type="http://schemas.openxmlformats.org/officeDocument/2006/relationships/image" Target="../media/image1.png"/><Relationship Id="rId6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hyperlink" Target="https://www.edu.xunta.es/nerta/PaxinaInicio.do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1.png"/><Relationship Id="rId7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ug.gal/PDF/ReferenciasLegais/Orde_abau_2021.pdf" TargetMode="External"/><Relationship Id="rId4" Type="http://schemas.openxmlformats.org/officeDocument/2006/relationships/hyperlink" Target="http://www.educa.madrid.org/web/ies.ignacioellacuria.alcala/real_decreto_acceso_universidad.pdf" TargetMode="External"/><Relationship Id="rId5" Type="http://schemas.openxmlformats.org/officeDocument/2006/relationships/hyperlink" Target="https://ciug.gal/PDF/ReferenciasLegais/Boe13_01_2021.pdf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6" Type="http://schemas.openxmlformats.org/officeDocument/2006/relationships/image" Target="../media/image13.em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5" Type="http://schemas.openxmlformats.org/officeDocument/2006/relationships/image" Target="../media/image1.png"/><Relationship Id="rId6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jpeg"/><Relationship Id="rId6" Type="http://schemas.openxmlformats.org/officeDocument/2006/relationships/image" Target="../media/image1.png"/><Relationship Id="rId7" Type="http://schemas.openxmlformats.org/officeDocument/2006/relationships/hyperlink" Target="https://ciug.gal/ga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jpeg"/><Relationship Id="rId5" Type="http://schemas.openxmlformats.org/officeDocument/2006/relationships/image" Target="../media/image1.png"/><Relationship Id="rId6" Type="http://schemas.openxmlformats.org/officeDocument/2006/relationships/hyperlink" Target="https://ciug.gal/gal" TargetMode="Externa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8276C56-2A12-744B-963E-39C9571F7CC5}"/>
              </a:ext>
            </a:extLst>
          </p:cNvPr>
          <p:cNvSpPr txBox="1"/>
          <p:nvPr/>
        </p:nvSpPr>
        <p:spPr>
          <a:xfrm>
            <a:off x="1489129" y="3053270"/>
            <a:ext cx="92137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/>
              <a:t>As probas ABAU e o acceso á </a:t>
            </a:r>
            <a:r>
              <a:rPr lang="es-ES" sz="4000" b="1" dirty="0" err="1"/>
              <a:t>Universidade</a:t>
            </a:r>
            <a:endParaRPr lang="es-ES" sz="4000" b="1" dirty="0"/>
          </a:p>
          <a:p>
            <a:pPr algn="ctr"/>
            <a:r>
              <a:rPr lang="es-ES" sz="4000" b="1" dirty="0"/>
              <a:t>Curso 2020-2021</a:t>
            </a:r>
          </a:p>
          <a:p>
            <a:pPr algn="ctr"/>
            <a:endParaRPr lang="es-ES" sz="4000" b="1" dirty="0"/>
          </a:p>
          <a:p>
            <a:pPr algn="ctr"/>
            <a:r>
              <a:rPr lang="es-ES" sz="4000" b="1" dirty="0">
                <a:highlight>
                  <a:srgbClr val="FFFF00"/>
                </a:highlight>
              </a:rPr>
              <a:t>(PROVISIONAL)</a:t>
            </a:r>
          </a:p>
        </p:txBody>
      </p:sp>
      <p:pic>
        <p:nvPicPr>
          <p:cNvPr id="4" name="Imagen 3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5ECD9BD8-49D5-6943-B0E8-3FCB1FB33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04" y="1746149"/>
            <a:ext cx="7456792" cy="10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63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77286" y="208318"/>
            <a:ext cx="7276479" cy="58477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s-ES_tradnl" sz="3200" b="1" dirty="0"/>
              <a:t>ACCESO ÁS ENSINANZAS UNIVERSITARIAS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39511" y="868665"/>
            <a:ext cx="2114553" cy="369332"/>
          </a:xfrm>
          <a:prstGeom prst="rect">
            <a:avLst/>
          </a:prstGeom>
          <a:solidFill>
            <a:srgbClr val="009EEC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PARTE OBRIGATORIA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172575" y="857042"/>
            <a:ext cx="2032992" cy="369332"/>
          </a:xfrm>
          <a:prstGeom prst="rect">
            <a:avLst/>
          </a:prstGeom>
          <a:solidFill>
            <a:srgbClr val="009EEC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PARTE VOLUNTARIA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0929" y="1883591"/>
            <a:ext cx="124963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alpha val="78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400" dirty="0"/>
              <a:t>EXPEDIENTE</a:t>
            </a:r>
          </a:p>
          <a:p>
            <a:r>
              <a:rPr lang="es-ES_tradnl" sz="1400" dirty="0"/>
              <a:t>ACADÉMICO</a:t>
            </a:r>
          </a:p>
          <a:p>
            <a:r>
              <a:rPr lang="es-ES_tradnl" sz="1400" dirty="0"/>
              <a:t>BACHARELATO</a:t>
            </a:r>
          </a:p>
          <a:p>
            <a:r>
              <a:rPr lang="es-ES_tradnl" sz="1400" dirty="0"/>
              <a:t>(8.536)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29848" y="1891439"/>
            <a:ext cx="871072" cy="738664"/>
          </a:xfrm>
          <a:prstGeom prst="rect">
            <a:avLst/>
          </a:prstGeom>
          <a:solidFill>
            <a:srgbClr val="009EEC">
              <a:alpha val="45098"/>
            </a:srgbClr>
          </a:solidFill>
          <a:ln>
            <a:solidFill>
              <a:schemeClr val="accent1">
                <a:alpha val="78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400" dirty="0"/>
              <a:t>HISTORIA</a:t>
            </a:r>
          </a:p>
          <a:p>
            <a:r>
              <a:rPr lang="es-ES_tradnl" sz="1400" dirty="0"/>
              <a:t> DE</a:t>
            </a:r>
          </a:p>
          <a:p>
            <a:r>
              <a:rPr lang="es-ES_tradnl" sz="1400" dirty="0"/>
              <a:t>ESPAÑA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63459" y="1891439"/>
            <a:ext cx="842641" cy="738664"/>
          </a:xfrm>
          <a:prstGeom prst="rect">
            <a:avLst/>
          </a:prstGeom>
          <a:solidFill>
            <a:srgbClr val="009EEC">
              <a:alpha val="45098"/>
            </a:srgbClr>
          </a:solidFill>
          <a:ln>
            <a:solidFill>
              <a:schemeClr val="accent1">
                <a:alpha val="7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dirty="0"/>
              <a:t>LINGUA</a:t>
            </a:r>
          </a:p>
          <a:p>
            <a:r>
              <a:rPr lang="es-ES_tradnl" sz="1400" dirty="0"/>
              <a:t>CASTELÁ</a:t>
            </a:r>
          </a:p>
          <a:p>
            <a:r>
              <a:rPr lang="es-ES_tradnl" sz="1400" dirty="0"/>
              <a:t>E LIT. II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513628" y="1874006"/>
            <a:ext cx="783160" cy="738664"/>
          </a:xfrm>
          <a:prstGeom prst="rect">
            <a:avLst/>
          </a:prstGeom>
          <a:solidFill>
            <a:srgbClr val="009EEC">
              <a:alpha val="45098"/>
            </a:srgbClr>
          </a:solidFill>
          <a:ln>
            <a:solidFill>
              <a:schemeClr val="accent1">
                <a:alpha val="7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dirty="0"/>
              <a:t>LINGUA</a:t>
            </a:r>
          </a:p>
          <a:p>
            <a:r>
              <a:rPr lang="es-ES_tradnl" sz="1400" dirty="0"/>
              <a:t>GALEGA</a:t>
            </a:r>
          </a:p>
          <a:p>
            <a:r>
              <a:rPr lang="es-ES_tradnl" sz="1400" dirty="0"/>
              <a:t>E LIT. II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445428" y="1891439"/>
            <a:ext cx="1017832" cy="738664"/>
          </a:xfrm>
          <a:prstGeom prst="rect">
            <a:avLst/>
          </a:prstGeom>
          <a:solidFill>
            <a:srgbClr val="00AFF1">
              <a:alpha val="45098"/>
            </a:srgbClr>
          </a:solidFill>
          <a:ln>
            <a:solidFill>
              <a:schemeClr val="accent1">
                <a:alpha val="7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dirty="0"/>
              <a:t>1ª LINGUA</a:t>
            </a:r>
          </a:p>
          <a:p>
            <a:r>
              <a:rPr lang="es-ES_tradnl" sz="1400" dirty="0"/>
              <a:t>ESTRAN. II</a:t>
            </a:r>
          </a:p>
          <a:p>
            <a:r>
              <a:rPr lang="es-ES_tradnl" sz="1400" dirty="0"/>
              <a:t>Al/Pt/En/Fr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565876" y="1864422"/>
            <a:ext cx="1232144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alpha val="7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dirty="0"/>
              <a:t>MATERIA</a:t>
            </a:r>
          </a:p>
          <a:p>
            <a:r>
              <a:rPr lang="es-ES_tradnl" sz="1400" dirty="0"/>
              <a:t>TRONCAL</a:t>
            </a:r>
          </a:p>
          <a:p>
            <a:r>
              <a:rPr lang="es-ES_tradnl" sz="1400" dirty="0"/>
              <a:t>DE MODALIDADE</a:t>
            </a:r>
          </a:p>
        </p:txBody>
      </p:sp>
      <p:cxnSp>
        <p:nvCxnSpPr>
          <p:cNvPr id="14" name="Conector recto 13"/>
          <p:cNvCxnSpPr>
            <a:stCxn id="8" idx="0"/>
          </p:cNvCxnSpPr>
          <p:nvPr/>
        </p:nvCxnSpPr>
        <p:spPr>
          <a:xfrm flipH="1" flipV="1">
            <a:off x="1959059" y="1360485"/>
            <a:ext cx="6325" cy="5309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9" idx="0"/>
          </p:cNvCxnSpPr>
          <p:nvPr/>
        </p:nvCxnSpPr>
        <p:spPr>
          <a:xfrm flipH="1" flipV="1">
            <a:off x="2984779" y="1360485"/>
            <a:ext cx="1" cy="5309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1959060" y="1354792"/>
            <a:ext cx="4388228" cy="113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cxnSpLocks/>
            <a:stCxn id="10" idx="0"/>
          </p:cNvCxnSpPr>
          <p:nvPr/>
        </p:nvCxnSpPr>
        <p:spPr>
          <a:xfrm flipV="1">
            <a:off x="3905208" y="1360486"/>
            <a:ext cx="0" cy="5135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V="1">
            <a:off x="4945491" y="1360485"/>
            <a:ext cx="8853" cy="5231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6347288" y="1351555"/>
            <a:ext cx="0" cy="5064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6943117" y="1858032"/>
            <a:ext cx="1232144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alpha val="7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dirty="0"/>
              <a:t>Materia de</a:t>
            </a:r>
          </a:p>
          <a:p>
            <a:r>
              <a:rPr lang="es-ES_tradnl" sz="1400" dirty="0"/>
              <a:t>Opción </a:t>
            </a:r>
            <a:r>
              <a:rPr lang="es-ES_tradnl" sz="1400" dirty="0" err="1"/>
              <a:t>ou</a:t>
            </a:r>
            <a:endParaRPr lang="es-ES_tradnl" sz="1400" dirty="0"/>
          </a:p>
          <a:p>
            <a:r>
              <a:rPr lang="es-ES_tradnl" sz="1400" dirty="0"/>
              <a:t>Troncal de </a:t>
            </a:r>
          </a:p>
          <a:p>
            <a:r>
              <a:rPr lang="es-ES_tradnl" sz="1400" dirty="0" err="1"/>
              <a:t>Modalidade</a:t>
            </a:r>
            <a:endParaRPr lang="es-ES_tradnl" sz="1400" dirty="0"/>
          </a:p>
          <a:p>
            <a:r>
              <a:rPr lang="es-ES_tradnl" sz="1400" dirty="0">
                <a:solidFill>
                  <a:srgbClr val="FF0000"/>
                </a:solidFill>
              </a:rPr>
              <a:t>(mínimo=5)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8266306" y="1874007"/>
            <a:ext cx="1232144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alpha val="7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dirty="0"/>
              <a:t>Materia de</a:t>
            </a:r>
          </a:p>
          <a:p>
            <a:r>
              <a:rPr lang="es-ES_tradnl" sz="1400" dirty="0"/>
              <a:t>Opción </a:t>
            </a:r>
            <a:r>
              <a:rPr lang="es-ES_tradnl" sz="1400" dirty="0" err="1"/>
              <a:t>ou</a:t>
            </a:r>
            <a:endParaRPr lang="es-ES_tradnl" sz="1400" dirty="0"/>
          </a:p>
          <a:p>
            <a:r>
              <a:rPr lang="es-ES_tradnl" sz="1400" dirty="0"/>
              <a:t>Troncal de </a:t>
            </a:r>
          </a:p>
          <a:p>
            <a:r>
              <a:rPr lang="es-ES_tradnl" sz="1400" dirty="0" err="1"/>
              <a:t>Modalidade</a:t>
            </a:r>
            <a:endParaRPr lang="es-ES_tradnl" sz="1400" dirty="0"/>
          </a:p>
          <a:p>
            <a:r>
              <a:rPr lang="es-ES_tradnl" sz="1400" dirty="0">
                <a:solidFill>
                  <a:srgbClr val="FF0000"/>
                </a:solidFill>
              </a:rPr>
              <a:t>(mínimo=5)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9589495" y="1864422"/>
            <a:ext cx="1232144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alpha val="7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dirty="0"/>
              <a:t>Materia de</a:t>
            </a:r>
          </a:p>
          <a:p>
            <a:r>
              <a:rPr lang="es-ES_tradnl" sz="1400" dirty="0"/>
              <a:t>Opción </a:t>
            </a:r>
            <a:r>
              <a:rPr lang="es-ES_tradnl" sz="1400" dirty="0" err="1"/>
              <a:t>ou</a:t>
            </a:r>
            <a:endParaRPr lang="es-ES_tradnl" sz="1400" dirty="0"/>
          </a:p>
          <a:p>
            <a:r>
              <a:rPr lang="es-ES_tradnl" sz="1400" dirty="0"/>
              <a:t>Troncal de </a:t>
            </a:r>
          </a:p>
          <a:p>
            <a:r>
              <a:rPr lang="es-ES_tradnl" sz="1400" dirty="0" err="1"/>
              <a:t>Modalidade</a:t>
            </a:r>
            <a:endParaRPr lang="es-ES_tradnl" sz="1400" dirty="0"/>
          </a:p>
          <a:p>
            <a:r>
              <a:rPr lang="es-ES_tradnl" sz="1400" dirty="0">
                <a:solidFill>
                  <a:srgbClr val="FF0000"/>
                </a:solidFill>
              </a:rPr>
              <a:t>(mínimo=5)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10912684" y="1874006"/>
            <a:ext cx="1232144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alpha val="7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dirty="0"/>
              <a:t>Materia de</a:t>
            </a:r>
          </a:p>
          <a:p>
            <a:r>
              <a:rPr lang="es-ES_tradnl" sz="1400" dirty="0"/>
              <a:t>Opción </a:t>
            </a:r>
            <a:r>
              <a:rPr lang="es-ES_tradnl" sz="1400" dirty="0" err="1"/>
              <a:t>ou</a:t>
            </a:r>
            <a:endParaRPr lang="es-ES_tradnl" sz="1400" dirty="0"/>
          </a:p>
          <a:p>
            <a:r>
              <a:rPr lang="es-ES_tradnl" sz="1400" dirty="0"/>
              <a:t>Troncal de </a:t>
            </a:r>
          </a:p>
          <a:p>
            <a:r>
              <a:rPr lang="es-ES_tradnl" sz="1400" dirty="0" err="1"/>
              <a:t>Modalidade</a:t>
            </a:r>
            <a:endParaRPr lang="es-ES_tradnl" sz="1400" dirty="0"/>
          </a:p>
          <a:p>
            <a:r>
              <a:rPr lang="es-ES_tradnl" sz="1400" dirty="0">
                <a:solidFill>
                  <a:srgbClr val="FF0000"/>
                </a:solidFill>
              </a:rPr>
              <a:t>(mínimo=5)</a:t>
            </a:r>
          </a:p>
        </p:txBody>
      </p:sp>
      <p:sp>
        <p:nvSpPr>
          <p:cNvPr id="58" name="Flecha abajo 57"/>
          <p:cNvSpPr/>
          <p:nvPr/>
        </p:nvSpPr>
        <p:spPr>
          <a:xfrm>
            <a:off x="544826" y="2966986"/>
            <a:ext cx="272903" cy="978408"/>
          </a:xfrm>
          <a:prstGeom prst="downArrow">
            <a:avLst/>
          </a:prstGeom>
          <a:solidFill>
            <a:srgbClr val="009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9" name="CuadroTexto 58"/>
          <p:cNvSpPr txBox="1"/>
          <p:nvPr/>
        </p:nvSpPr>
        <p:spPr>
          <a:xfrm>
            <a:off x="133541" y="3935468"/>
            <a:ext cx="21437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dirty="0"/>
              <a:t>NMB x 0.6</a:t>
            </a:r>
          </a:p>
          <a:p>
            <a:r>
              <a:rPr lang="es-ES_tradnl" dirty="0"/>
              <a:t>8.536 x 0.6 = 5.121</a:t>
            </a:r>
          </a:p>
        </p:txBody>
      </p:sp>
      <p:cxnSp>
        <p:nvCxnSpPr>
          <p:cNvPr id="61" name="Conector recto 60"/>
          <p:cNvCxnSpPr>
            <a:stCxn id="8" idx="2"/>
          </p:cNvCxnSpPr>
          <p:nvPr/>
        </p:nvCxnSpPr>
        <p:spPr>
          <a:xfrm flipH="1">
            <a:off x="1959060" y="2630103"/>
            <a:ext cx="6324" cy="57996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>
            <a:cxnSpLocks/>
          </p:cNvCxnSpPr>
          <p:nvPr/>
        </p:nvCxnSpPr>
        <p:spPr>
          <a:xfrm>
            <a:off x="1959060" y="3210068"/>
            <a:ext cx="4388228" cy="167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/>
          <p:cNvSpPr txBox="1"/>
          <p:nvPr/>
        </p:nvSpPr>
        <p:spPr>
          <a:xfrm>
            <a:off x="3165291" y="3152190"/>
            <a:ext cx="17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Media aritmética</a:t>
            </a:r>
          </a:p>
        </p:txBody>
      </p:sp>
      <p:sp>
        <p:nvSpPr>
          <p:cNvPr id="68" name="Flecha abajo 67"/>
          <p:cNvSpPr/>
          <p:nvPr/>
        </p:nvSpPr>
        <p:spPr>
          <a:xfrm>
            <a:off x="3892450" y="3470244"/>
            <a:ext cx="293788" cy="428167"/>
          </a:xfrm>
          <a:prstGeom prst="downArrow">
            <a:avLst/>
          </a:prstGeom>
          <a:solidFill>
            <a:srgbClr val="009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0" name="CuadroTexto 69"/>
          <p:cNvSpPr txBox="1"/>
          <p:nvPr/>
        </p:nvSpPr>
        <p:spPr>
          <a:xfrm>
            <a:off x="3080937" y="3935468"/>
            <a:ext cx="19597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dirty="0"/>
              <a:t>NPO x 0.4</a:t>
            </a:r>
          </a:p>
          <a:p>
            <a:r>
              <a:rPr lang="es-ES_tradnl" dirty="0"/>
              <a:t>7.910 x 0.4 = 3.164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2297900" y="3956396"/>
            <a:ext cx="47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/>
              <a:t>+</a:t>
            </a:r>
          </a:p>
        </p:txBody>
      </p:sp>
      <p:sp>
        <p:nvSpPr>
          <p:cNvPr id="72" name="Flecha abajo 71"/>
          <p:cNvSpPr/>
          <p:nvPr/>
        </p:nvSpPr>
        <p:spPr>
          <a:xfrm>
            <a:off x="924978" y="4653345"/>
            <a:ext cx="293788" cy="428167"/>
          </a:xfrm>
          <a:prstGeom prst="downArrow">
            <a:avLst/>
          </a:prstGeom>
          <a:solidFill>
            <a:srgbClr val="009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3" name="Flecha abajo 72"/>
          <p:cNvSpPr/>
          <p:nvPr/>
        </p:nvSpPr>
        <p:spPr>
          <a:xfrm>
            <a:off x="3892450" y="4641860"/>
            <a:ext cx="293788" cy="428167"/>
          </a:xfrm>
          <a:prstGeom prst="downArrow">
            <a:avLst/>
          </a:prstGeom>
          <a:solidFill>
            <a:srgbClr val="009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4" name="CuadroTexto 73"/>
          <p:cNvSpPr txBox="1"/>
          <p:nvPr/>
        </p:nvSpPr>
        <p:spPr>
          <a:xfrm>
            <a:off x="580723" y="5085318"/>
            <a:ext cx="4111510" cy="646331"/>
          </a:xfrm>
          <a:prstGeom prst="rect">
            <a:avLst/>
          </a:prstGeom>
          <a:solidFill>
            <a:srgbClr val="009EE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NOTA DE ACCESO Á UNIVERSIDADE = NAU</a:t>
            </a:r>
          </a:p>
          <a:p>
            <a:r>
              <a:rPr lang="es-ES_tradnl" dirty="0">
                <a:solidFill>
                  <a:schemeClr val="bg1"/>
                </a:solidFill>
              </a:rPr>
              <a:t>5.121 + 3.164 = 8.285</a:t>
            </a:r>
          </a:p>
        </p:txBody>
      </p:sp>
      <p:cxnSp>
        <p:nvCxnSpPr>
          <p:cNvPr id="86" name="Conector recto 85"/>
          <p:cNvCxnSpPr/>
          <p:nvPr/>
        </p:nvCxnSpPr>
        <p:spPr>
          <a:xfrm flipH="1" flipV="1">
            <a:off x="6347288" y="2823389"/>
            <a:ext cx="1" cy="39504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/>
          <p:cNvCxnSpPr/>
          <p:nvPr/>
        </p:nvCxnSpPr>
        <p:spPr>
          <a:xfrm flipV="1">
            <a:off x="7142134" y="1354791"/>
            <a:ext cx="4388228" cy="113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/>
          <p:cNvCxnSpPr/>
          <p:nvPr/>
        </p:nvCxnSpPr>
        <p:spPr>
          <a:xfrm flipV="1">
            <a:off x="7142133" y="1366141"/>
            <a:ext cx="1" cy="4918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/>
          <p:cNvCxnSpPr/>
          <p:nvPr/>
        </p:nvCxnSpPr>
        <p:spPr>
          <a:xfrm flipH="1" flipV="1">
            <a:off x="8626029" y="1372532"/>
            <a:ext cx="4624" cy="501474"/>
          </a:xfrm>
          <a:prstGeom prst="line">
            <a:avLst/>
          </a:prstGeom>
          <a:ln w="12700">
            <a:solidFill>
              <a:schemeClr val="accent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/>
          <p:cNvCxnSpPr/>
          <p:nvPr/>
        </p:nvCxnSpPr>
        <p:spPr>
          <a:xfrm flipH="1" flipV="1">
            <a:off x="10105981" y="1351555"/>
            <a:ext cx="4624" cy="5014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/>
          <p:cNvCxnSpPr>
            <a:endCxn id="57" idx="0"/>
          </p:cNvCxnSpPr>
          <p:nvPr/>
        </p:nvCxnSpPr>
        <p:spPr>
          <a:xfrm>
            <a:off x="11528756" y="1351555"/>
            <a:ext cx="0" cy="5224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ángulo 110"/>
          <p:cNvSpPr/>
          <p:nvPr/>
        </p:nvSpPr>
        <p:spPr>
          <a:xfrm>
            <a:off x="5554304" y="1443789"/>
            <a:ext cx="6590523" cy="1989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8" name="CuadroTexto 117"/>
          <p:cNvSpPr txBox="1"/>
          <p:nvPr/>
        </p:nvSpPr>
        <p:spPr>
          <a:xfrm>
            <a:off x="7079175" y="3080534"/>
            <a:ext cx="475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O alumnado </a:t>
            </a:r>
            <a:r>
              <a:rPr lang="es-ES_tradnl" sz="1600" dirty="0" err="1"/>
              <a:t>poderá</a:t>
            </a:r>
            <a:r>
              <a:rPr lang="es-ES_tradnl" sz="1600" dirty="0"/>
              <a:t> elixir ata un máximo de 4 materias</a:t>
            </a:r>
          </a:p>
        </p:txBody>
      </p:sp>
      <p:sp>
        <p:nvSpPr>
          <p:cNvPr id="119" name="Flecha abajo 118"/>
          <p:cNvSpPr/>
          <p:nvPr/>
        </p:nvSpPr>
        <p:spPr>
          <a:xfrm>
            <a:off x="8702671" y="3440068"/>
            <a:ext cx="293788" cy="4281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0" name="CuadroTexto 119"/>
          <p:cNvSpPr txBox="1"/>
          <p:nvPr/>
        </p:nvSpPr>
        <p:spPr>
          <a:xfrm>
            <a:off x="7572115" y="3790931"/>
            <a:ext cx="2633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2 </a:t>
            </a:r>
            <a:r>
              <a:rPr lang="es-ES_tradnl" b="1" dirty="0" err="1">
                <a:solidFill>
                  <a:srgbClr val="FF0000"/>
                </a:solidFill>
              </a:rPr>
              <a:t>mellores</a:t>
            </a:r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b="1" dirty="0" err="1">
                <a:solidFill>
                  <a:srgbClr val="FF0000"/>
                </a:solidFill>
              </a:rPr>
              <a:t>cualificacións</a:t>
            </a:r>
            <a:r>
              <a:rPr lang="es-ES_tradnl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_tradnl" b="1" u="sng" dirty="0">
                <a:solidFill>
                  <a:srgbClr val="FF0000"/>
                </a:solidFill>
              </a:rPr>
              <a:t>vinculadas </a:t>
            </a:r>
            <a:r>
              <a:rPr lang="es-ES_tradnl" b="1" u="sng" dirty="0" err="1">
                <a:solidFill>
                  <a:srgbClr val="FF0000"/>
                </a:solidFill>
              </a:rPr>
              <a:t>aos</a:t>
            </a:r>
            <a:r>
              <a:rPr lang="es-ES_tradnl" b="1" u="sn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_tradnl" b="1" u="sng" dirty="0">
                <a:solidFill>
                  <a:srgbClr val="FF0000"/>
                </a:solidFill>
              </a:rPr>
              <a:t>Graos solicitados</a:t>
            </a:r>
          </a:p>
        </p:txBody>
      </p:sp>
      <p:sp>
        <p:nvSpPr>
          <p:cNvPr id="121" name="CuadroTexto 120"/>
          <p:cNvSpPr txBox="1"/>
          <p:nvPr/>
        </p:nvSpPr>
        <p:spPr>
          <a:xfrm>
            <a:off x="6566516" y="5022187"/>
            <a:ext cx="24299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M1 x </a:t>
            </a:r>
            <a:r>
              <a:rPr lang="es-ES_tradnl" dirty="0" err="1"/>
              <a:t>pa</a:t>
            </a:r>
            <a:r>
              <a:rPr lang="es-ES_tradnl" dirty="0"/>
              <a:t> </a:t>
            </a:r>
          </a:p>
          <a:p>
            <a:pPr algn="ctr"/>
            <a:r>
              <a:rPr lang="es-ES_tradnl" dirty="0"/>
              <a:t>(</a:t>
            </a:r>
            <a:r>
              <a:rPr lang="es-ES_tradnl" dirty="0" err="1"/>
              <a:t>pa</a:t>
            </a:r>
            <a:r>
              <a:rPr lang="es-ES_tradnl" dirty="0"/>
              <a:t> = 0.1 </a:t>
            </a:r>
            <a:r>
              <a:rPr lang="es-ES_tradnl" dirty="0" err="1"/>
              <a:t>ou</a:t>
            </a:r>
            <a:r>
              <a:rPr lang="es-ES_tradnl" dirty="0"/>
              <a:t> 0.2)</a:t>
            </a:r>
          </a:p>
        </p:txBody>
      </p:sp>
      <p:sp>
        <p:nvSpPr>
          <p:cNvPr id="122" name="CuadroTexto 121"/>
          <p:cNvSpPr txBox="1"/>
          <p:nvPr/>
        </p:nvSpPr>
        <p:spPr>
          <a:xfrm>
            <a:off x="8775032" y="5014649"/>
            <a:ext cx="25477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M2 x </a:t>
            </a:r>
            <a:r>
              <a:rPr lang="es-ES_tradnl" dirty="0" err="1"/>
              <a:t>pb</a:t>
            </a:r>
            <a:r>
              <a:rPr lang="es-ES_tradnl" dirty="0"/>
              <a:t> </a:t>
            </a:r>
          </a:p>
          <a:p>
            <a:pPr algn="ctr"/>
            <a:r>
              <a:rPr lang="es-ES_tradnl" dirty="0"/>
              <a:t>(pb = 0.1 </a:t>
            </a:r>
            <a:r>
              <a:rPr lang="es-ES_tradnl" dirty="0" err="1"/>
              <a:t>ou</a:t>
            </a:r>
            <a:r>
              <a:rPr lang="es-ES_tradnl" dirty="0"/>
              <a:t> 0.2)</a:t>
            </a:r>
          </a:p>
        </p:txBody>
      </p:sp>
      <p:sp>
        <p:nvSpPr>
          <p:cNvPr id="123" name="Rectángulo 122"/>
          <p:cNvSpPr/>
          <p:nvPr/>
        </p:nvSpPr>
        <p:spPr>
          <a:xfrm>
            <a:off x="192505" y="5860937"/>
            <a:ext cx="10720180" cy="745958"/>
          </a:xfrm>
          <a:prstGeom prst="rect">
            <a:avLst/>
          </a:prstGeom>
          <a:solidFill>
            <a:srgbClr val="009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7" name="Rectángulo 126"/>
          <p:cNvSpPr/>
          <p:nvPr/>
        </p:nvSpPr>
        <p:spPr>
          <a:xfrm>
            <a:off x="192505" y="6040030"/>
            <a:ext cx="1443790" cy="374743"/>
          </a:xfrm>
          <a:prstGeom prst="rect">
            <a:avLst/>
          </a:prstGeom>
          <a:solidFill>
            <a:srgbClr val="009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NAU = 8.285</a:t>
            </a:r>
          </a:p>
        </p:txBody>
      </p:sp>
      <p:sp>
        <p:nvSpPr>
          <p:cNvPr id="129" name="Rectángulo 128"/>
          <p:cNvSpPr/>
          <p:nvPr/>
        </p:nvSpPr>
        <p:spPr>
          <a:xfrm>
            <a:off x="2100904" y="5900777"/>
            <a:ext cx="2128774" cy="2486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M1 = 8.5 x 0.2 = 1.70</a:t>
            </a:r>
          </a:p>
        </p:txBody>
      </p:sp>
      <p:sp>
        <p:nvSpPr>
          <p:cNvPr id="130" name="Rectángulo 129"/>
          <p:cNvSpPr/>
          <p:nvPr/>
        </p:nvSpPr>
        <p:spPr>
          <a:xfrm>
            <a:off x="2100904" y="6227401"/>
            <a:ext cx="2128774" cy="2486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M3 = 10 x 0.1 = 1.00</a:t>
            </a:r>
          </a:p>
        </p:txBody>
      </p:sp>
      <p:sp>
        <p:nvSpPr>
          <p:cNvPr id="131" name="Rectángulo 130"/>
          <p:cNvSpPr/>
          <p:nvPr/>
        </p:nvSpPr>
        <p:spPr>
          <a:xfrm>
            <a:off x="4534671" y="5919842"/>
            <a:ext cx="2288390" cy="2486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M2 = 9.5 x 0.1 = 0.95</a:t>
            </a:r>
          </a:p>
        </p:txBody>
      </p:sp>
      <p:sp>
        <p:nvSpPr>
          <p:cNvPr id="132" name="Rectángulo 131"/>
          <p:cNvSpPr/>
          <p:nvPr/>
        </p:nvSpPr>
        <p:spPr>
          <a:xfrm>
            <a:off x="4534671" y="6227400"/>
            <a:ext cx="2288390" cy="2486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M4 = 7,75 x 0.2 =1.55</a:t>
            </a:r>
          </a:p>
        </p:txBody>
      </p:sp>
      <p:cxnSp>
        <p:nvCxnSpPr>
          <p:cNvPr id="134" name="Conector recto de flecha 133"/>
          <p:cNvCxnSpPr>
            <a:endCxn id="129" idx="1"/>
          </p:cNvCxnSpPr>
          <p:nvPr/>
        </p:nvCxnSpPr>
        <p:spPr>
          <a:xfrm flipV="1">
            <a:off x="1636295" y="6025104"/>
            <a:ext cx="464609" cy="2022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cto de flecha 135"/>
          <p:cNvCxnSpPr>
            <a:stCxn id="129" idx="3"/>
            <a:endCxn id="132" idx="1"/>
          </p:cNvCxnSpPr>
          <p:nvPr/>
        </p:nvCxnSpPr>
        <p:spPr>
          <a:xfrm>
            <a:off x="4229678" y="6025104"/>
            <a:ext cx="304993" cy="32662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ángulo 136"/>
          <p:cNvSpPr/>
          <p:nvPr/>
        </p:nvSpPr>
        <p:spPr>
          <a:xfrm>
            <a:off x="9433422" y="6202700"/>
            <a:ext cx="922143" cy="265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rgbClr val="FF0000"/>
                </a:solidFill>
              </a:rPr>
              <a:t>11.535</a:t>
            </a:r>
          </a:p>
        </p:txBody>
      </p:sp>
      <p:sp>
        <p:nvSpPr>
          <p:cNvPr id="138" name="Rectángulo 137"/>
          <p:cNvSpPr/>
          <p:nvPr/>
        </p:nvSpPr>
        <p:spPr>
          <a:xfrm>
            <a:off x="8775032" y="5970225"/>
            <a:ext cx="2137652" cy="167033"/>
          </a:xfrm>
          <a:prstGeom prst="rect">
            <a:avLst/>
          </a:prstGeom>
          <a:solidFill>
            <a:srgbClr val="009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NOTA DE ADMISIÓN</a:t>
            </a:r>
          </a:p>
        </p:txBody>
      </p:sp>
      <p:pic>
        <p:nvPicPr>
          <p:cNvPr id="60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9996CCE1-E1C0-ED45-9F71-B0B20D518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agen 61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6887D8BA-B661-004E-942F-D07E7DB2B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64" name="Flecha abajo 63">
            <a:extLst>
              <a:ext uri="{FF2B5EF4-FFF2-40B4-BE49-F238E27FC236}">
                <a16:creationId xmlns:a16="http://schemas.microsoft.com/office/drawing/2014/main" xmlns="" id="{3160CCEA-A2FC-DA40-8676-8EC66A6A75C3}"/>
              </a:ext>
            </a:extLst>
          </p:cNvPr>
          <p:cNvSpPr/>
          <p:nvPr/>
        </p:nvSpPr>
        <p:spPr>
          <a:xfrm rot="2668739">
            <a:off x="8441371" y="4726574"/>
            <a:ext cx="174708" cy="4281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Flecha abajo 64">
            <a:extLst>
              <a:ext uri="{FF2B5EF4-FFF2-40B4-BE49-F238E27FC236}">
                <a16:creationId xmlns:a16="http://schemas.microsoft.com/office/drawing/2014/main" xmlns="" id="{559DF920-0BCB-044A-96D2-6EFB31152E8F}"/>
              </a:ext>
            </a:extLst>
          </p:cNvPr>
          <p:cNvSpPr/>
          <p:nvPr/>
        </p:nvSpPr>
        <p:spPr>
          <a:xfrm rot="19233475">
            <a:off x="9067120" y="4739121"/>
            <a:ext cx="174708" cy="4281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07C70BE4-7B14-C34A-9775-8B6038582ED3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7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/>
          <p:nvPr/>
        </p:nvSpPr>
        <p:spPr>
          <a:xfrm>
            <a:off x="782116" y="1874256"/>
            <a:ext cx="3905725" cy="923330"/>
          </a:xfrm>
          <a:prstGeom prst="rect">
            <a:avLst/>
          </a:prstGeom>
          <a:solidFill>
            <a:srgbClr val="009EEC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4" dirty="0">
                <a:solidFill>
                  <a:srgbClr val="FFFFFF"/>
                </a:solidFill>
                <a:latin typeface="Calibri"/>
                <a:cs typeface="Calibri"/>
              </a:rPr>
              <a:t>RTE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3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3200" b="1" spc="-14" dirty="0">
                <a:solidFill>
                  <a:srgbClr val="FFFFFF"/>
                </a:solidFill>
                <a:latin typeface="Calibri"/>
                <a:cs typeface="Calibri"/>
              </a:rPr>
              <a:t>RIG</a:t>
            </a:r>
            <a:r>
              <a:rPr sz="3200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8" dirty="0">
                <a:solidFill>
                  <a:srgbClr val="FFFFFF"/>
                </a:solidFill>
                <a:latin typeface="Calibri"/>
                <a:cs typeface="Calibri"/>
              </a:rPr>
              <a:t>TORIA</a:t>
            </a:r>
            <a:endParaRPr lang="gl-ES" sz="3200" b="1" spc="-18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525" algn="ctr"/>
            <a:r>
              <a:rPr lang="gl-ES" sz="2800" b="1" spc="-18" dirty="0">
                <a:solidFill>
                  <a:srgbClr val="FFFFFF"/>
                </a:solidFill>
                <a:latin typeface="Calibri"/>
                <a:cs typeface="Calibri"/>
              </a:rPr>
              <a:t>(válida para “sempre”)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F4DE1095-5EFA-46CB-A732-86E5EEE95C55}"/>
              </a:ext>
            </a:extLst>
          </p:cNvPr>
          <p:cNvGrpSpPr/>
          <p:nvPr/>
        </p:nvGrpSpPr>
        <p:grpSpPr>
          <a:xfrm>
            <a:off x="5343765" y="1286797"/>
            <a:ext cx="5868741" cy="2129919"/>
            <a:chOff x="2734599" y="2046655"/>
            <a:chExt cx="8276130" cy="2105508"/>
          </a:xfrm>
          <a:solidFill>
            <a:srgbClr val="009EEC"/>
          </a:solidFill>
        </p:grpSpPr>
        <p:sp>
          <p:nvSpPr>
            <p:cNvPr id="12" name="object 12"/>
            <p:cNvSpPr/>
            <p:nvPr/>
          </p:nvSpPr>
          <p:spPr>
            <a:xfrm>
              <a:off x="2734599" y="2046655"/>
              <a:ext cx="8276130" cy="2105508"/>
            </a:xfrm>
            <a:custGeom>
              <a:avLst/>
              <a:gdLst/>
              <a:ahLst/>
              <a:cxnLst/>
              <a:rect l="l" t="t" r="r" b="b"/>
              <a:pathLst>
                <a:path w="8516620" h="876300">
                  <a:moveTo>
                    <a:pt x="0" y="876300"/>
                  </a:moveTo>
                  <a:lnTo>
                    <a:pt x="8516620" y="876300"/>
                  </a:lnTo>
                  <a:lnTo>
                    <a:pt x="8516620" y="0"/>
                  </a:lnTo>
                  <a:lnTo>
                    <a:pt x="0" y="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xmlns="" id="{F56F4322-CE42-413F-A204-3C796D39DB4D}"/>
                </a:ext>
              </a:extLst>
            </p:cNvPr>
            <p:cNvSpPr txBox="1"/>
            <p:nvPr/>
          </p:nvSpPr>
          <p:spPr>
            <a:xfrm>
              <a:off x="2887508" y="2231857"/>
              <a:ext cx="7920296" cy="13691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MATERIAS XERAIS</a:t>
              </a: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Non se poden examinar de materias </a:t>
              </a:r>
              <a:r>
                <a:rPr lang="es-E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soltas</a:t>
              </a:r>
              <a:endPara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xmlns="" id="{25767895-090E-490A-A24B-EF9C2254502A}"/>
                </a:ext>
              </a:extLst>
            </p:cNvPr>
            <p:cNvSpPr txBox="1"/>
            <p:nvPr/>
          </p:nvSpPr>
          <p:spPr>
            <a:xfrm>
              <a:off x="2823170" y="3721194"/>
              <a:ext cx="7920296" cy="334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BLOQUE DE MATERIAS TRONCAIS DA MODALIDADE CURSADA</a:t>
              </a:r>
            </a:p>
          </p:txBody>
        </p:sp>
      </p:grpSp>
      <p:sp>
        <p:nvSpPr>
          <p:cNvPr id="22" name="object 37">
            <a:extLst>
              <a:ext uri="{FF2B5EF4-FFF2-40B4-BE49-F238E27FC236}">
                <a16:creationId xmlns:a16="http://schemas.microsoft.com/office/drawing/2014/main" xmlns="" id="{B8683C3D-7C6A-9343-9C3F-D4EC502C51F2}"/>
              </a:ext>
            </a:extLst>
          </p:cNvPr>
          <p:cNvSpPr txBox="1"/>
          <p:nvPr/>
        </p:nvSpPr>
        <p:spPr>
          <a:xfrm>
            <a:off x="782115" y="4658895"/>
            <a:ext cx="3905725" cy="1508105"/>
          </a:xfrm>
          <a:prstGeom prst="rect">
            <a:avLst/>
          </a:prstGeom>
          <a:solidFill>
            <a:srgbClr val="009EEC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4" dirty="0">
                <a:solidFill>
                  <a:srgbClr val="FFFFFF"/>
                </a:solidFill>
                <a:latin typeface="Calibri"/>
                <a:cs typeface="Calibri"/>
              </a:rPr>
              <a:t>RTE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3200" b="1" spc="-23" dirty="0">
                <a:solidFill>
                  <a:srgbClr val="FFFFFF"/>
                </a:solidFill>
                <a:latin typeface="Calibri"/>
                <a:cs typeface="Calibri"/>
              </a:rPr>
              <a:t>VOLUNTARIA</a:t>
            </a:r>
            <a:endParaRPr lang="gl-ES" sz="3200" b="1" spc="-18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525" algn="ctr"/>
            <a:r>
              <a:rPr lang="gl-ES" sz="2800" b="1" spc="-18" dirty="0">
                <a:solidFill>
                  <a:srgbClr val="FFFFFF"/>
                </a:solidFill>
                <a:latin typeface="Calibri"/>
                <a:cs typeface="Calibri"/>
              </a:rPr>
              <a:t>(válida para 2 cursos*)</a:t>
            </a:r>
          </a:p>
          <a:p>
            <a:pPr marL="9525" algn="ctr"/>
            <a:r>
              <a:rPr lang="gl-ES" b="1" spc="-18" dirty="0">
                <a:solidFill>
                  <a:srgbClr val="FFFFFF"/>
                </a:solidFill>
                <a:latin typeface="Calibri"/>
                <a:cs typeface="Calibri"/>
              </a:rPr>
              <a:t>*Só se conserva se se ten a parte obrigatoria aprobada.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78CFDA7-B239-2B4D-875E-EF5A817EBEE3}"/>
              </a:ext>
            </a:extLst>
          </p:cNvPr>
          <p:cNvSpPr txBox="1"/>
          <p:nvPr/>
        </p:nvSpPr>
        <p:spPr>
          <a:xfrm>
            <a:off x="5343765" y="5032839"/>
            <a:ext cx="5868741" cy="954107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Máximo: 4 materias (</a:t>
            </a:r>
            <a:r>
              <a:rPr lang="es-E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elixidas</a:t>
            </a: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polo/a alumno/a)</a:t>
            </a:r>
          </a:p>
        </p:txBody>
      </p:sp>
      <p:pic>
        <p:nvPicPr>
          <p:cNvPr id="13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4D6BDD56-5BAD-824B-A0F9-6F2CFB1B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7924E955-3671-574D-B0CB-0CD7677C8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6CF48E6-1143-F74F-B518-C893AEEAD6AB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B0F30AD-B066-4517-9630-EE553C0D11C5}"/>
              </a:ext>
            </a:extLst>
          </p:cNvPr>
          <p:cNvSpPr/>
          <p:nvPr/>
        </p:nvSpPr>
        <p:spPr>
          <a:xfrm>
            <a:off x="4872995" y="3779345"/>
            <a:ext cx="99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e/</a:t>
            </a:r>
            <a:r>
              <a:rPr lang="es-ES" sz="3200" b="1" dirty="0" err="1"/>
              <a:t>ou</a:t>
            </a:r>
            <a:endParaRPr lang="es-E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9AE379F-E727-2041-9703-1A68323FDF6A}"/>
              </a:ext>
            </a:extLst>
          </p:cNvPr>
          <p:cNvSpPr txBox="1"/>
          <p:nvPr/>
        </p:nvSpPr>
        <p:spPr>
          <a:xfrm>
            <a:off x="3311152" y="235963"/>
            <a:ext cx="4697504" cy="58477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/>
              <a:t>REPETICIÓN – SUBIR NOTA</a:t>
            </a:r>
          </a:p>
        </p:txBody>
      </p:sp>
    </p:spTree>
    <p:extLst>
      <p:ext uri="{BB962C8B-B14F-4D97-AF65-F5344CB8AC3E}">
        <p14:creationId xmlns:p14="http://schemas.microsoft.com/office/powerpoint/2010/main" val="113444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texto, periódico&#10;&#10;Descripción generada automáticamente">
            <a:extLst>
              <a:ext uri="{FF2B5EF4-FFF2-40B4-BE49-F238E27FC236}">
                <a16:creationId xmlns:a16="http://schemas.microsoft.com/office/drawing/2014/main" xmlns="" id="{32EB2B24-5C92-4B77-9E8F-1BE5177AB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2548"/>
          <a:stretch/>
        </p:blipFill>
        <p:spPr>
          <a:xfrm rot="-120000">
            <a:off x="7870289" y="1323380"/>
            <a:ext cx="1100126" cy="5382280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2999EE-7486-4373-86DD-E771B353BC11}"/>
              </a:ext>
            </a:extLst>
          </p:cNvPr>
          <p:cNvSpPr txBox="1"/>
          <p:nvPr/>
        </p:nvSpPr>
        <p:spPr>
          <a:xfrm>
            <a:off x="981348" y="2767280"/>
            <a:ext cx="7253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1. Pasar lista </a:t>
            </a:r>
          </a:p>
          <a:p>
            <a:r>
              <a:rPr lang="es-ES" sz="4000" dirty="0"/>
              <a:t>2. Entrega de “Pegatinas”</a:t>
            </a: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26B776ED-772F-4F8E-9646-658156F226E3}"/>
              </a:ext>
            </a:extLst>
          </p:cNvPr>
          <p:cNvSpPr txBox="1"/>
          <p:nvPr/>
        </p:nvSpPr>
        <p:spPr>
          <a:xfrm>
            <a:off x="2187537" y="276753"/>
            <a:ext cx="7376120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1516" algn="ctr"/>
            <a:r>
              <a:rPr lang="es-ES" sz="4000" b="1" spc="-18" dirty="0" err="1">
                <a:latin typeface="Calibri"/>
                <a:cs typeface="Calibri"/>
              </a:rPr>
              <a:t>Exame</a:t>
            </a:r>
            <a:r>
              <a:rPr lang="es-ES" sz="4000" b="1" spc="-18" dirty="0">
                <a:latin typeface="Calibri"/>
                <a:cs typeface="Calibri"/>
              </a:rPr>
              <a:t> ABAU: 1º día 9:00h</a:t>
            </a:r>
            <a:endParaRPr sz="4000" b="1" dirty="0">
              <a:latin typeface="Calibri"/>
              <a:cs typeface="Calibri"/>
            </a:endParaRPr>
          </a:p>
        </p:txBody>
      </p:sp>
      <p:pic>
        <p:nvPicPr>
          <p:cNvPr id="7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8B0D7155-9E38-4D47-9746-2B94289F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C0A30C1F-9F0C-3F4C-8E86-E4B01324C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D254BD9-E871-8346-B9FB-C40194B89746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3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periódico&#10;&#10;Descripción generada automáticamente">
            <a:extLst>
              <a:ext uri="{FF2B5EF4-FFF2-40B4-BE49-F238E27FC236}">
                <a16:creationId xmlns:a16="http://schemas.microsoft.com/office/drawing/2014/main" xmlns="" id="{FAAAC1E6-B122-4DC5-BE8F-7B810DB6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21" y="447674"/>
            <a:ext cx="1320369" cy="64103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65F35CA-6996-4BA8-B709-7B71E8A940B6}"/>
              </a:ext>
            </a:extLst>
          </p:cNvPr>
          <p:cNvSpPr txBox="1"/>
          <p:nvPr/>
        </p:nvSpPr>
        <p:spPr>
          <a:xfrm>
            <a:off x="3598441" y="256407"/>
            <a:ext cx="2124075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DNI</a:t>
            </a:r>
            <a:endParaRPr lang="es-ES" sz="1600" b="1" dirty="0"/>
          </a:p>
          <a:p>
            <a:r>
              <a:rPr lang="es-ES" sz="1600" b="1" dirty="0" err="1"/>
              <a:t>Apelido</a:t>
            </a:r>
            <a:r>
              <a:rPr lang="es-ES" sz="1600" b="1" dirty="0"/>
              <a:t> 1</a:t>
            </a:r>
          </a:p>
          <a:p>
            <a:r>
              <a:rPr lang="es-ES" b="1" dirty="0" err="1"/>
              <a:t>Apelido</a:t>
            </a:r>
            <a:r>
              <a:rPr lang="es-ES" b="1" dirty="0"/>
              <a:t> 2</a:t>
            </a:r>
          </a:p>
          <a:p>
            <a:r>
              <a:rPr lang="es-ES" b="1" dirty="0"/>
              <a:t>Nome</a:t>
            </a:r>
          </a:p>
          <a:p>
            <a:r>
              <a:rPr lang="es-ES" b="1" dirty="0"/>
              <a:t>Convocatoria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EBFF55D-2462-4634-B4BB-C52283F45CF4}"/>
              </a:ext>
            </a:extLst>
          </p:cNvPr>
          <p:cNvSpPr txBox="1"/>
          <p:nvPr/>
        </p:nvSpPr>
        <p:spPr>
          <a:xfrm>
            <a:off x="6550220" y="625739"/>
            <a:ext cx="79453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800" dirty="0"/>
              <a:t>DNI</a:t>
            </a:r>
          </a:p>
          <a:p>
            <a:r>
              <a:rPr lang="es-ES" sz="800" dirty="0" err="1"/>
              <a:t>Apelido</a:t>
            </a:r>
            <a:r>
              <a:rPr lang="es-ES" sz="800" dirty="0"/>
              <a:t> 1</a:t>
            </a:r>
          </a:p>
          <a:p>
            <a:r>
              <a:rPr lang="es-ES" sz="800" dirty="0" err="1"/>
              <a:t>Apelido</a:t>
            </a:r>
            <a:r>
              <a:rPr lang="es-ES" sz="800" dirty="0"/>
              <a:t> 2</a:t>
            </a:r>
          </a:p>
          <a:p>
            <a:r>
              <a:rPr lang="es-ES" sz="800" dirty="0"/>
              <a:t>Nome</a:t>
            </a:r>
          </a:p>
          <a:p>
            <a:r>
              <a:rPr lang="es-ES" sz="800" dirty="0"/>
              <a:t>Convocatoria</a:t>
            </a:r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xmlns="" id="{EC1F3AA6-2EC5-4653-8E15-0E83B0E08509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722516" y="979682"/>
            <a:ext cx="827704" cy="11576"/>
          </a:xfrm>
          <a:prstGeom prst="bentConnector3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9FEDC63-830D-444F-BE0F-4D22F9D500CC}"/>
              </a:ext>
            </a:extLst>
          </p:cNvPr>
          <p:cNvSpPr txBox="1"/>
          <p:nvPr/>
        </p:nvSpPr>
        <p:spPr>
          <a:xfrm>
            <a:off x="7395224" y="630831"/>
            <a:ext cx="922151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800" dirty="0"/>
              <a:t>Código alumno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1CABF67-C510-4D0E-9B02-017E9E3E4379}"/>
              </a:ext>
            </a:extLst>
          </p:cNvPr>
          <p:cNvSpPr txBox="1"/>
          <p:nvPr/>
        </p:nvSpPr>
        <p:spPr>
          <a:xfrm>
            <a:off x="7395224" y="1005007"/>
            <a:ext cx="68434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800" dirty="0"/>
              <a:t>Código materias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989517A-2425-4285-A875-602AC20BA574}"/>
              </a:ext>
            </a:extLst>
          </p:cNvPr>
          <p:cNvSpPr txBox="1"/>
          <p:nvPr/>
        </p:nvSpPr>
        <p:spPr>
          <a:xfrm>
            <a:off x="9320950" y="1247186"/>
            <a:ext cx="1646832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Código:</a:t>
            </a:r>
          </a:p>
          <a:p>
            <a:r>
              <a:rPr lang="es-ES" sz="1600" b="1" dirty="0"/>
              <a:t>Centro-Alumno</a:t>
            </a: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xmlns="" id="{FEF62E2F-C466-4160-A4FB-B6F74C42D123}"/>
              </a:ext>
            </a:extLst>
          </p:cNvPr>
          <p:cNvCxnSpPr>
            <a:cxnSpLocks/>
            <a:stCxn id="12" idx="1"/>
            <a:endCxn id="10" idx="3"/>
          </p:cNvCxnSpPr>
          <p:nvPr/>
        </p:nvCxnSpPr>
        <p:spPr>
          <a:xfrm rot="10800000">
            <a:off x="8317376" y="738553"/>
            <a:ext cx="1003575" cy="81641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96B9547-7E17-497D-BEF2-AE396D1A99F8}"/>
              </a:ext>
            </a:extLst>
          </p:cNvPr>
          <p:cNvSpPr txBox="1"/>
          <p:nvPr/>
        </p:nvSpPr>
        <p:spPr>
          <a:xfrm>
            <a:off x="9320951" y="2421929"/>
            <a:ext cx="1646831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Materias:</a:t>
            </a:r>
          </a:p>
          <a:p>
            <a:r>
              <a:rPr lang="es-ES" sz="1600" b="1" dirty="0"/>
              <a:t>01, 02, 03, 11,</a:t>
            </a:r>
          </a:p>
          <a:p>
            <a:r>
              <a:rPr lang="es-ES" sz="1600" b="1" dirty="0"/>
              <a:t>20, 21, 24</a:t>
            </a:r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xmlns="" id="{762321AA-8029-4EBC-80E4-3FA9FF78997F}"/>
              </a:ext>
            </a:extLst>
          </p:cNvPr>
          <p:cNvCxnSpPr>
            <a:cxnSpLocks/>
            <a:stCxn id="17" idx="1"/>
            <a:endCxn id="11" idx="3"/>
          </p:cNvCxnSpPr>
          <p:nvPr/>
        </p:nvCxnSpPr>
        <p:spPr>
          <a:xfrm rot="10800000">
            <a:off x="8079569" y="1174284"/>
            <a:ext cx="1241382" cy="167853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A525E8D-8C30-4598-80C5-A02F1638E47F}"/>
              </a:ext>
            </a:extLst>
          </p:cNvPr>
          <p:cNvSpPr txBox="1"/>
          <p:nvPr/>
        </p:nvSpPr>
        <p:spPr>
          <a:xfrm>
            <a:off x="1063973" y="2421929"/>
            <a:ext cx="72534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Revisar:</a:t>
            </a:r>
          </a:p>
          <a:p>
            <a:r>
              <a:rPr lang="es-ES" sz="4000" dirty="0"/>
              <a:t>- DNI,</a:t>
            </a:r>
          </a:p>
          <a:p>
            <a:r>
              <a:rPr lang="es-ES" sz="4000" dirty="0"/>
              <a:t>- </a:t>
            </a:r>
            <a:r>
              <a:rPr lang="es-ES" sz="4000" dirty="0" err="1"/>
              <a:t>Nome</a:t>
            </a:r>
            <a:r>
              <a:rPr lang="es-ES" sz="4000" dirty="0"/>
              <a:t> e </a:t>
            </a:r>
            <a:r>
              <a:rPr lang="es-ES" sz="4000" dirty="0" err="1"/>
              <a:t>Apelidos</a:t>
            </a:r>
            <a:endParaRPr lang="es-ES" sz="4000" dirty="0"/>
          </a:p>
          <a:p>
            <a:r>
              <a:rPr lang="es-ES" sz="4000" dirty="0"/>
              <a:t>- Materias matriculadas</a:t>
            </a:r>
          </a:p>
        </p:txBody>
      </p:sp>
      <p:pic>
        <p:nvPicPr>
          <p:cNvPr id="16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4149B667-9E43-FF4E-B7D9-C655199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3D0E31A8-C410-F741-AAD1-458C8304D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2A562A37-6647-E843-A7D9-4AF0BEB7C04D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9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8B723D61-D3AB-44DB-B308-8DDF0A666D37}"/>
              </a:ext>
            </a:extLst>
          </p:cNvPr>
          <p:cNvGrpSpPr/>
          <p:nvPr/>
        </p:nvGrpSpPr>
        <p:grpSpPr>
          <a:xfrm>
            <a:off x="7119002" y="1596939"/>
            <a:ext cx="3065153" cy="4579418"/>
            <a:chOff x="6096000" y="415654"/>
            <a:chExt cx="4034971" cy="6262320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xmlns="" id="{A1B168D5-90D4-48EC-B13E-7A94F6A5D4FD}"/>
                </a:ext>
              </a:extLst>
            </p:cNvPr>
            <p:cNvGrpSpPr/>
            <p:nvPr/>
          </p:nvGrpSpPr>
          <p:grpSpPr>
            <a:xfrm>
              <a:off x="6096000" y="415654"/>
              <a:ext cx="4034971" cy="6262320"/>
              <a:chOff x="5898653" y="145917"/>
              <a:chExt cx="4034971" cy="6262320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xmlns="" id="{971D580B-EF0F-4FA0-B1BE-73AFB51EAF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613" b="2213"/>
              <a:stretch/>
            </p:blipFill>
            <p:spPr>
              <a:xfrm>
                <a:off x="5898653" y="145917"/>
                <a:ext cx="4034971" cy="6262320"/>
              </a:xfrm>
              <a:prstGeom prst="rect">
                <a:avLst/>
              </a:prstGeom>
            </p:spPr>
          </p:pic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2371F9DD-9999-408B-9394-06D1DFFE85FC}"/>
                  </a:ext>
                </a:extLst>
              </p:cNvPr>
              <p:cNvSpPr/>
              <p:nvPr/>
            </p:nvSpPr>
            <p:spPr>
              <a:xfrm>
                <a:off x="5960012" y="4103990"/>
                <a:ext cx="526908" cy="812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9DF41660-7D48-448C-9098-36D9F3BAF317}"/>
                </a:ext>
              </a:extLst>
            </p:cNvPr>
            <p:cNvCxnSpPr/>
            <p:nvPr/>
          </p:nvCxnSpPr>
          <p:spPr>
            <a:xfrm>
              <a:off x="6258733" y="1049838"/>
              <a:ext cx="0" cy="542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1BD1098-C59B-42AD-A046-3D91AE1DF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15723" r="5950" b="15030"/>
          <a:stretch/>
        </p:blipFill>
        <p:spPr>
          <a:xfrm>
            <a:off x="1426852" y="1669663"/>
            <a:ext cx="4636283" cy="4748982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952D452-5192-C746-85A3-EDF1BC44394E}"/>
              </a:ext>
            </a:extLst>
          </p:cNvPr>
          <p:cNvSpPr txBox="1"/>
          <p:nvPr/>
        </p:nvSpPr>
        <p:spPr>
          <a:xfrm>
            <a:off x="2033005" y="299970"/>
            <a:ext cx="7647052" cy="584775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gl-ES" sz="3800" b="1" dirty="0">
                <a:latin typeface="Calibri"/>
                <a:cs typeface="Calibri"/>
              </a:rPr>
              <a:t>EXAME ABAU: PARA CADA EXAME</a:t>
            </a:r>
            <a:endParaRPr sz="3800" b="1" dirty="0">
              <a:latin typeface="Calibri"/>
              <a:cs typeface="Calibri"/>
            </a:endParaRPr>
          </a:p>
        </p:txBody>
      </p:sp>
      <p:pic>
        <p:nvPicPr>
          <p:cNvPr id="11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FAC7FF69-DA33-D64D-A87E-9D7DCB32E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12C04A6A-33BA-1B4E-9ED6-726FB7A9B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64D3433B-8C5D-D249-9EDB-9483C61D90AE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1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8E2C3616-AB62-4C3B-8785-55766946D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15723" r="5950" b="15030"/>
          <a:stretch/>
        </p:blipFill>
        <p:spPr>
          <a:xfrm>
            <a:off x="634737" y="1514393"/>
            <a:ext cx="4636283" cy="4748982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01B93742-DAAC-41DE-A4ED-883413EE1F97}"/>
              </a:ext>
            </a:extLst>
          </p:cNvPr>
          <p:cNvGrpSpPr/>
          <p:nvPr/>
        </p:nvGrpSpPr>
        <p:grpSpPr>
          <a:xfrm>
            <a:off x="6920981" y="1514393"/>
            <a:ext cx="4636283" cy="4748982"/>
            <a:chOff x="5898653" y="1873045"/>
            <a:chExt cx="4189244" cy="451300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9924924E-B6F3-4B16-ADEE-CB3B64757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82" t="19547" r="7372" b="14647"/>
            <a:stretch/>
          </p:blipFill>
          <p:spPr>
            <a:xfrm>
              <a:off x="5898653" y="1873045"/>
              <a:ext cx="4189244" cy="4513007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180F7768-BCB5-400B-96AB-FD54C3DE531C}"/>
                </a:ext>
              </a:extLst>
            </p:cNvPr>
            <p:cNvSpPr/>
            <p:nvPr/>
          </p:nvSpPr>
          <p:spPr>
            <a:xfrm>
              <a:off x="9748684" y="1873045"/>
              <a:ext cx="339213" cy="45130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A0003684-D221-BF4B-AD3E-3ECECB8C329F}"/>
              </a:ext>
            </a:extLst>
          </p:cNvPr>
          <p:cNvSpPr txBox="1"/>
          <p:nvPr/>
        </p:nvSpPr>
        <p:spPr>
          <a:xfrm>
            <a:off x="1888514" y="276753"/>
            <a:ext cx="7647052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gl-ES" sz="4000" b="1" spc="-18" dirty="0">
                <a:latin typeface="Calibri"/>
                <a:cs typeface="Calibri"/>
              </a:rPr>
              <a:t>CABECEIRA</a:t>
            </a:r>
            <a:endParaRPr sz="4000" b="1" dirty="0">
              <a:latin typeface="Calibri"/>
              <a:cs typeface="Calibri"/>
            </a:endParaRPr>
          </a:p>
        </p:txBody>
      </p:sp>
      <p:pic>
        <p:nvPicPr>
          <p:cNvPr id="11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673D2390-218B-0F4A-9F6F-3912FA79A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AF5AA3AE-0BE1-E842-935F-7FA1F6408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B41FC20-AE9D-7B4D-9A8E-751092CFBA4D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1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xmlns="" id="{2804B92D-6BDA-448C-A8D6-C8F10F23FF41}"/>
              </a:ext>
            </a:extLst>
          </p:cNvPr>
          <p:cNvSpPr/>
          <p:nvPr/>
        </p:nvSpPr>
        <p:spPr>
          <a:xfrm>
            <a:off x="4512323" y="6129303"/>
            <a:ext cx="61359" cy="89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8E2C3616-AB62-4C3B-8785-55766946D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15723" r="5950" b="15030"/>
          <a:stretch/>
        </p:blipFill>
        <p:spPr>
          <a:xfrm>
            <a:off x="3302593" y="1142452"/>
            <a:ext cx="5215741" cy="5342525"/>
          </a:xfrm>
          <a:prstGeom prst="rect">
            <a:avLst/>
          </a:prstGeom>
        </p:spPr>
      </p:pic>
      <p:pic>
        <p:nvPicPr>
          <p:cNvPr id="9" name="Imagen 8" descr="Imagen que contiene texto, periódico&#10;&#10;Descripción generada automáticamente">
            <a:extLst>
              <a:ext uri="{FF2B5EF4-FFF2-40B4-BE49-F238E27FC236}">
                <a16:creationId xmlns:a16="http://schemas.microsoft.com/office/drawing/2014/main" xmlns="" id="{94EF0584-8747-47CB-9117-D773088484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2548"/>
          <a:stretch/>
        </p:blipFill>
        <p:spPr>
          <a:xfrm rot="-120000">
            <a:off x="8812979" y="1084237"/>
            <a:ext cx="1112601" cy="5443316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</p:pic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xmlns="" id="{3792A104-43D2-417C-90A5-0677945ECA4A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>
            <a:off x="5911406" y="5051529"/>
            <a:ext cx="3054965" cy="1104100"/>
          </a:xfrm>
          <a:prstGeom prst="bentConnector3">
            <a:avLst>
              <a:gd name="adj1" fmla="val 50000"/>
            </a:avLst>
          </a:prstGeom>
          <a:ln w="88900">
            <a:solidFill>
              <a:srgbClr val="009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69E6A5D4-7E11-4E6F-89EC-ABBB4267B88D}"/>
              </a:ext>
            </a:extLst>
          </p:cNvPr>
          <p:cNvSpPr/>
          <p:nvPr/>
        </p:nvSpPr>
        <p:spPr>
          <a:xfrm>
            <a:off x="5277631" y="4463728"/>
            <a:ext cx="468744" cy="1160206"/>
          </a:xfrm>
          <a:prstGeom prst="rect">
            <a:avLst/>
          </a:prstGeom>
          <a:noFill/>
          <a:ln w="889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3728297-1434-423C-A07B-BAA404CFC2BC}"/>
              </a:ext>
            </a:extLst>
          </p:cNvPr>
          <p:cNvSpPr txBox="1"/>
          <p:nvPr/>
        </p:nvSpPr>
        <p:spPr>
          <a:xfrm>
            <a:off x="662805" y="5623934"/>
            <a:ext cx="197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Nome da materia</a:t>
            </a:r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xmlns="" id="{B3C5F9BA-6B15-4B3D-9703-06E6CFADD60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634291" y="5358572"/>
            <a:ext cx="1487245" cy="450028"/>
          </a:xfrm>
          <a:prstGeom prst="bentConnector3">
            <a:avLst/>
          </a:prstGeom>
          <a:ln w="50800">
            <a:solidFill>
              <a:srgbClr val="009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xmlns="" id="{A51E5BD3-614D-4F5E-BF51-AD7BF0C07A20}"/>
              </a:ext>
            </a:extLst>
          </p:cNvPr>
          <p:cNvCxnSpPr>
            <a:cxnSpLocks/>
          </p:cNvCxnSpPr>
          <p:nvPr/>
        </p:nvCxnSpPr>
        <p:spPr>
          <a:xfrm>
            <a:off x="2646179" y="4182182"/>
            <a:ext cx="1487245" cy="563091"/>
          </a:xfrm>
          <a:prstGeom prst="bentConnector3">
            <a:avLst>
              <a:gd name="adj1" fmla="val 50000"/>
            </a:avLst>
          </a:prstGeom>
          <a:ln w="50800">
            <a:solidFill>
              <a:srgbClr val="009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00E1FCF6-9724-4E47-BD93-3F206006FDAC}"/>
              </a:ext>
            </a:extLst>
          </p:cNvPr>
          <p:cNvSpPr txBox="1"/>
          <p:nvPr/>
        </p:nvSpPr>
        <p:spPr>
          <a:xfrm>
            <a:off x="662805" y="3997516"/>
            <a:ext cx="194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Código da materia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F47A0C60-CA5E-416F-B44A-BD5280E11FB1}"/>
              </a:ext>
            </a:extLst>
          </p:cNvPr>
          <p:cNvCxnSpPr>
            <a:cxnSpLocks/>
          </p:cNvCxnSpPr>
          <p:nvPr/>
        </p:nvCxnSpPr>
        <p:spPr>
          <a:xfrm flipH="1">
            <a:off x="4798486" y="1146956"/>
            <a:ext cx="20912" cy="5366080"/>
          </a:xfrm>
          <a:prstGeom prst="line">
            <a:avLst/>
          </a:prstGeom>
          <a:ln w="63500">
            <a:solidFill>
              <a:srgbClr val="009E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A1851F76-972E-2946-89A6-07349A4E7234}"/>
              </a:ext>
            </a:extLst>
          </p:cNvPr>
          <p:cNvSpPr txBox="1"/>
          <p:nvPr/>
        </p:nvSpPr>
        <p:spPr>
          <a:xfrm>
            <a:off x="2716467" y="308210"/>
            <a:ext cx="6387992" cy="600164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gl-ES" sz="3900" b="1" spc="-18" dirty="0">
                <a:latin typeface="Calibri"/>
                <a:cs typeface="Calibri"/>
              </a:rPr>
              <a:t>PREPARACIÓN DA CABECEIRA</a:t>
            </a:r>
            <a:endParaRPr sz="3900" b="1" dirty="0">
              <a:latin typeface="Calibri"/>
              <a:cs typeface="Calibri"/>
            </a:endParaRPr>
          </a:p>
        </p:txBody>
      </p:sp>
      <p:pic>
        <p:nvPicPr>
          <p:cNvPr id="20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1EA5C6A4-5B7C-2541-AD35-3D0388206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00E1DE79-0B39-5F49-B651-038F22A29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EF81F54-A0CF-1841-9EE8-CE130AD7C7BB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E28645F-8DA9-4390-8343-147AA1E5DD88}"/>
              </a:ext>
            </a:extLst>
          </p:cNvPr>
          <p:cNvSpPr/>
          <p:nvPr/>
        </p:nvSpPr>
        <p:spPr>
          <a:xfrm>
            <a:off x="8966370" y="5956003"/>
            <a:ext cx="907641" cy="399251"/>
          </a:xfrm>
          <a:prstGeom prst="rect">
            <a:avLst/>
          </a:prstGeom>
          <a:noFill/>
          <a:ln w="889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2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BA14807-579D-4132-9033-36770DD326FC}"/>
              </a:ext>
            </a:extLst>
          </p:cNvPr>
          <p:cNvSpPr txBox="1"/>
          <p:nvPr/>
        </p:nvSpPr>
        <p:spPr>
          <a:xfrm>
            <a:off x="452718" y="5039991"/>
            <a:ext cx="3386826" cy="1138773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chemeClr val="bg1"/>
                </a:solidFill>
              </a:rPr>
              <a:t>Primeira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páxina</a:t>
            </a:r>
            <a:r>
              <a:rPr lang="es-ES" sz="3200" b="1" dirty="0">
                <a:solidFill>
                  <a:schemeClr val="bg1"/>
                </a:solidFill>
              </a:rPr>
              <a:t>:</a:t>
            </a:r>
          </a:p>
          <a:p>
            <a:r>
              <a:rPr lang="es-ES" b="1" dirty="0">
                <a:solidFill>
                  <a:schemeClr val="bg1"/>
                </a:solidFill>
              </a:rPr>
              <a:t>Indicar as preguntas contestadas. Non </a:t>
            </a:r>
            <a:r>
              <a:rPr lang="es-ES" b="1" dirty="0" err="1">
                <a:solidFill>
                  <a:schemeClr val="bg1"/>
                </a:solidFill>
              </a:rPr>
              <a:t>haberá</a:t>
            </a:r>
            <a:r>
              <a:rPr lang="es-ES" b="1" dirty="0">
                <a:solidFill>
                  <a:schemeClr val="bg1"/>
                </a:solidFill>
              </a:rPr>
              <a:t> opción (A </a:t>
            </a:r>
            <a:r>
              <a:rPr lang="es-ES" b="1" dirty="0" err="1">
                <a:solidFill>
                  <a:schemeClr val="bg1"/>
                </a:solidFill>
              </a:rPr>
              <a:t>ou</a:t>
            </a:r>
            <a:r>
              <a:rPr lang="es-ES" b="1" dirty="0">
                <a:solidFill>
                  <a:schemeClr val="bg1"/>
                </a:solidFill>
              </a:rPr>
              <a:t> B)</a:t>
            </a:r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xmlns="" id="{4D748B54-8FA6-4B01-A535-AB9C61F5733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839544" y="5609378"/>
            <a:ext cx="1549511" cy="651976"/>
          </a:xfrm>
          <a:prstGeom prst="bentConnector3">
            <a:avLst/>
          </a:prstGeom>
          <a:ln w="50800">
            <a:solidFill>
              <a:srgbClr val="009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B7B45475-DF92-4262-ABB7-5793D71199E0}"/>
              </a:ext>
            </a:extLst>
          </p:cNvPr>
          <p:cNvGrpSpPr/>
          <p:nvPr/>
        </p:nvGrpSpPr>
        <p:grpSpPr>
          <a:xfrm>
            <a:off x="5327461" y="1254747"/>
            <a:ext cx="3504655" cy="5305801"/>
            <a:chOff x="5920282" y="12985"/>
            <a:chExt cx="4230088" cy="6404056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xmlns="" id="{A1B168D5-90D4-48EC-B13E-7A94F6A5D4FD}"/>
                </a:ext>
              </a:extLst>
            </p:cNvPr>
            <p:cNvGrpSpPr/>
            <p:nvPr/>
          </p:nvGrpSpPr>
          <p:grpSpPr>
            <a:xfrm>
              <a:off x="5920282" y="12985"/>
              <a:ext cx="4230088" cy="6404056"/>
              <a:chOff x="5885668" y="158902"/>
              <a:chExt cx="4230088" cy="6404056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xmlns="" id="{971D580B-EF0F-4FA0-B1BE-73AFB51EA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85668" y="158902"/>
                <a:ext cx="4230088" cy="6404056"/>
              </a:xfrm>
              <a:prstGeom prst="rect">
                <a:avLst/>
              </a:prstGeom>
            </p:spPr>
          </p:pic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2371F9DD-9999-408B-9394-06D1DFFE85FC}"/>
                  </a:ext>
                </a:extLst>
              </p:cNvPr>
              <p:cNvSpPr/>
              <p:nvPr/>
            </p:nvSpPr>
            <p:spPr>
              <a:xfrm>
                <a:off x="5960012" y="4103990"/>
                <a:ext cx="526908" cy="812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9DF41660-7D48-448C-9098-36D9F3BAF317}"/>
                </a:ext>
              </a:extLst>
            </p:cNvPr>
            <p:cNvCxnSpPr/>
            <p:nvPr/>
          </p:nvCxnSpPr>
          <p:spPr>
            <a:xfrm>
              <a:off x="6096000" y="634184"/>
              <a:ext cx="0" cy="542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814E1CB3-6A48-46BE-AEA1-BE54376291B9}"/>
              </a:ext>
            </a:extLst>
          </p:cNvPr>
          <p:cNvSpPr txBox="1"/>
          <p:nvPr/>
        </p:nvSpPr>
        <p:spPr>
          <a:xfrm>
            <a:off x="626184" y="2889095"/>
            <a:ext cx="3213360" cy="1015663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chemeClr val="bg1"/>
                </a:solidFill>
              </a:rPr>
              <a:t>Pódese escribir en todas as </a:t>
            </a:r>
            <a:r>
              <a:rPr lang="es-ES" sz="2000" b="1" u="sng" dirty="0" err="1">
                <a:solidFill>
                  <a:schemeClr val="bg1"/>
                </a:solidFill>
              </a:rPr>
              <a:t>páxinas</a:t>
            </a:r>
            <a:r>
              <a:rPr lang="es-ES" sz="2000" b="1" u="sng" dirty="0">
                <a:solidFill>
                  <a:schemeClr val="bg1"/>
                </a:solidFill>
              </a:rPr>
              <a:t> menos </a:t>
            </a:r>
            <a:r>
              <a:rPr lang="es-ES" sz="2000" b="1" u="sng" dirty="0" err="1">
                <a:solidFill>
                  <a:schemeClr val="bg1"/>
                </a:solidFill>
              </a:rPr>
              <a:t>na</a:t>
            </a:r>
            <a:r>
              <a:rPr lang="es-ES" sz="2000" b="1" u="sng" dirty="0">
                <a:solidFill>
                  <a:schemeClr val="bg1"/>
                </a:solidFill>
              </a:rPr>
              <a:t> </a:t>
            </a:r>
            <a:r>
              <a:rPr lang="es-ES" sz="2000" b="1" u="sng" dirty="0" err="1">
                <a:solidFill>
                  <a:schemeClr val="bg1"/>
                </a:solidFill>
              </a:rPr>
              <a:t>primeira</a:t>
            </a:r>
            <a:r>
              <a:rPr lang="es-ES" sz="2000" b="1" u="sng" dirty="0">
                <a:solidFill>
                  <a:schemeClr val="bg1"/>
                </a:solidFill>
              </a:rPr>
              <a:t> (7 </a:t>
            </a:r>
            <a:r>
              <a:rPr lang="es-ES" sz="2000" b="1" u="sng" dirty="0" err="1">
                <a:solidFill>
                  <a:schemeClr val="bg1"/>
                </a:solidFill>
              </a:rPr>
              <a:t>páxinas</a:t>
            </a:r>
            <a:r>
              <a:rPr lang="es-ES" sz="2000" b="1" u="sng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4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3F548C2C-F0BA-9E4B-AAEA-8434FC5C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8BF8DCFF-D4CF-404A-A580-67A2D4435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C4E370CC-AFED-6146-945C-62F7C988A0DC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9197B03C-21AE-F041-BAE1-BF43638CDCBE}"/>
              </a:ext>
            </a:extLst>
          </p:cNvPr>
          <p:cNvSpPr txBox="1"/>
          <p:nvPr/>
        </p:nvSpPr>
        <p:spPr>
          <a:xfrm>
            <a:off x="2716467" y="308210"/>
            <a:ext cx="6387992" cy="600164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gl-ES" sz="3900" b="1" spc="-18" dirty="0">
                <a:latin typeface="Calibri"/>
                <a:cs typeface="Calibri"/>
              </a:rPr>
              <a:t>PREPARACIÓN DA CABECEIRA</a:t>
            </a:r>
            <a:endParaRPr sz="3900" b="1" dirty="0">
              <a:latin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8E130CE-11CC-4A87-8E5C-E78C7E9C9E92}"/>
              </a:ext>
            </a:extLst>
          </p:cNvPr>
          <p:cNvSpPr txBox="1"/>
          <p:nvPr/>
        </p:nvSpPr>
        <p:spPr>
          <a:xfrm>
            <a:off x="5557034" y="5747877"/>
            <a:ext cx="22695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400" b="1" dirty="0">
                <a:solidFill>
                  <a:srgbClr val="FF0000"/>
                </a:solidFill>
              </a:rPr>
              <a:t>1-3-5-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88BB595-144D-4102-AE2C-2EA75918368F}"/>
              </a:ext>
            </a:extLst>
          </p:cNvPr>
          <p:cNvSpPr txBox="1"/>
          <p:nvPr/>
        </p:nvSpPr>
        <p:spPr>
          <a:xfrm>
            <a:off x="8955741" y="1769414"/>
            <a:ext cx="27835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Se responde a </a:t>
            </a: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</a:rPr>
              <a:t>máis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 preguntas das solicitadas, </a:t>
            </a:r>
            <a:r>
              <a:rPr lang="gl-ES" b="1" dirty="0">
                <a:solidFill>
                  <a:srgbClr val="FF0000"/>
                </a:solidFill>
                <a:latin typeface="Arial" panose="020B0604020202020204" pitchFamily="34" charset="0"/>
              </a:rPr>
              <a:t>é necesario “tachar” as preguntas que se desexa inutilizar.</a:t>
            </a:r>
          </a:p>
          <a:p>
            <a:endParaRPr lang="gl-ES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gl-ES" b="1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ó se </a:t>
            </a: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</a:rPr>
              <a:t>corrixirán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as primeiras respondidas, de acordo </a:t>
            </a:r>
            <a:r>
              <a:rPr lang="pt-BR" sz="18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pt-B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número indicado no enunciado inicial dos exames, independentemente do que indique o/a estudante.</a:t>
            </a:r>
            <a:r>
              <a:rPr lang="gl-E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68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BA14807-579D-4132-9033-36770DD326FC}"/>
              </a:ext>
            </a:extLst>
          </p:cNvPr>
          <p:cNvSpPr txBox="1"/>
          <p:nvPr/>
        </p:nvSpPr>
        <p:spPr>
          <a:xfrm>
            <a:off x="287034" y="4989944"/>
            <a:ext cx="3273747" cy="369332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Indicar as preguntas contestadas</a:t>
            </a:r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xmlns="" id="{4D748B54-8FA6-4B01-A535-AB9C61F5733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560781" y="5174610"/>
            <a:ext cx="1777438" cy="1073031"/>
          </a:xfrm>
          <a:prstGeom prst="bentConnector3">
            <a:avLst/>
          </a:prstGeom>
          <a:ln w="50800">
            <a:solidFill>
              <a:srgbClr val="009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B1F18A7-D839-484A-8388-1B00D875F4C1}"/>
              </a:ext>
            </a:extLst>
          </p:cNvPr>
          <p:cNvSpPr txBox="1"/>
          <p:nvPr/>
        </p:nvSpPr>
        <p:spPr>
          <a:xfrm>
            <a:off x="1616701" y="3316250"/>
            <a:ext cx="1944079" cy="369332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Pegar a </a:t>
            </a:r>
            <a:r>
              <a:rPr lang="es-ES" b="1" dirty="0" err="1">
                <a:solidFill>
                  <a:schemeClr val="bg1"/>
                </a:solidFill>
              </a:rPr>
              <a:t>cabeceira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B7B45475-DF92-4262-ABB7-5793D71199E0}"/>
              </a:ext>
            </a:extLst>
          </p:cNvPr>
          <p:cNvGrpSpPr/>
          <p:nvPr/>
        </p:nvGrpSpPr>
        <p:grpSpPr>
          <a:xfrm>
            <a:off x="5338219" y="741971"/>
            <a:ext cx="3870415" cy="5859536"/>
            <a:chOff x="5933267" y="0"/>
            <a:chExt cx="4230088" cy="6404056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xmlns="" id="{A1B168D5-90D4-48EC-B13E-7A94F6A5D4FD}"/>
                </a:ext>
              </a:extLst>
            </p:cNvPr>
            <p:cNvGrpSpPr/>
            <p:nvPr/>
          </p:nvGrpSpPr>
          <p:grpSpPr>
            <a:xfrm>
              <a:off x="5933267" y="0"/>
              <a:ext cx="4230088" cy="6404056"/>
              <a:chOff x="5898653" y="145917"/>
              <a:chExt cx="4230088" cy="6404056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xmlns="" id="{971D580B-EF0F-4FA0-B1BE-73AFB51EA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98653" y="145917"/>
                <a:ext cx="4230088" cy="6404056"/>
              </a:xfrm>
              <a:prstGeom prst="rect">
                <a:avLst/>
              </a:prstGeom>
            </p:spPr>
          </p:pic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2371F9DD-9999-408B-9394-06D1DFFE85FC}"/>
                  </a:ext>
                </a:extLst>
              </p:cNvPr>
              <p:cNvSpPr/>
              <p:nvPr/>
            </p:nvSpPr>
            <p:spPr>
              <a:xfrm>
                <a:off x="5960012" y="4103990"/>
                <a:ext cx="526908" cy="812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9DF41660-7D48-448C-9098-36D9F3BAF317}"/>
                </a:ext>
              </a:extLst>
            </p:cNvPr>
            <p:cNvCxnSpPr/>
            <p:nvPr/>
          </p:nvCxnSpPr>
          <p:spPr>
            <a:xfrm>
              <a:off x="6096000" y="634184"/>
              <a:ext cx="0" cy="542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4491445F-0924-4284-8947-5C64F65D8604}"/>
              </a:ext>
            </a:extLst>
          </p:cNvPr>
          <p:cNvSpPr/>
          <p:nvPr/>
        </p:nvSpPr>
        <p:spPr>
          <a:xfrm>
            <a:off x="5487114" y="1904104"/>
            <a:ext cx="245777" cy="2446668"/>
          </a:xfrm>
          <a:prstGeom prst="rect">
            <a:avLst/>
          </a:prstGeom>
          <a:noFill/>
          <a:ln w="50800">
            <a:solidFill>
              <a:srgbClr val="009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xmlns="" id="{137C3B7F-FF0A-4D7A-9176-BEF3099451EB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3468131" y="3127438"/>
            <a:ext cx="2018983" cy="369332"/>
          </a:xfrm>
          <a:prstGeom prst="bentConnector3">
            <a:avLst>
              <a:gd name="adj1" fmla="val 50000"/>
            </a:avLst>
          </a:prstGeom>
          <a:ln w="50800">
            <a:solidFill>
              <a:srgbClr val="009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CE7D6A8C-38AA-B848-8706-F7CB5F0E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515B6ECE-DF0B-CC4E-B9EE-DABBDF0F5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89AF346-D215-1046-8E10-7B33B6319D4F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D2707404-6E6B-0547-8E82-85A926765C35}"/>
              </a:ext>
            </a:extLst>
          </p:cNvPr>
          <p:cNvSpPr txBox="1"/>
          <p:nvPr/>
        </p:nvSpPr>
        <p:spPr>
          <a:xfrm>
            <a:off x="2682471" y="319838"/>
            <a:ext cx="6387992" cy="600164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gl-ES" sz="3900" b="1" spc="-18" dirty="0">
                <a:latin typeface="Calibri"/>
                <a:cs typeface="Calibri"/>
              </a:rPr>
              <a:t>ANTES DE ENTREGAR</a:t>
            </a:r>
            <a:endParaRPr sz="3900" b="1" dirty="0">
              <a:latin typeface="Calibri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207714BB-CF9F-49D1-AE6E-32E489A3A863}"/>
              </a:ext>
            </a:extLst>
          </p:cNvPr>
          <p:cNvSpPr txBox="1"/>
          <p:nvPr/>
        </p:nvSpPr>
        <p:spPr>
          <a:xfrm>
            <a:off x="5557034" y="5747877"/>
            <a:ext cx="22695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400" b="1" dirty="0">
                <a:solidFill>
                  <a:srgbClr val="FF0000"/>
                </a:solidFill>
              </a:rPr>
              <a:t>1-3-5-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7DFBC765-9E8A-4465-AB16-072061F040CA}"/>
              </a:ext>
            </a:extLst>
          </p:cNvPr>
          <p:cNvSpPr txBox="1"/>
          <p:nvPr/>
        </p:nvSpPr>
        <p:spPr>
          <a:xfrm>
            <a:off x="9121425" y="1500560"/>
            <a:ext cx="27835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Se responde a </a:t>
            </a: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</a:rPr>
              <a:t>máis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 preguntas das solicitadas, </a:t>
            </a:r>
            <a:r>
              <a:rPr lang="gl-ES" b="1" dirty="0">
                <a:solidFill>
                  <a:srgbClr val="FF0000"/>
                </a:solidFill>
                <a:latin typeface="Arial" panose="020B0604020202020204" pitchFamily="34" charset="0"/>
              </a:rPr>
              <a:t>é necesario “tachar” as preguntas que se desexa inutilizar.</a:t>
            </a:r>
          </a:p>
          <a:p>
            <a:endParaRPr lang="gl-ES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gl-ES" b="1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ó se </a:t>
            </a: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</a:rPr>
              <a:t>corrixirán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as primeiras respondidas, de acordo </a:t>
            </a:r>
            <a:r>
              <a:rPr lang="pt-BR" sz="18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pt-BR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número indicado no enunciado inicial dos exames, independentemente do que indique o/a estudante.</a:t>
            </a:r>
            <a:r>
              <a:rPr lang="gl-E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24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B7B45475-DF92-4262-ABB7-5793D71199E0}"/>
              </a:ext>
            </a:extLst>
          </p:cNvPr>
          <p:cNvGrpSpPr/>
          <p:nvPr/>
        </p:nvGrpSpPr>
        <p:grpSpPr>
          <a:xfrm>
            <a:off x="4747316" y="812816"/>
            <a:ext cx="3858802" cy="5841955"/>
            <a:chOff x="5933267" y="0"/>
            <a:chExt cx="4230088" cy="6404056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xmlns="" id="{A1B168D5-90D4-48EC-B13E-7A94F6A5D4FD}"/>
                </a:ext>
              </a:extLst>
            </p:cNvPr>
            <p:cNvGrpSpPr/>
            <p:nvPr/>
          </p:nvGrpSpPr>
          <p:grpSpPr>
            <a:xfrm>
              <a:off x="5933267" y="0"/>
              <a:ext cx="4230088" cy="6404056"/>
              <a:chOff x="5898653" y="145917"/>
              <a:chExt cx="4230088" cy="6404056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xmlns="" id="{971D580B-EF0F-4FA0-B1BE-73AFB51EA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98653" y="145917"/>
                <a:ext cx="4230088" cy="6404056"/>
              </a:xfrm>
              <a:prstGeom prst="rect">
                <a:avLst/>
              </a:prstGeom>
            </p:spPr>
          </p:pic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2371F9DD-9999-408B-9394-06D1DFFE85FC}"/>
                  </a:ext>
                </a:extLst>
              </p:cNvPr>
              <p:cNvSpPr/>
              <p:nvPr/>
            </p:nvSpPr>
            <p:spPr>
              <a:xfrm>
                <a:off x="5960012" y="4103990"/>
                <a:ext cx="526908" cy="812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9DF41660-7D48-448C-9098-36D9F3BAF317}"/>
                </a:ext>
              </a:extLst>
            </p:cNvPr>
            <p:cNvCxnSpPr/>
            <p:nvPr/>
          </p:nvCxnSpPr>
          <p:spPr>
            <a:xfrm>
              <a:off x="6096000" y="634184"/>
              <a:ext cx="0" cy="542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C1924F2-7819-4DCD-86F9-91871CF71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15723" r="5950" b="15030"/>
          <a:stretch/>
        </p:blipFill>
        <p:spPr>
          <a:xfrm>
            <a:off x="4910049" y="1764927"/>
            <a:ext cx="2655439" cy="271998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1CE7AF48-AF47-4465-8701-82A1F857A7D0}"/>
              </a:ext>
            </a:extLst>
          </p:cNvPr>
          <p:cNvSpPr/>
          <p:nvPr/>
        </p:nvSpPr>
        <p:spPr>
          <a:xfrm>
            <a:off x="5934185" y="3481607"/>
            <a:ext cx="234368" cy="504371"/>
          </a:xfrm>
          <a:prstGeom prst="rect">
            <a:avLst/>
          </a:prstGeom>
          <a:noFill/>
          <a:ln w="889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D8B20CE2-43F8-4F6B-9D6E-C5189B6B9964}"/>
              </a:ext>
            </a:extLst>
          </p:cNvPr>
          <p:cNvSpPr/>
          <p:nvPr/>
        </p:nvSpPr>
        <p:spPr>
          <a:xfrm>
            <a:off x="5318208" y="3547749"/>
            <a:ext cx="303754" cy="149097"/>
          </a:xfrm>
          <a:prstGeom prst="rect">
            <a:avLst/>
          </a:prstGeom>
          <a:noFill/>
          <a:ln w="889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DA8D11CE-5EED-4808-8C05-4926DCA8C990}"/>
              </a:ext>
            </a:extLst>
          </p:cNvPr>
          <p:cNvSpPr/>
          <p:nvPr/>
        </p:nvSpPr>
        <p:spPr>
          <a:xfrm>
            <a:off x="5072784" y="3878225"/>
            <a:ext cx="575851" cy="276213"/>
          </a:xfrm>
          <a:prstGeom prst="rect">
            <a:avLst/>
          </a:prstGeom>
          <a:noFill/>
          <a:ln w="889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xmlns="" id="{0AF76C21-7CB1-4CBA-9F78-A315C8A2F20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38501" y="3718460"/>
            <a:ext cx="3723081" cy="1"/>
          </a:xfrm>
          <a:prstGeom prst="bentConnector3">
            <a:avLst>
              <a:gd name="adj1" fmla="val 50000"/>
            </a:avLst>
          </a:prstGeom>
          <a:ln w="50800">
            <a:solidFill>
              <a:srgbClr val="009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3E11178A-3A19-4B11-A0F2-DCE0AC7FD424}"/>
              </a:ext>
            </a:extLst>
          </p:cNvPr>
          <p:cNvSpPr txBox="1"/>
          <p:nvPr/>
        </p:nvSpPr>
        <p:spPr>
          <a:xfrm>
            <a:off x="8944325" y="3429000"/>
            <a:ext cx="1796190" cy="646331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Código de barras</a:t>
            </a:r>
          </a:p>
          <a:p>
            <a:r>
              <a:rPr lang="es-ES" b="1" dirty="0">
                <a:solidFill>
                  <a:schemeClr val="bg1"/>
                </a:solidFill>
              </a:rPr>
              <a:t>(Contén o </a:t>
            </a:r>
            <a:r>
              <a:rPr lang="es-ES" b="1" dirty="0" err="1">
                <a:solidFill>
                  <a:schemeClr val="bg1"/>
                </a:solidFill>
              </a:rPr>
              <a:t>nome</a:t>
            </a:r>
            <a:r>
              <a:rPr lang="es-E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D9D5A64-5242-4BED-8CA6-E6220EC631F0}"/>
              </a:ext>
            </a:extLst>
          </p:cNvPr>
          <p:cNvSpPr txBox="1"/>
          <p:nvPr/>
        </p:nvSpPr>
        <p:spPr>
          <a:xfrm>
            <a:off x="1549876" y="3252965"/>
            <a:ext cx="1974475" cy="369332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Código da materia</a:t>
            </a:r>
          </a:p>
        </p:txBody>
      </p: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xmlns="" id="{6F31DA67-74EA-404A-8830-DD1850942CDA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3524351" y="3437631"/>
            <a:ext cx="1629216" cy="148641"/>
          </a:xfrm>
          <a:prstGeom prst="bentConnector3">
            <a:avLst>
              <a:gd name="adj1" fmla="val 50000"/>
            </a:avLst>
          </a:prstGeom>
          <a:ln w="50800">
            <a:solidFill>
              <a:srgbClr val="009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7C0E78A2-5C6B-4E80-9B64-B4483E14668F}"/>
              </a:ext>
            </a:extLst>
          </p:cNvPr>
          <p:cNvSpPr txBox="1"/>
          <p:nvPr/>
        </p:nvSpPr>
        <p:spPr>
          <a:xfrm>
            <a:off x="1549876" y="4154438"/>
            <a:ext cx="2041758" cy="369332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Nome</a:t>
            </a:r>
            <a:r>
              <a:rPr lang="es-ES" b="1" dirty="0">
                <a:solidFill>
                  <a:schemeClr val="bg1"/>
                </a:solidFill>
              </a:rPr>
              <a:t> da materia</a:t>
            </a:r>
          </a:p>
        </p:txBody>
      </p: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xmlns="" id="{E0B584B2-D8FE-4417-8B3A-B25466F8AA36}"/>
              </a:ext>
            </a:extLst>
          </p:cNvPr>
          <p:cNvCxnSpPr>
            <a:cxnSpLocks/>
            <a:stCxn id="36" idx="3"/>
            <a:endCxn id="18" idx="1"/>
          </p:cNvCxnSpPr>
          <p:nvPr/>
        </p:nvCxnSpPr>
        <p:spPr>
          <a:xfrm flipV="1">
            <a:off x="3591634" y="4016332"/>
            <a:ext cx="1481150" cy="322772"/>
          </a:xfrm>
          <a:prstGeom prst="bentConnector3">
            <a:avLst>
              <a:gd name="adj1" fmla="val 50000"/>
            </a:avLst>
          </a:prstGeom>
          <a:ln w="50800">
            <a:solidFill>
              <a:srgbClr val="009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08082985-7B32-4563-9F2D-E4DC0C752EC6}"/>
              </a:ext>
            </a:extLst>
          </p:cNvPr>
          <p:cNvSpPr txBox="1"/>
          <p:nvPr/>
        </p:nvSpPr>
        <p:spPr>
          <a:xfrm>
            <a:off x="218674" y="5809375"/>
            <a:ext cx="3372960" cy="369332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Indicar as preguntas contestadas</a:t>
            </a:r>
          </a:p>
        </p:txBody>
      </p: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xmlns="" id="{CD2658F8-610B-40B9-9D34-1CBD785B3CA6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591634" y="5994041"/>
            <a:ext cx="1184973" cy="333382"/>
          </a:xfrm>
          <a:prstGeom prst="bentConnector3">
            <a:avLst>
              <a:gd name="adj1" fmla="val 50000"/>
            </a:avLst>
          </a:prstGeom>
          <a:ln w="50800">
            <a:solidFill>
              <a:srgbClr val="009E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xmlns="" id="{8D0E61C4-DDFA-442F-9A93-14230172290D}"/>
              </a:ext>
            </a:extLst>
          </p:cNvPr>
          <p:cNvCxnSpPr>
            <a:cxnSpLocks/>
          </p:cNvCxnSpPr>
          <p:nvPr/>
        </p:nvCxnSpPr>
        <p:spPr>
          <a:xfrm flipH="1">
            <a:off x="5808518" y="1801540"/>
            <a:ext cx="1" cy="2683374"/>
          </a:xfrm>
          <a:prstGeom prst="line">
            <a:avLst/>
          </a:prstGeom>
          <a:ln w="63500">
            <a:solidFill>
              <a:srgbClr val="009E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0788BF73-9DDD-984D-B48F-F7E305AC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987E62F5-A22A-B94B-ADA7-86D5E233A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E0C32B1C-1C69-9743-9110-85DCB269FF97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xmlns="" id="{0BB9363A-9F83-7342-8068-2FB240D6BF21}"/>
              </a:ext>
            </a:extLst>
          </p:cNvPr>
          <p:cNvSpPr txBox="1"/>
          <p:nvPr/>
        </p:nvSpPr>
        <p:spPr>
          <a:xfrm>
            <a:off x="2682471" y="319838"/>
            <a:ext cx="6387992" cy="600164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gl-ES" sz="3900" b="1" spc="-18" dirty="0">
                <a:latin typeface="Calibri"/>
                <a:cs typeface="Calibri"/>
              </a:rPr>
              <a:t>ENTREGA</a:t>
            </a:r>
            <a:endParaRPr sz="3900" b="1" dirty="0">
              <a:latin typeface="Calibri"/>
              <a:cs typeface="Calibri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07D74C9F-DDCE-49B9-9F30-F31D7DB4881A}"/>
              </a:ext>
            </a:extLst>
          </p:cNvPr>
          <p:cNvSpPr txBox="1"/>
          <p:nvPr/>
        </p:nvSpPr>
        <p:spPr>
          <a:xfrm>
            <a:off x="5072784" y="5763208"/>
            <a:ext cx="22695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400" b="1" dirty="0">
                <a:solidFill>
                  <a:srgbClr val="FF0000"/>
                </a:solidFill>
              </a:rPr>
              <a:t>1-3-5-</a:t>
            </a:r>
          </a:p>
        </p:txBody>
      </p:sp>
    </p:spTree>
    <p:extLst>
      <p:ext uri="{BB962C8B-B14F-4D97-AF65-F5344CB8AC3E}">
        <p14:creationId xmlns:p14="http://schemas.microsoft.com/office/powerpoint/2010/main" val="56545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5534" y="2179673"/>
            <a:ext cx="8900931" cy="4052501"/>
          </a:xfrm>
        </p:spPr>
        <p:txBody>
          <a:bodyPr>
            <a:normAutofit/>
          </a:bodyPr>
          <a:lstStyle/>
          <a:p>
            <a:pPr marL="136525" indent="625475">
              <a:buFont typeface="+mj-lt"/>
              <a:buAutoNum type="arabicPeriod"/>
            </a:pPr>
            <a:r>
              <a:rPr lang="es-ES_tradnl" sz="3500" dirty="0">
                <a:latin typeface="Calibri" panose="020F0502020204030204" pitchFamily="34" charset="0"/>
                <a:cs typeface="Calibri" panose="020F0502020204030204" pitchFamily="34" charset="0"/>
              </a:rPr>
              <a:t>As probas de acceso: a ABAU (</a:t>
            </a:r>
            <a:r>
              <a:rPr lang="es-ES_tradnl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Avaliación</a:t>
            </a:r>
            <a:r>
              <a:rPr lang="es-ES_tradnl" sz="3500" dirty="0">
                <a:latin typeface="Calibri" panose="020F0502020204030204" pitchFamily="34" charset="0"/>
                <a:cs typeface="Calibri" panose="020F0502020204030204" pitchFamily="34" charset="0"/>
              </a:rPr>
              <a:t> do Bacharelato para </a:t>
            </a:r>
            <a:r>
              <a:rPr lang="es-ES_tradnl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Aceso</a:t>
            </a:r>
            <a:r>
              <a:rPr lang="es-ES_tradnl" sz="3500" dirty="0">
                <a:latin typeface="Calibri" panose="020F0502020204030204" pitchFamily="34" charset="0"/>
                <a:cs typeface="Calibri" panose="020F0502020204030204" pitchFamily="34" charset="0"/>
              </a:rPr>
              <a:t> á </a:t>
            </a:r>
            <a:r>
              <a:rPr lang="es-ES_tradnl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Universidade</a:t>
            </a:r>
            <a:r>
              <a:rPr lang="es-ES_tradnl" sz="35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s-ES_tradnl" sz="3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_tradnl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6525" indent="625475">
              <a:buFont typeface="+mj-lt"/>
              <a:buAutoNum type="arabicPeriod"/>
            </a:pPr>
            <a:r>
              <a:rPr lang="es-ES_tradnl" sz="3500" dirty="0">
                <a:latin typeface="Calibri" panose="020F0502020204030204" pitchFamily="34" charset="0"/>
                <a:cs typeface="Calibri" panose="020F0502020204030204" pitchFamily="34" charset="0"/>
              </a:rPr>
              <a:t>O acceso á </a:t>
            </a:r>
            <a:r>
              <a:rPr lang="es-ES_tradnl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universidade</a:t>
            </a:r>
            <a:r>
              <a:rPr lang="es-ES_tradnl" sz="3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947B5FD9-F2AB-7947-8796-49AF2D1DE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7F7572E8-94CD-8C41-8445-A3C876ABC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6B8FBB8-7658-0046-868B-4F1B55C97586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4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02139CC3-E421-43F1-A850-4ACAD06C8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63827"/>
              </p:ext>
            </p:extLst>
          </p:nvPr>
        </p:nvGraphicFramePr>
        <p:xfrm>
          <a:off x="328018" y="1628056"/>
          <a:ext cx="11428553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280">
                  <a:extLst>
                    <a:ext uri="{9D8B030D-6E8A-4147-A177-3AD203B41FA5}">
                      <a16:colId xmlns:a16="http://schemas.microsoft.com/office/drawing/2014/main" xmlns="" val="3626791564"/>
                    </a:ext>
                  </a:extLst>
                </a:gridCol>
                <a:gridCol w="231493">
                  <a:extLst>
                    <a:ext uri="{9D8B030D-6E8A-4147-A177-3AD203B41FA5}">
                      <a16:colId xmlns:a16="http://schemas.microsoft.com/office/drawing/2014/main" xmlns="" val="2554440538"/>
                    </a:ext>
                  </a:extLst>
                </a:gridCol>
                <a:gridCol w="1747778">
                  <a:extLst>
                    <a:ext uri="{9D8B030D-6E8A-4147-A177-3AD203B41FA5}">
                      <a16:colId xmlns:a16="http://schemas.microsoft.com/office/drawing/2014/main" xmlns="" val="2843230345"/>
                    </a:ext>
                  </a:extLst>
                </a:gridCol>
                <a:gridCol w="2141316">
                  <a:extLst>
                    <a:ext uri="{9D8B030D-6E8A-4147-A177-3AD203B41FA5}">
                      <a16:colId xmlns:a16="http://schemas.microsoft.com/office/drawing/2014/main" xmlns="" val="2185187632"/>
                    </a:ext>
                  </a:extLst>
                </a:gridCol>
                <a:gridCol w="1493134">
                  <a:extLst>
                    <a:ext uri="{9D8B030D-6E8A-4147-A177-3AD203B41FA5}">
                      <a16:colId xmlns:a16="http://schemas.microsoft.com/office/drawing/2014/main" xmlns="" val="2967882178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xmlns="" val="4075433368"/>
                    </a:ext>
                  </a:extLst>
                </a:gridCol>
                <a:gridCol w="1446835">
                  <a:extLst>
                    <a:ext uri="{9D8B030D-6E8A-4147-A177-3AD203B41FA5}">
                      <a16:colId xmlns:a16="http://schemas.microsoft.com/office/drawing/2014/main" xmlns="" val="4200781620"/>
                    </a:ext>
                  </a:extLst>
                </a:gridCol>
                <a:gridCol w="1423686">
                  <a:extLst>
                    <a:ext uri="{9D8B030D-6E8A-4147-A177-3AD203B41FA5}">
                      <a16:colId xmlns:a16="http://schemas.microsoft.com/office/drawing/2014/main" xmlns="" val="919541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XUÑO</a:t>
                      </a:r>
                    </a:p>
                  </a:txBody>
                  <a:tcPr>
                    <a:solidFill>
                      <a:srgbClr val="009EEC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9EEC">
                        <a:alpha val="99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00113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rgbClr val="009EEC">
                        <a:alpha val="9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Presentados</a:t>
                      </a:r>
                    </a:p>
                  </a:txBody>
                  <a:tcPr>
                    <a:solidFill>
                      <a:srgbClr val="009EEC">
                        <a:alpha val="9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Aptos</a:t>
                      </a:r>
                    </a:p>
                  </a:txBody>
                  <a:tcPr>
                    <a:solidFill>
                      <a:srgbClr val="009EEC">
                        <a:alpha val="9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5132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99EE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99EE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Matricula</a:t>
                      </a:r>
                    </a:p>
                  </a:txBody>
                  <a:tcPr>
                    <a:solidFill>
                      <a:srgbClr val="099EE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Presentados</a:t>
                      </a:r>
                    </a:p>
                  </a:txBody>
                  <a:tcPr>
                    <a:solidFill>
                      <a:srgbClr val="099EE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 </a:t>
                      </a:r>
                      <a:r>
                        <a:rPr lang="es-ES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Obrig</a:t>
                      </a:r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099EE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 </a:t>
                      </a:r>
                      <a:r>
                        <a:rPr lang="es-ES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</a:t>
                      </a:r>
                      <a:endParaRPr lang="es-E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99EE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 </a:t>
                      </a:r>
                      <a:r>
                        <a:rPr lang="es-ES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Obrig</a:t>
                      </a:r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099EE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79388"/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099EEC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443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rgbClr val="059FEC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59FEC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11.396</a:t>
                      </a:r>
                    </a:p>
                  </a:txBody>
                  <a:tcPr>
                    <a:solidFill>
                      <a:srgbClr val="059FEC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11.280</a:t>
                      </a:r>
                    </a:p>
                  </a:txBody>
                  <a:tcPr>
                    <a:solidFill>
                      <a:srgbClr val="059FEC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9.858</a:t>
                      </a:r>
                    </a:p>
                  </a:txBody>
                  <a:tcPr>
                    <a:solidFill>
                      <a:srgbClr val="059FEC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1.422</a:t>
                      </a:r>
                    </a:p>
                  </a:txBody>
                  <a:tcPr>
                    <a:solidFill>
                      <a:srgbClr val="059FEC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9.117</a:t>
                      </a:r>
                    </a:p>
                  </a:txBody>
                  <a:tcPr>
                    <a:solidFill>
                      <a:srgbClr val="059FEC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92,48%</a:t>
                      </a:r>
                    </a:p>
                  </a:txBody>
                  <a:tcPr>
                    <a:solidFill>
                      <a:srgbClr val="059FEC">
                        <a:alpha val="3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78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14.560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14.385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12.499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1.886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11.085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87,96%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17480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D15000F7-43F5-4B6D-A9B4-0B6121735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581476"/>
              </p:ext>
            </p:extLst>
          </p:nvPr>
        </p:nvGraphicFramePr>
        <p:xfrm>
          <a:off x="328018" y="3910989"/>
          <a:ext cx="1142855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602">
                  <a:extLst>
                    <a:ext uri="{9D8B030D-6E8A-4147-A177-3AD203B41FA5}">
                      <a16:colId xmlns:a16="http://schemas.microsoft.com/office/drawing/2014/main" xmlns="" val="3626791564"/>
                    </a:ext>
                  </a:extLst>
                </a:gridCol>
                <a:gridCol w="208552">
                  <a:extLst>
                    <a:ext uri="{9D8B030D-6E8A-4147-A177-3AD203B41FA5}">
                      <a16:colId xmlns:a16="http://schemas.microsoft.com/office/drawing/2014/main" xmlns="" val="2554440538"/>
                    </a:ext>
                  </a:extLst>
                </a:gridCol>
                <a:gridCol w="1764691">
                  <a:extLst>
                    <a:ext uri="{9D8B030D-6E8A-4147-A177-3AD203B41FA5}">
                      <a16:colId xmlns:a16="http://schemas.microsoft.com/office/drawing/2014/main" xmlns="" val="2843230345"/>
                    </a:ext>
                  </a:extLst>
                </a:gridCol>
                <a:gridCol w="2148770">
                  <a:extLst>
                    <a:ext uri="{9D8B030D-6E8A-4147-A177-3AD203B41FA5}">
                      <a16:colId xmlns:a16="http://schemas.microsoft.com/office/drawing/2014/main" xmlns="" val="2185187632"/>
                    </a:ext>
                  </a:extLst>
                </a:gridCol>
                <a:gridCol w="1536317">
                  <a:extLst>
                    <a:ext uri="{9D8B030D-6E8A-4147-A177-3AD203B41FA5}">
                      <a16:colId xmlns:a16="http://schemas.microsoft.com/office/drawing/2014/main" xmlns="" val="2967882178"/>
                    </a:ext>
                  </a:extLst>
                </a:gridCol>
                <a:gridCol w="1640123">
                  <a:extLst>
                    <a:ext uri="{9D8B030D-6E8A-4147-A177-3AD203B41FA5}">
                      <a16:colId xmlns:a16="http://schemas.microsoft.com/office/drawing/2014/main" xmlns="" val="4075433368"/>
                    </a:ext>
                  </a:extLst>
                </a:gridCol>
                <a:gridCol w="1391346">
                  <a:extLst>
                    <a:ext uri="{9D8B030D-6E8A-4147-A177-3AD203B41FA5}">
                      <a16:colId xmlns:a16="http://schemas.microsoft.com/office/drawing/2014/main" xmlns="" val="4200781620"/>
                    </a:ext>
                  </a:extLst>
                </a:gridCol>
                <a:gridCol w="1429153">
                  <a:extLst>
                    <a:ext uri="{9D8B030D-6E8A-4147-A177-3AD203B41FA5}">
                      <a16:colId xmlns:a16="http://schemas.microsoft.com/office/drawing/2014/main" xmlns="" val="919541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Extraord</a:t>
                      </a:r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009EEC">
                        <a:alpha val="9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9EEC">
                        <a:alpha val="99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00113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rgbClr val="009EEC">
                        <a:alpha val="9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Presentados</a:t>
                      </a:r>
                    </a:p>
                  </a:txBody>
                  <a:tcPr>
                    <a:solidFill>
                      <a:srgbClr val="009EEC">
                        <a:alpha val="9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Aptos</a:t>
                      </a:r>
                    </a:p>
                  </a:txBody>
                  <a:tcPr>
                    <a:solidFill>
                      <a:srgbClr val="009EEC">
                        <a:alpha val="9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5132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Matricula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Presentados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 </a:t>
                      </a:r>
                      <a:r>
                        <a:rPr lang="es-ES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Obrig</a:t>
                      </a:r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 </a:t>
                      </a:r>
                      <a:r>
                        <a:rPr lang="es-ES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</a:t>
                      </a:r>
                      <a:endParaRPr lang="es-E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 </a:t>
                      </a:r>
                      <a:r>
                        <a:rPr lang="es-ES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Obrig</a:t>
                      </a:r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79388"/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443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3.082</a:t>
                      </a:r>
                    </a:p>
                  </a:txBody>
                  <a:tcPr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2.920</a:t>
                      </a:r>
                    </a:p>
                  </a:txBody>
                  <a:tcPr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2.099</a:t>
                      </a:r>
                    </a:p>
                  </a:txBody>
                  <a:tcPr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821</a:t>
                      </a:r>
                    </a:p>
                  </a:txBody>
                  <a:tcPr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1.237</a:t>
                      </a:r>
                    </a:p>
                  </a:txBody>
                  <a:tcPr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42,36%</a:t>
                      </a:r>
                    </a:p>
                  </a:txBody>
                  <a:tcPr>
                    <a:solidFill>
                      <a:srgbClr val="059FEC">
                        <a:alpha val="3568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78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1.528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1.458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817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641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482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60,00%</a:t>
                      </a:r>
                    </a:p>
                  </a:txBody>
                  <a:tcPr>
                    <a:solidFill>
                      <a:srgbClr val="81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17480"/>
                  </a:ext>
                </a:extLst>
              </a:tr>
            </a:tbl>
          </a:graphicData>
        </a:graphic>
      </p:graphicFrame>
      <p:pic>
        <p:nvPicPr>
          <p:cNvPr id="10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584F332A-8BF4-094A-8D0B-269F76AA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EEA8DAC8-2D98-F747-A824-FDCD632B3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760FEDF-CF77-454E-9165-EB3933CCED24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D6140CB9-7B0A-3E48-8007-8C6C31271916}"/>
              </a:ext>
            </a:extLst>
          </p:cNvPr>
          <p:cNvSpPr txBox="1"/>
          <p:nvPr/>
        </p:nvSpPr>
        <p:spPr>
          <a:xfrm>
            <a:off x="2682471" y="319838"/>
            <a:ext cx="6387992" cy="600164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gl-ES" sz="3900" b="1" spc="-18" dirty="0">
                <a:latin typeface="Calibri"/>
                <a:cs typeface="Calibri"/>
              </a:rPr>
              <a:t>EXAMES</a:t>
            </a:r>
            <a:endParaRPr sz="39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687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6028" y="1308538"/>
            <a:ext cx="10654724" cy="53820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gl-ES" sz="2200" dirty="0"/>
              <a:t>No prazo de tres días (contados a partires da data de publicación das cualificacións) pódese solicitar a revisión da cualificación obtida:</a:t>
            </a:r>
          </a:p>
          <a:p>
            <a:pPr marL="317500" indent="-317500" algn="just">
              <a:buFont typeface="+mj-lt"/>
              <a:buAutoNum type="arabicPeriod"/>
            </a:pPr>
            <a:r>
              <a:rPr lang="gl-ES" sz="2200" dirty="0"/>
              <a:t>Análise de posibles </a:t>
            </a:r>
            <a:r>
              <a:rPr lang="gl-ES" sz="2200" b="1" u="sng" dirty="0"/>
              <a:t>erros materiais</a:t>
            </a:r>
            <a:r>
              <a:rPr lang="gl-ES" sz="2200" b="1" dirty="0"/>
              <a:t> </a:t>
            </a:r>
            <a:r>
              <a:rPr lang="gl-ES" sz="2200" dirty="0"/>
              <a:t>na corrección do exame (erros no reconto ou preguntas sen corrixir). </a:t>
            </a:r>
          </a:p>
          <a:p>
            <a:pPr lvl="1" algn="just"/>
            <a:r>
              <a:rPr lang="gl-ES" sz="2000" b="1" u="sng" dirty="0"/>
              <a:t>De aparecer estes erros, son corrixidos. Tanto á alza como á baixa.</a:t>
            </a:r>
          </a:p>
          <a:p>
            <a:pPr lvl="1" algn="just"/>
            <a:r>
              <a:rPr lang="gl-ES" sz="2000" dirty="0"/>
              <a:t>A cualificación provisional obtida (indicada por “P”) pasa a ser nova cualificación.</a:t>
            </a:r>
          </a:p>
          <a:p>
            <a:pPr lvl="1" algn="just"/>
            <a:r>
              <a:rPr lang="gl-ES" sz="2000" b="1" u="sng" dirty="0"/>
              <a:t>De non haber erros, mantense a cualificación orixinal </a:t>
            </a:r>
            <a:r>
              <a:rPr lang="gl-ES" sz="2000" dirty="0"/>
              <a:t>(anteriormente indicada por “P”).</a:t>
            </a:r>
            <a:br>
              <a:rPr lang="gl-ES" sz="2000" dirty="0"/>
            </a:br>
            <a:endParaRPr lang="gl-ES" sz="2000" dirty="0"/>
          </a:p>
          <a:p>
            <a:pPr algn="just">
              <a:buFont typeface="+mj-lt"/>
              <a:buAutoNum type="arabicPeriod"/>
            </a:pPr>
            <a:r>
              <a:rPr lang="gl-ES" sz="2200" dirty="0"/>
              <a:t> Seguidamente, realízase unha </a:t>
            </a:r>
            <a:r>
              <a:rPr lang="gl-ES" sz="2200" b="1" u="sng" dirty="0"/>
              <a:t>segunda corrección</a:t>
            </a:r>
            <a:r>
              <a:rPr lang="gl-ES" sz="2200" dirty="0"/>
              <a:t> por un/unha novo/a corrector/a.</a:t>
            </a:r>
          </a:p>
          <a:p>
            <a:pPr lvl="1" algn="just"/>
            <a:r>
              <a:rPr lang="gl-ES" sz="2000" dirty="0"/>
              <a:t>Se esta cualificación (indicada por “S”) ten unha </a:t>
            </a:r>
            <a:r>
              <a:rPr lang="gl-ES" sz="2000" b="1" u="sng" dirty="0"/>
              <a:t>diferenza menor de 2 puntos</a:t>
            </a:r>
            <a:r>
              <a:rPr lang="gl-ES" sz="2000" dirty="0"/>
              <a:t>, a cualificación definitiva será a </a:t>
            </a:r>
            <a:r>
              <a:rPr lang="gl-ES" sz="2000" b="1" u="sng" dirty="0"/>
              <a:t>media aritmética entre “P” e “S”</a:t>
            </a:r>
            <a:r>
              <a:rPr lang="gl-ES" sz="2000" dirty="0"/>
              <a:t>.</a:t>
            </a:r>
          </a:p>
          <a:p>
            <a:pPr lvl="1" algn="just"/>
            <a:r>
              <a:rPr lang="gl-ES" sz="2000" dirty="0"/>
              <a:t>Se existe unha diferenza de dous ou máis puntos entre “S” e “P” un terceiro profesor efectuará unha terceira corrección (marcada como “T”). </a:t>
            </a:r>
          </a:p>
          <a:p>
            <a:pPr lvl="1" algn="just"/>
            <a:r>
              <a:rPr lang="gl-ES" sz="2000" b="1" u="sng" dirty="0"/>
              <a:t>Neste caso, a cualificación definitiva será a media das tres cualificacións </a:t>
            </a:r>
            <a:r>
              <a:rPr lang="gl-ES" sz="2000" dirty="0"/>
              <a:t>(“P” + “S” + “T”) / 3.</a:t>
            </a:r>
          </a:p>
          <a:p>
            <a:pPr marL="0" indent="0" algn="just">
              <a:buNone/>
            </a:pPr>
            <a:endParaRPr lang="gl-ES" sz="2400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xmlns="" id="{1F37B87B-D0DD-194F-AE4A-E800CF43F483}"/>
              </a:ext>
            </a:extLst>
          </p:cNvPr>
          <p:cNvSpPr txBox="1"/>
          <p:nvPr/>
        </p:nvSpPr>
        <p:spPr>
          <a:xfrm>
            <a:off x="2039864" y="314530"/>
            <a:ext cx="7647052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REVISIÓN DAS CUALIFICACIÓNS</a:t>
            </a:r>
            <a:endParaRPr sz="4000" b="1" dirty="0">
              <a:latin typeface="Calibri"/>
              <a:cs typeface="Calibri"/>
            </a:endParaRPr>
          </a:p>
        </p:txBody>
      </p:sp>
      <p:pic>
        <p:nvPicPr>
          <p:cNvPr id="7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D40749A4-8F7F-FA49-969F-8DB6BE16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0D76DC7E-C24B-0542-A0DC-65EFEB9D4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D2D1B98-9C50-7046-9EFE-4CF97B685D33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4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3571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gl-ES" sz="3200" dirty="0"/>
              <a:t>Publicadas as cualificacións definitivas despois do proceso de revisión:</a:t>
            </a:r>
          </a:p>
          <a:p>
            <a:pPr algn="just"/>
            <a:r>
              <a:rPr lang="gl-ES" sz="3200" b="1" u="sng" dirty="0"/>
              <a:t>O alumnado ou, no caso dos menores de idade, o pai, nai ou titor legal, terá dereito a ver as probas revisadas.</a:t>
            </a:r>
          </a:p>
          <a:p>
            <a:pPr algn="just"/>
            <a:r>
              <a:rPr lang="gl-ES" sz="3200" dirty="0"/>
              <a:t>Unha vez finalizado na súa totalidade o proceso de revisión establecido, no prazo de dez días desde a publicación da resolución coas cualificacións definitivas. </a:t>
            </a:r>
          </a:p>
          <a:p>
            <a:pPr algn="just"/>
            <a:r>
              <a:rPr lang="gl-ES" sz="3200" dirty="0"/>
              <a:t>As solicitudes irán dirixidas ao presidente do Tribunal da Comisión Organizadora das probas e deberán presentarse nalgún dos LERD.</a:t>
            </a:r>
          </a:p>
          <a:p>
            <a:endParaRPr lang="es-ES_tradnl" sz="3200" dirty="0"/>
          </a:p>
        </p:txBody>
      </p:sp>
      <p:pic>
        <p:nvPicPr>
          <p:cNvPr id="6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DA32A61F-9A48-5D46-91CF-A7A0BD01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DE3E6CA4-034C-9447-9105-0D8595CD1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86B0A3F-388F-9948-A5F1-A335DB110369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xmlns="" id="{BA712B73-1A21-8A4B-9F30-1D1E2669792B}"/>
              </a:ext>
            </a:extLst>
          </p:cNvPr>
          <p:cNvSpPr txBox="1"/>
          <p:nvPr/>
        </p:nvSpPr>
        <p:spPr>
          <a:xfrm>
            <a:off x="2039864" y="314530"/>
            <a:ext cx="7647052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VER AS PROBAS</a:t>
            </a:r>
            <a:endParaRPr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222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9EC6164-3638-4F99-8FC9-D45E4F612FF8}"/>
              </a:ext>
            </a:extLst>
          </p:cNvPr>
          <p:cNvSpPr txBox="1"/>
          <p:nvPr/>
        </p:nvSpPr>
        <p:spPr>
          <a:xfrm>
            <a:off x="761367" y="2694269"/>
            <a:ext cx="106692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As </a:t>
            </a:r>
            <a:r>
              <a:rPr lang="es-ES" sz="2800" b="1" dirty="0" err="1"/>
              <a:t>tarxetas</a:t>
            </a:r>
            <a:r>
              <a:rPr lang="es-ES" sz="2800" b="1" dirty="0"/>
              <a:t> de Cualificación serán </a:t>
            </a:r>
            <a:r>
              <a:rPr lang="es-ES" sz="2800" b="1" dirty="0" err="1"/>
              <a:t>Provisionais</a:t>
            </a:r>
            <a:r>
              <a:rPr lang="es-ES" sz="2800" b="1" dirty="0"/>
              <a:t> </a:t>
            </a:r>
            <a:r>
              <a:rPr lang="es-ES" sz="2800" dirty="0"/>
              <a:t>para os alumnos que </a:t>
            </a:r>
            <a:r>
              <a:rPr lang="es-ES" sz="2800" dirty="0" err="1"/>
              <a:t>teñan</a:t>
            </a:r>
            <a:r>
              <a:rPr lang="es-ES" sz="2800" dirty="0"/>
              <a:t> </a:t>
            </a:r>
            <a:r>
              <a:rPr lang="es-ES" sz="2800" dirty="0" err="1"/>
              <a:t>pendente</a:t>
            </a:r>
            <a:r>
              <a:rPr lang="es-ES" sz="2800" dirty="0"/>
              <a:t> o proceso de revisión no que se </a:t>
            </a:r>
            <a:r>
              <a:rPr lang="es-ES" sz="2800" dirty="0" err="1"/>
              <a:t>lle</a:t>
            </a:r>
            <a:r>
              <a:rPr lang="es-ES" sz="2800" dirty="0"/>
              <a:t> </a:t>
            </a:r>
            <a:r>
              <a:rPr lang="es-ES" sz="2800" dirty="0" err="1"/>
              <a:t>poida</a:t>
            </a:r>
            <a:r>
              <a:rPr lang="es-ES" sz="2800" dirty="0"/>
              <a:t> cambiar a cualificación.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b="1" dirty="0"/>
              <a:t>As </a:t>
            </a:r>
            <a:r>
              <a:rPr lang="es-ES" sz="2800" b="1" dirty="0" err="1"/>
              <a:t>tarxetas</a:t>
            </a:r>
            <a:r>
              <a:rPr lang="es-ES" sz="2800" b="1" dirty="0"/>
              <a:t> de Cualificación serán Definitivas </a:t>
            </a:r>
            <a:r>
              <a:rPr lang="es-ES" sz="2800" dirty="0"/>
              <a:t>para os alumnos que non </a:t>
            </a:r>
            <a:r>
              <a:rPr lang="es-ES" sz="2800" dirty="0" err="1"/>
              <a:t>teñan</a:t>
            </a:r>
            <a:r>
              <a:rPr lang="es-ES" sz="2800" dirty="0"/>
              <a:t> </a:t>
            </a:r>
            <a:r>
              <a:rPr lang="es-ES" sz="2800" dirty="0" err="1"/>
              <a:t>pendente</a:t>
            </a:r>
            <a:r>
              <a:rPr lang="es-ES" sz="2800" dirty="0"/>
              <a:t> o proceso de revisión no que se </a:t>
            </a:r>
            <a:r>
              <a:rPr lang="es-ES" sz="2800" dirty="0" err="1"/>
              <a:t>lle</a:t>
            </a:r>
            <a:r>
              <a:rPr lang="es-ES" sz="2800" dirty="0"/>
              <a:t> </a:t>
            </a:r>
            <a:r>
              <a:rPr lang="es-ES" sz="2800" dirty="0" err="1"/>
              <a:t>poida</a:t>
            </a:r>
            <a:r>
              <a:rPr lang="es-ES" sz="2800" dirty="0"/>
              <a:t> cambiar a cualificación.</a:t>
            </a:r>
          </a:p>
        </p:txBody>
      </p:sp>
      <p:pic>
        <p:nvPicPr>
          <p:cNvPr id="8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4CB0A77F-D527-9144-862B-90CC9CFD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AB6ACAE9-3096-F042-8202-3533A34BA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1B879CD-EBC8-FE48-80C0-9A0BA54B9699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xmlns="" id="{8BA5505A-9E0A-3E49-9E68-3E950C31F9A0}"/>
              </a:ext>
            </a:extLst>
          </p:cNvPr>
          <p:cNvSpPr txBox="1"/>
          <p:nvPr/>
        </p:nvSpPr>
        <p:spPr>
          <a:xfrm>
            <a:off x="2039864" y="314530"/>
            <a:ext cx="7555549" cy="1107996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TARXETAS DE CUALIFICACIÓNS</a:t>
            </a:r>
          </a:p>
          <a:p>
            <a:pPr marL="286757" algn="ctr"/>
            <a:r>
              <a:rPr lang="es-ES" sz="3200" dirty="0" err="1">
                <a:latin typeface="Calibri"/>
                <a:cs typeface="Calibri"/>
              </a:rPr>
              <a:t>Provisionais</a:t>
            </a:r>
            <a:r>
              <a:rPr lang="es-ES" sz="3200" dirty="0">
                <a:latin typeface="Calibri"/>
                <a:cs typeface="Calibri"/>
              </a:rPr>
              <a:t> / Definitivas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A56A250-7496-F342-931D-7780572414B4}"/>
              </a:ext>
            </a:extLst>
          </p:cNvPr>
          <p:cNvSpPr txBox="1"/>
          <p:nvPr/>
        </p:nvSpPr>
        <p:spPr>
          <a:xfrm>
            <a:off x="2519126" y="1936950"/>
            <a:ext cx="7344530" cy="461665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IMPORTANTES PARA A INSCRICIÓN NAS UNIVERSIDADES</a:t>
            </a:r>
          </a:p>
        </p:txBody>
      </p:sp>
    </p:spTree>
    <p:extLst>
      <p:ext uri="{BB962C8B-B14F-4D97-AF65-F5344CB8AC3E}">
        <p14:creationId xmlns:p14="http://schemas.microsoft.com/office/powerpoint/2010/main" val="1230677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259021" y="2107995"/>
            <a:ext cx="47790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266" indent="-285750">
              <a:buClr>
                <a:srgbClr val="059FEC"/>
              </a:buClr>
              <a:buFont typeface="Wingdings" pitchFamily="2" charset="2"/>
              <a:buChar char="§"/>
              <a:tabLst>
                <a:tab pos="218811" algn="l"/>
              </a:tabLst>
            </a:pPr>
            <a:r>
              <a:rPr sz="1500" b="1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PREINSCRICIÓN</a:t>
            </a:r>
            <a:r>
              <a:rPr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A TRAVÉS DA APLICACIÓN INFORMÁTICA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59021" y="2500473"/>
            <a:ext cx="182592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266" indent="-285750">
              <a:buClr>
                <a:srgbClr val="109EEC"/>
              </a:buClr>
              <a:buFont typeface="Wingdings" pitchFamily="2" charset="2"/>
              <a:buChar char="§"/>
              <a:tabLst>
                <a:tab pos="218811" algn="l"/>
              </a:tabLst>
            </a:pPr>
            <a:r>
              <a:rPr sz="1500" b="1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VÁLIDA</a:t>
            </a:r>
            <a:r>
              <a:rPr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SÓ </a:t>
            </a:r>
            <a:r>
              <a:rPr sz="1500" b="1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UNHA</a:t>
            </a:r>
            <a:endParaRPr sz="1500" dirty="0">
              <a:solidFill>
                <a:srgbClr val="109EE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9021" y="2630577"/>
            <a:ext cx="6260876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051">
              <a:lnSpc>
                <a:spcPts val="2122"/>
              </a:lnSpc>
              <a:buSzPct val="114285"/>
              <a:tabLst>
                <a:tab pos="2706920" algn="l"/>
              </a:tabLst>
            </a:pP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MÁXIMO </a:t>
            </a:r>
            <a:r>
              <a:rPr sz="1500" b="1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TITULACIÓNS </a:t>
            </a:r>
            <a:r>
              <a:rPr sz="1500" b="1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DIFERENTES</a:t>
            </a:r>
          </a:p>
          <a:p>
            <a:pPr marL="297266" indent="-285750">
              <a:lnSpc>
                <a:spcPts val="1659"/>
              </a:lnSpc>
              <a:buClr>
                <a:srgbClr val="109EEC"/>
              </a:buClr>
              <a:buFont typeface="Wingdings" pitchFamily="2" charset="2"/>
              <a:buChar char="§"/>
              <a:tabLst>
                <a:tab pos="218811" algn="l"/>
              </a:tabLst>
            </a:pP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de TITULACIÓNS</a:t>
            </a:r>
          </a:p>
          <a:p>
            <a:pPr marL="2499051" lvl="1">
              <a:lnSpc>
                <a:spcPts val="2149"/>
              </a:lnSpc>
              <a:buSzPct val="114285"/>
              <a:tabLst>
                <a:tab pos="2706920" algn="l"/>
              </a:tabLst>
            </a:pP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MÁXIMO </a:t>
            </a:r>
            <a:r>
              <a:rPr sz="1500" b="1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SE HAI TITULACIÓNS </a:t>
            </a:r>
            <a:r>
              <a:rPr sz="1500" b="1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REPETIDAS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59021" y="3453167"/>
            <a:ext cx="4028427" cy="223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267" indent="-285750">
              <a:buClr>
                <a:srgbClr val="109EEC"/>
              </a:buClr>
              <a:buFont typeface="Wingdings" pitchFamily="2" charset="2"/>
              <a:buChar char="§"/>
              <a:tabLst>
                <a:tab pos="218811" algn="l"/>
              </a:tabLst>
            </a:pPr>
            <a:r>
              <a:rPr sz="1451" b="1" spc="-23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451" b="1" spc="-14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RDE</a:t>
            </a:r>
            <a:r>
              <a:rPr sz="1451" b="1" spc="9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51" b="1" spc="-14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451" b="1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51" b="1" spc="-14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sz="1451" b="1" spc="-5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</a:t>
            </a:r>
            <a:r>
              <a:rPr sz="1451" b="1" spc="-14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ERENCIA</a:t>
            </a:r>
            <a:r>
              <a:rPr sz="1451" b="1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51" spc="-9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1451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51" spc="-9" dirty="0">
                <a:latin typeface="Calibri" panose="020F0502020204030204" pitchFamily="34" charset="0"/>
                <a:cs typeface="Calibri" panose="020F0502020204030204" pitchFamily="34" charset="0"/>
              </a:rPr>
              <a:t>FU</a:t>
            </a:r>
            <a:r>
              <a:rPr sz="1451" spc="-14" dirty="0">
                <a:latin typeface="Calibri" panose="020F0502020204030204" pitchFamily="34" charset="0"/>
                <a:cs typeface="Calibri" panose="020F0502020204030204" pitchFamily="34" charset="0"/>
              </a:rPr>
              <a:t>NDA</a:t>
            </a:r>
            <a:r>
              <a:rPr sz="1451" spc="-9" dirty="0"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sz="1451" spc="-14" dirty="0">
                <a:latin typeface="Calibri" panose="020F0502020204030204" pitchFamily="34" charset="0"/>
                <a:cs typeface="Calibri" panose="020F0502020204030204" pitchFamily="34" charset="0"/>
              </a:rPr>
              <a:t>TAL</a:t>
            </a:r>
            <a:endParaRPr sz="145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2006" y="3814660"/>
            <a:ext cx="543457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7">
              <a:tabLst>
                <a:tab pos="218811" algn="l"/>
              </a:tabLst>
            </a:pPr>
            <a:r>
              <a:rPr sz="1500" spc="-9" dirty="0">
                <a:latin typeface="Calibri" panose="020F0502020204030204" pitchFamily="34" charset="0"/>
                <a:cs typeface="Calibri" panose="020F0502020204030204" pitchFamily="34" charset="0"/>
              </a:rPr>
              <a:t>IND</a:t>
            </a:r>
            <a:r>
              <a:rPr sz="1500" spc="-18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1500" spc="-5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1500" spc="-14" dirty="0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sz="15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14" dirty="0">
                <a:latin typeface="Calibri" panose="020F0502020204030204" pitchFamily="34" charset="0"/>
                <a:cs typeface="Calibri" panose="020F0502020204030204" pitchFamily="34" charset="0"/>
              </a:rPr>
              <a:t>COR</a:t>
            </a:r>
            <a:r>
              <a:rPr sz="1500" spc="-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500" spc="-9" dirty="0">
                <a:latin typeface="Calibri" panose="020F0502020204030204" pitchFamily="34" charset="0"/>
                <a:cs typeface="Calibri" panose="020F0502020204030204" pitchFamily="34" charset="0"/>
              </a:rPr>
              <a:t>ECTA</a:t>
            </a:r>
            <a:r>
              <a:rPr sz="1500" spc="-14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1500" spc="-18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500" spc="-9" dirty="0">
                <a:latin typeface="Calibri" panose="020F0502020204030204" pitchFamily="34" charset="0"/>
                <a:cs typeface="Calibri" panose="020F0502020204030204" pitchFamily="34" charset="0"/>
              </a:rPr>
              <a:t>NTE</a:t>
            </a:r>
            <a:r>
              <a:rPr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14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500" spc="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b="1" spc="-14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1500" b="1" spc="-23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sz="1500" b="1" spc="-14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1500" b="1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1500" b="1" spc="-14" dirty="0">
                <a:solidFill>
                  <a:srgbClr val="109E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sz="1500" b="1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9" dirty="0">
                <a:latin typeface="Calibri" panose="020F0502020204030204" pitchFamily="34" charset="0"/>
                <a:cs typeface="Calibri" panose="020F0502020204030204" pitchFamily="34" charset="0"/>
              </a:rPr>
              <a:t>DA/S</a:t>
            </a:r>
            <a:r>
              <a:rPr sz="15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500" spc="-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1500" spc="-9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1500" spc="-18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1500" spc="-9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1500" spc="-14" dirty="0">
                <a:latin typeface="Calibri" panose="020F0502020204030204" pitchFamily="34" charset="0"/>
                <a:cs typeface="Calibri" panose="020F0502020204030204" pitchFamily="34" charset="0"/>
              </a:rPr>
              <a:t>LAC</a:t>
            </a:r>
            <a:r>
              <a:rPr sz="1500" spc="-5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1500" spc="-9" dirty="0">
                <a:latin typeface="Calibri" panose="020F0502020204030204" pitchFamily="34" charset="0"/>
                <a:cs typeface="Calibri" panose="020F0502020204030204" pitchFamily="34" charset="0"/>
              </a:rPr>
              <a:t>ÓN/S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38106" y="2034367"/>
            <a:ext cx="2594638" cy="325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 txBox="1"/>
          <p:nvPr/>
        </p:nvSpPr>
        <p:spPr>
          <a:xfrm>
            <a:off x="7038106" y="2399033"/>
            <a:ext cx="3267794" cy="167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088" u="sng" spc="-249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spc="-9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1088" u="sng" spc="-18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088" u="sng" spc="-9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1088" u="sng" spc="-24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s:</a:t>
            </a:r>
            <a:r>
              <a:rPr sz="1088" u="sng" spc="-9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088" u="sng" spc="-24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spc="-9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1088" u="sng" spc="-73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.ed</a:t>
            </a:r>
            <a:r>
              <a:rPr sz="1088" u="sng" spc="-24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1088" u="sng" spc="-24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088" u="sng" spc="-18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x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1088" u="sng" spc="-24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spc="-9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nt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088" u="sng" spc="-14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es/</a:t>
            </a:r>
            <a:r>
              <a:rPr sz="1088" u="sng" spc="-24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088" u="sng" spc="-24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088" u="sng" spc="-9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rt</a:t>
            </a:r>
            <a:r>
              <a:rPr sz="1088" u="sng" spc="-14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088" u="sng" spc="-24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spc="-23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1088" u="sng" spc="-14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088" u="sng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x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in</a:t>
            </a:r>
            <a:r>
              <a:rPr sz="1088" u="sng" spc="-24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088" u="sng" spc="-14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088" u="sng" spc="-24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088" u="sng" spc="-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io.d</a:t>
            </a:r>
            <a:r>
              <a:rPr sz="1088" u="sng" spc="-245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088" u="sng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o </a:t>
            </a:r>
            <a:endParaRPr sz="1088" dirty="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65280"/>
              </p:ext>
            </p:extLst>
          </p:nvPr>
        </p:nvGraphicFramePr>
        <p:xfrm>
          <a:off x="1744023" y="4318834"/>
          <a:ext cx="8709017" cy="2063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4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14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12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92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91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70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1054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vocator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59FEC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73660" indent="203835">
                        <a:lnSpc>
                          <a:spcPct val="102499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Orde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59FEC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59FEC"/>
                    </a:solidFill>
                  </a:tcPr>
                </a:tc>
                <a:tc>
                  <a:txBody>
                    <a:bodyPr/>
                    <a:lstStyle/>
                    <a:p>
                      <a:pPr marL="110109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Uni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59FEC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59FEC"/>
                    </a:solidFill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59FE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57150" indent="-53975" algn="ctr">
                        <a:lnSpc>
                          <a:spcPct val="102499"/>
                        </a:lnSpc>
                        <a:tabLst/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Nota Ad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59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686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rd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1ª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Xeral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5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Grao en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aría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rm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uñ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Solic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450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rd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2ª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Xeral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5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Grao en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aría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rm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Sant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iago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Solic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686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rd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3ª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Xeral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Grao en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aría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rm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Solic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686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rd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4ª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Xeral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Grao en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Adm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mp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resas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Sant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iago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Solic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633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rd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5ª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Xeral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Grao en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ión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iovis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al</a:t>
                      </a: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Sant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iago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Solic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686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rd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6ª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Xeral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5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Grao en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ión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iovis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al</a:t>
                      </a: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Pont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Solic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da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3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xmlns="" id="{D2EB75C0-2A72-4C5B-A437-3D469A66C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6821"/>
              </p:ext>
            </p:extLst>
          </p:nvPr>
        </p:nvGraphicFramePr>
        <p:xfrm>
          <a:off x="4160279" y="1058465"/>
          <a:ext cx="3871441" cy="85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63">
                  <a:extLst>
                    <a:ext uri="{9D8B030D-6E8A-4147-A177-3AD203B41FA5}">
                      <a16:colId xmlns:a16="http://schemas.microsoft.com/office/drawing/2014/main" xmlns="" val="3868650278"/>
                    </a:ext>
                  </a:extLst>
                </a:gridCol>
                <a:gridCol w="553063">
                  <a:extLst>
                    <a:ext uri="{9D8B030D-6E8A-4147-A177-3AD203B41FA5}">
                      <a16:colId xmlns:a16="http://schemas.microsoft.com/office/drawing/2014/main" xmlns="" val="86655207"/>
                    </a:ext>
                  </a:extLst>
                </a:gridCol>
                <a:gridCol w="553063">
                  <a:extLst>
                    <a:ext uri="{9D8B030D-6E8A-4147-A177-3AD203B41FA5}">
                      <a16:colId xmlns:a16="http://schemas.microsoft.com/office/drawing/2014/main" xmlns="" val="2719331671"/>
                    </a:ext>
                  </a:extLst>
                </a:gridCol>
                <a:gridCol w="553063">
                  <a:extLst>
                    <a:ext uri="{9D8B030D-6E8A-4147-A177-3AD203B41FA5}">
                      <a16:colId xmlns:a16="http://schemas.microsoft.com/office/drawing/2014/main" xmlns="" val="242808684"/>
                    </a:ext>
                  </a:extLst>
                </a:gridCol>
                <a:gridCol w="553063">
                  <a:extLst>
                    <a:ext uri="{9D8B030D-6E8A-4147-A177-3AD203B41FA5}">
                      <a16:colId xmlns:a16="http://schemas.microsoft.com/office/drawing/2014/main" xmlns="" val="2971497921"/>
                    </a:ext>
                  </a:extLst>
                </a:gridCol>
                <a:gridCol w="553063">
                  <a:extLst>
                    <a:ext uri="{9D8B030D-6E8A-4147-A177-3AD203B41FA5}">
                      <a16:colId xmlns:a16="http://schemas.microsoft.com/office/drawing/2014/main" xmlns="" val="2211986825"/>
                    </a:ext>
                  </a:extLst>
                </a:gridCol>
                <a:gridCol w="553063">
                  <a:extLst>
                    <a:ext uri="{9D8B030D-6E8A-4147-A177-3AD203B41FA5}">
                      <a16:colId xmlns:a16="http://schemas.microsoft.com/office/drawing/2014/main" xmlns="" val="3132869899"/>
                    </a:ext>
                  </a:extLst>
                </a:gridCol>
              </a:tblGrid>
              <a:tr h="245737">
                <a:tc gridSpan="7"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PREINSCRICIÓN ORDINARIA - XUÑO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311533"/>
                  </a:ext>
                </a:extLst>
              </a:tr>
              <a:tr h="245737">
                <a:tc gridSpan="5"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XUÑO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5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ES" sz="1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5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5302780"/>
                  </a:ext>
                </a:extLst>
              </a:tr>
              <a:tr h="24573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19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="1" dirty="0"/>
                        <a:t>…</a:t>
                      </a:r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="1" dirty="0"/>
                        <a:t>…</a:t>
                      </a:r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59FEC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59FEC">
                        <a:alpha val="3568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2706545"/>
                  </a:ext>
                </a:extLst>
              </a:tr>
            </a:tbl>
          </a:graphicData>
        </a:graphic>
      </p:graphicFrame>
      <p:sp>
        <p:nvSpPr>
          <p:cNvPr id="29" name="object 29"/>
          <p:cNvSpPr/>
          <p:nvPr/>
        </p:nvSpPr>
        <p:spPr>
          <a:xfrm rot="983579">
            <a:off x="4519718" y="4072041"/>
            <a:ext cx="324575" cy="607918"/>
          </a:xfrm>
          <a:custGeom>
            <a:avLst/>
            <a:gdLst/>
            <a:ahLst/>
            <a:cxnLst/>
            <a:rect l="l" t="t" r="r" b="b"/>
            <a:pathLst>
              <a:path w="257175" h="511175">
                <a:moveTo>
                  <a:pt x="32730" y="255245"/>
                </a:moveTo>
                <a:lnTo>
                  <a:pt x="20708" y="256716"/>
                </a:lnTo>
                <a:lnTo>
                  <a:pt x="7349" y="263161"/>
                </a:lnTo>
                <a:lnTo>
                  <a:pt x="1343" y="273406"/>
                </a:lnTo>
                <a:lnTo>
                  <a:pt x="0" y="285159"/>
                </a:lnTo>
                <a:lnTo>
                  <a:pt x="3727" y="296799"/>
                </a:lnTo>
                <a:lnTo>
                  <a:pt x="128441" y="510666"/>
                </a:lnTo>
                <a:lnTo>
                  <a:pt x="161545" y="453897"/>
                </a:lnTo>
                <a:lnTo>
                  <a:pt x="99866" y="453897"/>
                </a:lnTo>
                <a:lnTo>
                  <a:pt x="99866" y="348569"/>
                </a:lnTo>
                <a:lnTo>
                  <a:pt x="50825" y="264724"/>
                </a:lnTo>
                <a:lnTo>
                  <a:pt x="42931" y="258123"/>
                </a:lnTo>
                <a:lnTo>
                  <a:pt x="32730" y="255245"/>
                </a:lnTo>
                <a:close/>
              </a:path>
              <a:path w="257175" h="511175">
                <a:moveTo>
                  <a:pt x="99866" y="348569"/>
                </a:moveTo>
                <a:lnTo>
                  <a:pt x="99866" y="453897"/>
                </a:lnTo>
                <a:lnTo>
                  <a:pt x="157016" y="453897"/>
                </a:lnTo>
                <a:lnTo>
                  <a:pt x="157016" y="439546"/>
                </a:lnTo>
                <a:lnTo>
                  <a:pt x="103803" y="439546"/>
                </a:lnTo>
                <a:lnTo>
                  <a:pt x="128400" y="397353"/>
                </a:lnTo>
                <a:lnTo>
                  <a:pt x="99866" y="348569"/>
                </a:lnTo>
                <a:close/>
              </a:path>
              <a:path w="257175" h="511175">
                <a:moveTo>
                  <a:pt x="222880" y="254425"/>
                </a:moveTo>
                <a:lnTo>
                  <a:pt x="212031" y="259067"/>
                </a:lnTo>
                <a:lnTo>
                  <a:pt x="203752" y="268096"/>
                </a:lnTo>
                <a:lnTo>
                  <a:pt x="157016" y="348266"/>
                </a:lnTo>
                <a:lnTo>
                  <a:pt x="157016" y="453897"/>
                </a:lnTo>
                <a:lnTo>
                  <a:pt x="161545" y="453897"/>
                </a:lnTo>
                <a:lnTo>
                  <a:pt x="253155" y="296799"/>
                </a:lnTo>
                <a:lnTo>
                  <a:pt x="254530" y="294103"/>
                </a:lnTo>
                <a:lnTo>
                  <a:pt x="256753" y="283842"/>
                </a:lnTo>
                <a:lnTo>
                  <a:pt x="254434" y="273305"/>
                </a:lnTo>
                <a:lnTo>
                  <a:pt x="247209" y="263283"/>
                </a:lnTo>
                <a:lnTo>
                  <a:pt x="234718" y="254571"/>
                </a:lnTo>
                <a:lnTo>
                  <a:pt x="222880" y="254425"/>
                </a:lnTo>
                <a:close/>
              </a:path>
              <a:path w="257175" h="511175">
                <a:moveTo>
                  <a:pt x="128400" y="397353"/>
                </a:moveTo>
                <a:lnTo>
                  <a:pt x="103803" y="439546"/>
                </a:lnTo>
                <a:lnTo>
                  <a:pt x="153079" y="439546"/>
                </a:lnTo>
                <a:lnTo>
                  <a:pt x="128400" y="397353"/>
                </a:lnTo>
                <a:close/>
              </a:path>
              <a:path w="257175" h="511175">
                <a:moveTo>
                  <a:pt x="157016" y="348266"/>
                </a:moveTo>
                <a:lnTo>
                  <a:pt x="128400" y="397353"/>
                </a:lnTo>
                <a:lnTo>
                  <a:pt x="153079" y="439546"/>
                </a:lnTo>
                <a:lnTo>
                  <a:pt x="157016" y="439546"/>
                </a:lnTo>
                <a:lnTo>
                  <a:pt x="157016" y="348266"/>
                </a:lnTo>
                <a:close/>
              </a:path>
              <a:path w="257175" h="511175">
                <a:moveTo>
                  <a:pt x="157016" y="0"/>
                </a:moveTo>
                <a:lnTo>
                  <a:pt x="99866" y="0"/>
                </a:lnTo>
                <a:lnTo>
                  <a:pt x="99866" y="348569"/>
                </a:lnTo>
                <a:lnTo>
                  <a:pt x="128400" y="397353"/>
                </a:lnTo>
                <a:lnTo>
                  <a:pt x="157016" y="348266"/>
                </a:lnTo>
                <a:lnTo>
                  <a:pt x="1570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xmlns="" id="{1C7EE231-DFBD-394F-98FA-23B6CFC31C03}"/>
              </a:ext>
            </a:extLst>
          </p:cNvPr>
          <p:cNvSpPr/>
          <p:nvPr/>
        </p:nvSpPr>
        <p:spPr>
          <a:xfrm rot="529100">
            <a:off x="3219901" y="3710304"/>
            <a:ext cx="324575" cy="650202"/>
          </a:xfrm>
          <a:custGeom>
            <a:avLst/>
            <a:gdLst/>
            <a:ahLst/>
            <a:cxnLst/>
            <a:rect l="l" t="t" r="r" b="b"/>
            <a:pathLst>
              <a:path w="257175" h="511175">
                <a:moveTo>
                  <a:pt x="32730" y="255245"/>
                </a:moveTo>
                <a:lnTo>
                  <a:pt x="20708" y="256716"/>
                </a:lnTo>
                <a:lnTo>
                  <a:pt x="7349" y="263161"/>
                </a:lnTo>
                <a:lnTo>
                  <a:pt x="1343" y="273406"/>
                </a:lnTo>
                <a:lnTo>
                  <a:pt x="0" y="285159"/>
                </a:lnTo>
                <a:lnTo>
                  <a:pt x="3727" y="296799"/>
                </a:lnTo>
                <a:lnTo>
                  <a:pt x="128441" y="510666"/>
                </a:lnTo>
                <a:lnTo>
                  <a:pt x="161545" y="453897"/>
                </a:lnTo>
                <a:lnTo>
                  <a:pt x="99866" y="453897"/>
                </a:lnTo>
                <a:lnTo>
                  <a:pt x="99866" y="348569"/>
                </a:lnTo>
                <a:lnTo>
                  <a:pt x="50825" y="264724"/>
                </a:lnTo>
                <a:lnTo>
                  <a:pt x="42931" y="258123"/>
                </a:lnTo>
                <a:lnTo>
                  <a:pt x="32730" y="255245"/>
                </a:lnTo>
                <a:close/>
              </a:path>
              <a:path w="257175" h="511175">
                <a:moveTo>
                  <a:pt x="99866" y="348569"/>
                </a:moveTo>
                <a:lnTo>
                  <a:pt x="99866" y="453897"/>
                </a:lnTo>
                <a:lnTo>
                  <a:pt x="157016" y="453897"/>
                </a:lnTo>
                <a:lnTo>
                  <a:pt x="157016" y="439546"/>
                </a:lnTo>
                <a:lnTo>
                  <a:pt x="103803" y="439546"/>
                </a:lnTo>
                <a:lnTo>
                  <a:pt x="128400" y="397353"/>
                </a:lnTo>
                <a:lnTo>
                  <a:pt x="99866" y="348569"/>
                </a:lnTo>
                <a:close/>
              </a:path>
              <a:path w="257175" h="511175">
                <a:moveTo>
                  <a:pt x="222880" y="254425"/>
                </a:moveTo>
                <a:lnTo>
                  <a:pt x="212031" y="259067"/>
                </a:lnTo>
                <a:lnTo>
                  <a:pt x="203752" y="268096"/>
                </a:lnTo>
                <a:lnTo>
                  <a:pt x="157016" y="348266"/>
                </a:lnTo>
                <a:lnTo>
                  <a:pt x="157016" y="453897"/>
                </a:lnTo>
                <a:lnTo>
                  <a:pt x="161545" y="453897"/>
                </a:lnTo>
                <a:lnTo>
                  <a:pt x="253155" y="296799"/>
                </a:lnTo>
                <a:lnTo>
                  <a:pt x="254530" y="294103"/>
                </a:lnTo>
                <a:lnTo>
                  <a:pt x="256753" y="283842"/>
                </a:lnTo>
                <a:lnTo>
                  <a:pt x="254434" y="273305"/>
                </a:lnTo>
                <a:lnTo>
                  <a:pt x="247209" y="263283"/>
                </a:lnTo>
                <a:lnTo>
                  <a:pt x="234718" y="254571"/>
                </a:lnTo>
                <a:lnTo>
                  <a:pt x="222880" y="254425"/>
                </a:lnTo>
                <a:close/>
              </a:path>
              <a:path w="257175" h="511175">
                <a:moveTo>
                  <a:pt x="128400" y="397353"/>
                </a:moveTo>
                <a:lnTo>
                  <a:pt x="103803" y="439546"/>
                </a:lnTo>
                <a:lnTo>
                  <a:pt x="153079" y="439546"/>
                </a:lnTo>
                <a:lnTo>
                  <a:pt x="128400" y="397353"/>
                </a:lnTo>
                <a:close/>
              </a:path>
              <a:path w="257175" h="511175">
                <a:moveTo>
                  <a:pt x="157016" y="348266"/>
                </a:moveTo>
                <a:lnTo>
                  <a:pt x="128400" y="397353"/>
                </a:lnTo>
                <a:lnTo>
                  <a:pt x="153079" y="439546"/>
                </a:lnTo>
                <a:lnTo>
                  <a:pt x="157016" y="439546"/>
                </a:lnTo>
                <a:lnTo>
                  <a:pt x="157016" y="348266"/>
                </a:lnTo>
                <a:close/>
              </a:path>
              <a:path w="257175" h="511175">
                <a:moveTo>
                  <a:pt x="157016" y="0"/>
                </a:moveTo>
                <a:lnTo>
                  <a:pt x="99866" y="0"/>
                </a:lnTo>
                <a:lnTo>
                  <a:pt x="99866" y="348569"/>
                </a:lnTo>
                <a:lnTo>
                  <a:pt x="128400" y="397353"/>
                </a:lnTo>
                <a:lnTo>
                  <a:pt x="157016" y="348266"/>
                </a:lnTo>
                <a:lnTo>
                  <a:pt x="1570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17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55223D62-A7C6-DB44-A29A-CB009E0D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5169CA31-83EB-0147-919D-66B484B92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E79117A1-E181-604F-9C6C-2A08436CED6F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xmlns="" id="{8A343DC3-894F-534C-BE7B-3CD376EFB71A}"/>
              </a:ext>
            </a:extLst>
          </p:cNvPr>
          <p:cNvSpPr txBox="1"/>
          <p:nvPr/>
        </p:nvSpPr>
        <p:spPr>
          <a:xfrm>
            <a:off x="2039864" y="314530"/>
            <a:ext cx="7555549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PREINSCRICIÓN E ADMISIÓN</a:t>
            </a:r>
            <a:endParaRPr sz="4000" b="1" dirty="0">
              <a:latin typeface="Calibri"/>
              <a:cs typeface="Calibri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339BA647-16B3-8743-AACE-E3DEA95B311A}"/>
              </a:ext>
            </a:extLst>
          </p:cNvPr>
          <p:cNvCxnSpPr>
            <a:cxnSpLocks/>
          </p:cNvCxnSpPr>
          <p:nvPr/>
        </p:nvCxnSpPr>
        <p:spPr>
          <a:xfrm flipH="1">
            <a:off x="4160279" y="2792493"/>
            <a:ext cx="488284" cy="229867"/>
          </a:xfrm>
          <a:prstGeom prst="line">
            <a:avLst/>
          </a:prstGeom>
          <a:ln w="28575">
            <a:solidFill>
              <a:srgbClr val="109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D6AC6247-520A-3343-ABBC-C5EAA30C15EA}"/>
              </a:ext>
            </a:extLst>
          </p:cNvPr>
          <p:cNvCxnSpPr>
            <a:cxnSpLocks/>
          </p:cNvCxnSpPr>
          <p:nvPr/>
        </p:nvCxnSpPr>
        <p:spPr>
          <a:xfrm flipH="1" flipV="1">
            <a:off x="4160280" y="3016804"/>
            <a:ext cx="488283" cy="194510"/>
          </a:xfrm>
          <a:prstGeom prst="line">
            <a:avLst/>
          </a:prstGeom>
          <a:ln w="28575">
            <a:solidFill>
              <a:srgbClr val="109E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872CE01-23D1-BB4C-8B87-5D1133D51658}"/>
              </a:ext>
            </a:extLst>
          </p:cNvPr>
          <p:cNvSpPr/>
          <p:nvPr/>
        </p:nvSpPr>
        <p:spPr>
          <a:xfrm>
            <a:off x="3048000" y="157379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/>
              <a:t>PERSOAS CON DISCAPACIDADE</a:t>
            </a:r>
          </a:p>
          <a:p>
            <a:pPr algn="ctr"/>
            <a:r>
              <a:rPr lang="es-ES" sz="2400" dirty="0"/>
              <a:t>E NECESIDADES ESPECIAIS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CEC19D2-0C9E-6145-9DA3-D578F6E98CEA}"/>
              </a:ext>
            </a:extLst>
          </p:cNvPr>
          <p:cNvSpPr/>
          <p:nvPr/>
        </p:nvSpPr>
        <p:spPr>
          <a:xfrm>
            <a:off x="925975" y="3879508"/>
            <a:ext cx="101509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PREINSCRICIÓN ATA O 4 DE FEBREIRO</a:t>
            </a:r>
          </a:p>
          <a:p>
            <a:pPr algn="ctr"/>
            <a:endParaRPr lang="es-ES" sz="2400" dirty="0"/>
          </a:p>
          <a:p>
            <a:pPr algn="ctr" defTabSz="900113"/>
            <a:r>
              <a:rPr lang="es-ES" sz="2400" dirty="0"/>
              <a:t>PERSOAS </a:t>
            </a:r>
            <a:r>
              <a:rPr lang="es-ES" sz="2400" b="1" dirty="0"/>
              <a:t>CON DISCAPACIDADE</a:t>
            </a:r>
            <a:r>
              <a:rPr lang="es-ES" sz="2400" dirty="0"/>
              <a:t> PODERÁN SOLICITAR </a:t>
            </a:r>
          </a:p>
          <a:p>
            <a:pPr algn="ctr" defTabSz="900113"/>
            <a:r>
              <a:rPr lang="es-ES" sz="2400" dirty="0"/>
              <a:t>ACCESO Á UNIVERSIDADE POLO SEU CUPO NA </a:t>
            </a:r>
          </a:p>
          <a:p>
            <a:pPr algn="ctr" defTabSz="900113"/>
            <a:r>
              <a:rPr lang="es-ES" sz="2400" dirty="0"/>
              <a:t>CONVOCATORIA EXTRAORDINARIA</a:t>
            </a:r>
          </a:p>
        </p:txBody>
      </p:sp>
      <p:sp>
        <p:nvSpPr>
          <p:cNvPr id="4" name="Flecha abajo 3">
            <a:extLst>
              <a:ext uri="{FF2B5EF4-FFF2-40B4-BE49-F238E27FC236}">
                <a16:creationId xmlns:a16="http://schemas.microsoft.com/office/drawing/2014/main" xmlns="" id="{1B0E7675-7A56-A44E-9249-9C202706471B}"/>
              </a:ext>
            </a:extLst>
          </p:cNvPr>
          <p:cNvSpPr/>
          <p:nvPr/>
        </p:nvSpPr>
        <p:spPr>
          <a:xfrm>
            <a:off x="5679311" y="2551815"/>
            <a:ext cx="833378" cy="1268826"/>
          </a:xfrm>
          <a:prstGeom prst="downArrow">
            <a:avLst/>
          </a:prstGeom>
          <a:solidFill>
            <a:srgbClr val="109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E438B77B-380F-374B-B9F1-22EF4FB11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3D86A53A-3677-AC4F-B015-1C01BB66E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453FEA5-04A1-DB44-B579-FD08CDB2AC3A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xmlns="" id="{0FCE89A9-B7EA-3648-9B1F-719379976EC4}"/>
              </a:ext>
            </a:extLst>
          </p:cNvPr>
          <p:cNvSpPr txBox="1"/>
          <p:nvPr/>
        </p:nvSpPr>
        <p:spPr>
          <a:xfrm>
            <a:off x="2039864" y="314530"/>
            <a:ext cx="7555549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PREINSCRICIÓN E ADMISIÓN</a:t>
            </a:r>
            <a:endParaRPr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238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30300" y="2147542"/>
            <a:ext cx="993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dirty="0"/>
              <a:t>Para poder facer catro chamamentos antes de rematar o mes de xullo e facilitar a matrícula do alumnado, </a:t>
            </a:r>
            <a:r>
              <a:rPr lang="gl-ES" sz="2400" b="1" u="sng" dirty="0"/>
              <a:t>os chamamentos para a matrícula realizaranse en dous días</a:t>
            </a:r>
            <a:r>
              <a:rPr lang="gl-ES" sz="2400" dirty="0"/>
              <a:t> (desde as 00.01h do primeiro día ata as 23.59h do segundo día), </a:t>
            </a:r>
            <a:r>
              <a:rPr lang="gl-ES" sz="2400" b="1" u="sng" dirty="0"/>
              <a:t>no lugar de dous días e medio que se viña facendo</a:t>
            </a:r>
            <a:r>
              <a:rPr lang="gl-ES" sz="2400" dirty="0"/>
              <a:t>.</a:t>
            </a:r>
            <a:br>
              <a:rPr lang="gl-ES" sz="2400" dirty="0"/>
            </a:br>
            <a:r>
              <a:rPr lang="gl-ES" sz="2400" dirty="0"/>
              <a:t> </a:t>
            </a:r>
            <a:br>
              <a:rPr lang="gl-ES" sz="2400" dirty="0"/>
            </a:br>
            <a:r>
              <a:rPr lang="gl-ES" sz="2400" b="1" u="sng" dirty="0"/>
              <a:t>Despois de cada chamamento e durante o período de matrícula, o alumnado que non se matricule, deberá confirmar o interese en seguir nas listaxes da CiUG </a:t>
            </a:r>
            <a:r>
              <a:rPr lang="gl-ES" sz="2400" dirty="0"/>
              <a:t>(de non confirmalo, entenderase que xa non ten interese nas titulacións solicitadas e decaerá nos </a:t>
            </a:r>
            <a:r>
              <a:rPr lang="gl-ES" sz="2400"/>
              <a:t>seus dereitos).</a:t>
            </a:r>
            <a:endParaRPr lang="gl-ES" sz="2400" dirty="0"/>
          </a:p>
        </p:txBody>
      </p:sp>
      <p:pic>
        <p:nvPicPr>
          <p:cNvPr id="8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C725FBC7-A697-E645-A33F-12638401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ACF5C8FB-ACCF-B54D-8F39-940101849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476ADD2-3A33-F34B-AFB5-BB2098330AD4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xmlns="" id="{AF663D91-096D-7B45-B27E-5AD0FA9E2756}"/>
              </a:ext>
            </a:extLst>
          </p:cNvPr>
          <p:cNvSpPr txBox="1"/>
          <p:nvPr/>
        </p:nvSpPr>
        <p:spPr>
          <a:xfrm>
            <a:off x="1934265" y="167408"/>
            <a:ext cx="7555549" cy="1231106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CHAMAMENTOS E CALENDARIO DE MATRÍCULA</a:t>
            </a:r>
            <a:endParaRPr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499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937354" y="1421340"/>
            <a:ext cx="2736024" cy="611706"/>
          </a:xfrm>
          <a:prstGeom prst="rect">
            <a:avLst/>
          </a:prstGeom>
          <a:solidFill>
            <a:srgbClr val="FFC000"/>
          </a:solidFill>
          <a:ln w="254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2238" marR="115739" indent="-30163" algn="ctr">
              <a:lnSpc>
                <a:spcPct val="101000"/>
              </a:lnSpc>
            </a:pP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bli</a:t>
            </a:r>
            <a:r>
              <a:rPr sz="2000" b="1" spc="-18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ac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ón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</a:t>
            </a:r>
            <a:r>
              <a:rPr sz="2000" b="1" spc="-27" dirty="0">
                <a:latin typeface="Calibri"/>
                <a:cs typeface="Calibri"/>
              </a:rPr>
              <a:t>s</a:t>
            </a:r>
            <a:r>
              <a:rPr sz="2000" b="1" spc="-9" dirty="0">
                <a:latin typeface="Calibri"/>
                <a:cs typeface="Calibri"/>
              </a:rPr>
              <a:t>t</a:t>
            </a:r>
            <a:r>
              <a:rPr sz="2000" b="1" spc="-14" dirty="0">
                <a:latin typeface="Calibri"/>
                <a:cs typeface="Calibri"/>
              </a:rPr>
              <a:t>a</a:t>
            </a:r>
            <a:r>
              <a:rPr sz="2000" b="1" spc="-36" dirty="0">
                <a:latin typeface="Calibri"/>
                <a:cs typeface="Calibri"/>
              </a:rPr>
              <a:t>x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18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8" dirty="0">
                <a:latin typeface="Calibri"/>
                <a:cs typeface="Calibri"/>
              </a:rPr>
              <a:t>n</a:t>
            </a:r>
            <a:r>
              <a:rPr sz="2000" b="1" spc="-14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8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os a m</a:t>
            </a:r>
            <a:r>
              <a:rPr sz="2000" b="1" spc="-23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í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ula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11330"/>
              </p:ext>
            </p:extLst>
          </p:nvPr>
        </p:nvGraphicFramePr>
        <p:xfrm>
          <a:off x="1454005" y="2157204"/>
          <a:ext cx="8015313" cy="3385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2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5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2893">
                  <a:extLst>
                    <a:ext uri="{9D8B030D-6E8A-4147-A177-3AD203B41FA5}">
                      <a16:colId xmlns:a16="http://schemas.microsoft.com/office/drawing/2014/main" xmlns="" val="2045443077"/>
                    </a:ext>
                  </a:extLst>
                </a:gridCol>
                <a:gridCol w="255181">
                  <a:extLst>
                    <a:ext uri="{9D8B030D-6E8A-4147-A177-3AD203B41FA5}">
                      <a16:colId xmlns:a16="http://schemas.microsoft.com/office/drawing/2014/main" xmlns="" val="1434734484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xmlns="" val="2772487780"/>
                    </a:ext>
                  </a:extLst>
                </a:gridCol>
                <a:gridCol w="680483">
                  <a:extLst>
                    <a:ext uri="{9D8B030D-6E8A-4147-A177-3AD203B41FA5}">
                      <a16:colId xmlns:a16="http://schemas.microsoft.com/office/drawing/2014/main" xmlns="" val="1040505177"/>
                    </a:ext>
                  </a:extLst>
                </a:gridCol>
                <a:gridCol w="680484">
                  <a:extLst>
                    <a:ext uri="{9D8B030D-6E8A-4147-A177-3AD203B41FA5}">
                      <a16:colId xmlns:a16="http://schemas.microsoft.com/office/drawing/2014/main" xmlns="" val="707986525"/>
                    </a:ext>
                  </a:extLst>
                </a:gridCol>
                <a:gridCol w="1380147">
                  <a:extLst>
                    <a:ext uri="{9D8B030D-6E8A-4147-A177-3AD203B41FA5}">
                      <a16:colId xmlns:a16="http://schemas.microsoft.com/office/drawing/2014/main" xmlns="" val="36221325"/>
                    </a:ext>
                  </a:extLst>
                </a:gridCol>
              </a:tblGrid>
              <a:tr h="371748">
                <a:tc rowSpan="9">
                  <a:txBody>
                    <a:bodyPr/>
                    <a:lstStyle/>
                    <a:p>
                      <a:pPr marL="603885" marR="597535" indent="336550" algn="ctr">
                        <a:lnSpc>
                          <a:spcPct val="104500"/>
                        </a:lnSpc>
                      </a:pPr>
                      <a:endParaRPr lang="es-ES" sz="2000" b="1" dirty="0">
                        <a:latin typeface="Calibri"/>
                        <a:cs typeface="Calibri"/>
                      </a:endParaRPr>
                    </a:p>
                    <a:p>
                      <a:pPr marL="603885" marR="597535" indent="336550">
                        <a:lnSpc>
                          <a:spcPct val="104500"/>
                        </a:lnSpc>
                      </a:pPr>
                      <a:endParaRPr lang="es-ES" sz="2000" b="1" dirty="0">
                        <a:latin typeface="Calibri"/>
                        <a:cs typeface="Calibri"/>
                      </a:endParaRPr>
                    </a:p>
                    <a:p>
                      <a:pPr marL="603885" marR="597535" indent="336550">
                        <a:lnSpc>
                          <a:spcPct val="104500"/>
                        </a:lnSpc>
                      </a:pPr>
                      <a:endParaRPr lang="es-ES" sz="2000" b="1" dirty="0">
                        <a:latin typeface="Calibri"/>
                        <a:cs typeface="Calibri"/>
                      </a:endParaRPr>
                    </a:p>
                    <a:p>
                      <a:pPr marL="603885" marR="597535" indent="336550" algn="ctr">
                        <a:lnSpc>
                          <a:spcPct val="104500"/>
                        </a:lnSpc>
                      </a:pPr>
                      <a:endParaRPr lang="es-ES" sz="2000" b="1" dirty="0">
                        <a:latin typeface="Calibri"/>
                        <a:cs typeface="Calibri"/>
                      </a:endParaRPr>
                    </a:p>
                    <a:p>
                      <a:pPr marL="9525" marR="597535" indent="614363" algn="ctr">
                        <a:lnSpc>
                          <a:spcPct val="104500"/>
                        </a:lnSpc>
                        <a:tabLst/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ABA</a:t>
                      </a:r>
                      <a:r>
                        <a:rPr lang="es-ES" sz="2000" b="1" dirty="0">
                          <a:latin typeface="Calibri"/>
                          <a:cs typeface="Calibri"/>
                        </a:rPr>
                        <a:t>U</a:t>
                      </a:r>
                    </a:p>
                    <a:p>
                      <a:pPr marL="9525" marR="597535" indent="614363" algn="ctr">
                        <a:lnSpc>
                          <a:spcPct val="104500"/>
                        </a:lnSpc>
                        <a:tabLst/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ORDIN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RIA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C5F4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1270" algn="ctr">
                        <a:lnSpc>
                          <a:spcPct val="15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PRAZOS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1º</a:t>
                      </a:r>
                      <a:endParaRPr sz="2400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lang="es-ES" sz="24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lang="es-ES" sz="2400" b="1" dirty="0">
                          <a:latin typeface="Calibri"/>
                          <a:cs typeface="Calibri"/>
                        </a:rPr>
                        <a:t>15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tabLst/>
                      </a:pPr>
                      <a:r>
                        <a:rPr lang="es-ES" sz="2400" b="1" dirty="0">
                          <a:latin typeface="Calibri"/>
                          <a:cs typeface="Calibri"/>
                        </a:rPr>
                        <a:t>16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S" sz="1800" b="1" dirty="0">
                          <a:latin typeface="Calibri"/>
                          <a:cs typeface="Calibri"/>
                        </a:rPr>
                        <a:t>XULLO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5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701">
                      <a:solidFill>
                        <a:srgbClr val="000000"/>
                      </a:solidFill>
                      <a:prstDash val="solid"/>
                    </a:lnL>
                    <a:lnR w="28701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701">
                      <a:solidFill>
                        <a:srgbClr val="000000"/>
                      </a:solidFill>
                      <a:prstDash val="solid"/>
                    </a:lnL>
                    <a:lnR w="28701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2º</a:t>
                      </a:r>
                      <a:endParaRPr sz="2400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lang="es-ES" sz="24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lang="es-ES" sz="2400" b="1">
                          <a:latin typeface="Calibri"/>
                          <a:cs typeface="Calibri"/>
                        </a:rPr>
                        <a:t>21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tabLst/>
                      </a:pPr>
                      <a:r>
                        <a:rPr lang="es-ES" sz="2400" b="1">
                          <a:latin typeface="Calibri"/>
                          <a:cs typeface="Calibri"/>
                        </a:rPr>
                        <a:t>22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1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701">
                      <a:solidFill>
                        <a:srgbClr val="000000"/>
                      </a:solidFill>
                      <a:prstDash val="solid"/>
                    </a:lnL>
                    <a:lnR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3º</a:t>
                      </a:r>
                      <a:endParaRPr sz="2400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lang="es-ES" sz="2400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lang="es-ES" sz="2400" b="1">
                          <a:latin typeface="Calibri"/>
                          <a:cs typeface="Calibri"/>
                        </a:rPr>
                        <a:t>25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tabLst/>
                      </a:pPr>
                      <a:r>
                        <a:rPr lang="es-ES" sz="2400" b="1">
                          <a:latin typeface="+mn-lt"/>
                          <a:cs typeface="Calibri"/>
                        </a:rPr>
                        <a:t>26</a:t>
                      </a:r>
                      <a:endParaRPr lang="es-ES"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95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27</a:t>
                      </a:r>
                      <a:endParaRPr lang="es-E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0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701">
                      <a:solidFill>
                        <a:srgbClr val="000000"/>
                      </a:solidFill>
                      <a:prstDash val="solid"/>
                    </a:lnL>
                    <a:lnR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2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2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Calibri"/>
                        </a:rPr>
                        <a:t>4º</a:t>
                      </a:r>
                      <a:endParaRPr lang="es-ES" sz="2400" b="1" kern="1200" dirty="0">
                        <a:solidFill>
                          <a:srgbClr val="00B050"/>
                        </a:solidFill>
                        <a:latin typeface="Calibri"/>
                        <a:ea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006FC0"/>
                          </a:solidFill>
                          <a:latin typeface="Calibri"/>
                        </a:rPr>
                        <a:t>29</a:t>
                      </a:r>
                      <a:endParaRPr lang="es-E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latin typeface="Calibri"/>
                        </a:rPr>
                        <a:t>31</a:t>
                      </a:r>
                      <a:endParaRPr lang="es-E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algn="l" defTabSz="914400" rtl="0" eaLnBrk="1" latinLnBrk="0" hangingPunct="1">
                        <a:lnSpc>
                          <a:spcPct val="100000"/>
                        </a:lnSpc>
                      </a:pPr>
                      <a:endParaRPr lang="es-ES" sz="2400" b="1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5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pPr marL="123825" algn="l" defTabSz="914400" rtl="0" eaLnBrk="1" latinLnBrk="0" hangingPunct="1">
                        <a:lnSpc>
                          <a:spcPct val="100000"/>
                        </a:lnSpc>
                      </a:pPr>
                      <a:endParaRPr lang="es-ES" sz="1400" b="1" kern="1200" dirty="0">
                        <a:solidFill>
                          <a:srgbClr val="974705"/>
                        </a:solidFill>
                        <a:highlight>
                          <a:srgbClr val="FFFF00"/>
                        </a:highlight>
                        <a:latin typeface="Calibri"/>
                        <a:ea typeface="+mn-e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123825" algn="l" defTabSz="914400" rtl="0" eaLnBrk="1" latinLnBrk="0" hangingPunct="1">
                        <a:lnSpc>
                          <a:spcPct val="100000"/>
                        </a:lnSpc>
                      </a:pPr>
                      <a:endParaRPr lang="es-ES" sz="1400" b="1" kern="1200" dirty="0">
                        <a:solidFill>
                          <a:srgbClr val="974705"/>
                        </a:solidFill>
                        <a:highlight>
                          <a:srgbClr val="FFFF00"/>
                        </a:highlight>
                        <a:latin typeface="Calibri"/>
                        <a:ea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3149761"/>
                  </a:ext>
                </a:extLst>
              </a:tr>
              <a:tr h="361021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>
                    <a:lnT w="302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>
                    <a:lnT w="302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Calibri"/>
                        </a:rPr>
                        <a:t>5º</a:t>
                      </a:r>
                      <a:endParaRPr lang="gl-ES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006FC0"/>
                          </a:solidFill>
                          <a:latin typeface="Calibri"/>
                        </a:rPr>
                        <a:t>25</a:t>
                      </a:r>
                      <a:endParaRPr lang="gl-E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gl-E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</a:rPr>
                        <a:t>26</a:t>
                      </a:r>
                      <a:endParaRPr lang="gl-E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latin typeface="Calibri"/>
                        </a:rPr>
                        <a:t>27</a:t>
                      </a:r>
                      <a:endParaRPr lang="gl-E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gl-E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sz="1800" b="1">
                          <a:latin typeface="+mn-lt"/>
                          <a:cs typeface="Calibri"/>
                        </a:rPr>
                        <a:t>A</a:t>
                      </a:r>
                      <a:r>
                        <a:rPr lang="gl-ES" sz="1800" b="1" spc="-5">
                          <a:latin typeface="+mn-lt"/>
                          <a:cs typeface="Calibri"/>
                        </a:rPr>
                        <a:t>GO</a:t>
                      </a:r>
                      <a:r>
                        <a:rPr lang="gl-ES" sz="1800" b="1">
                          <a:latin typeface="+mn-lt"/>
                          <a:cs typeface="Calibri"/>
                        </a:rPr>
                        <a:t>S</a:t>
                      </a:r>
                      <a:r>
                        <a:rPr lang="gl-ES" sz="1800" b="1" spc="-5">
                          <a:latin typeface="+mn-lt"/>
                          <a:cs typeface="Calibri"/>
                        </a:rPr>
                        <a:t>TO</a:t>
                      </a:r>
                      <a:endParaRPr lang="es-ES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1152087"/>
                  </a:ext>
                </a:extLst>
              </a:tr>
              <a:tr h="3798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701">
                      <a:solidFill>
                        <a:srgbClr val="000000"/>
                      </a:solidFill>
                      <a:prstDash val="solid"/>
                    </a:lnL>
                    <a:lnR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2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22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</a:rPr>
                        <a:t>6º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9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rgbClr val="006FC0"/>
                          </a:solidFill>
                          <a:latin typeface="+mn-lt"/>
                        </a:rPr>
                        <a:t>31</a:t>
                      </a:r>
                      <a:endParaRPr lang="es-E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8275" algn="l" defTabSz="914400" rtl="0" eaLnBrk="1" latinLnBrk="0" hangingPunct="1">
                        <a:lnSpc>
                          <a:spcPct val="100000"/>
                        </a:lnSpc>
                      </a:pPr>
                      <a:endParaRPr lang="es-ES" sz="2400" b="1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7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algn="l" defTabSz="914400" rtl="0" eaLnBrk="1" latinLnBrk="0" hangingPunct="1">
                        <a:lnSpc>
                          <a:spcPct val="100000"/>
                        </a:lnSpc>
                      </a:pPr>
                      <a:endParaRPr lang="es-ES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9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</a:rPr>
                        <a:t>01</a:t>
                      </a:r>
                      <a:endParaRPr lang="es-ES" sz="2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>
                          <a:latin typeface="Calibri"/>
                        </a:rPr>
                        <a:t>02</a:t>
                      </a:r>
                      <a:endParaRPr lang="es-E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8275" algn="l" defTabSz="914400" rtl="0" eaLnBrk="1" latinLnBrk="0" hangingPunct="1">
                        <a:lnSpc>
                          <a:spcPct val="100000"/>
                        </a:lnSpc>
                      </a:pPr>
                      <a:endParaRPr lang="es-ES" sz="2400" b="1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gl-ES" sz="1800" b="1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SETEMBRO</a:t>
                      </a:r>
                      <a:endParaRPr lang="es-ES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908616"/>
                  </a:ext>
                </a:extLst>
              </a:tr>
              <a:tr h="5159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7º</a:t>
                      </a:r>
                      <a:endParaRPr lang="es-ES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49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kern="1200" dirty="0">
                          <a:solidFill>
                            <a:srgbClr val="006FC0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latin typeface="Calibri"/>
                        </a:rPr>
                        <a:t>06</a:t>
                      </a:r>
                      <a:endParaRPr lang="es-E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827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</a:rPr>
                        <a:t>07</a:t>
                      </a:r>
                      <a:endParaRPr lang="es-ES" sz="2400" b="1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2050326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61448"/>
              </p:ext>
            </p:extLst>
          </p:nvPr>
        </p:nvGraphicFramePr>
        <p:xfrm>
          <a:off x="1454005" y="5741107"/>
          <a:ext cx="8015314" cy="1110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1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7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47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5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79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17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04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593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9146">
                <a:tc rowSpan="3">
                  <a:txBody>
                    <a:bodyPr/>
                    <a:lstStyle/>
                    <a:p>
                      <a:pPr marL="53975" marR="48895" indent="-1588" algn="ctr">
                        <a:lnSpc>
                          <a:spcPct val="101699"/>
                        </a:lnSpc>
                        <a:tabLst/>
                      </a:pPr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ABAU</a:t>
                      </a:r>
                    </a:p>
                    <a:p>
                      <a:pPr marL="53975" marR="48895" indent="-1588" algn="ctr">
                        <a:lnSpc>
                          <a:spcPct val="101699"/>
                        </a:lnSpc>
                        <a:tabLst/>
                      </a:pPr>
                      <a:r>
                        <a:rPr sz="2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EXTRAORDINARIA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C5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PRAZOS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Calibri"/>
                        </a:rPr>
                        <a:t>5</a:t>
                      </a:r>
                      <a:r>
                        <a:rPr sz="2400" b="1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Calibri"/>
                        </a:rPr>
                        <a:t>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rgbClr val="006FC0"/>
                          </a:solidFill>
                          <a:latin typeface="Calibri"/>
                          <a:ea typeface="+mn-ea"/>
                          <a:cs typeface="Calibri"/>
                        </a:rPr>
                        <a:t>25</a:t>
                      </a:r>
                      <a:endParaRPr sz="2400" b="1" kern="1200" dirty="0">
                        <a:solidFill>
                          <a:srgbClr val="006FC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C5F4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26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27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endParaRPr sz="2400" b="1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9525" indent="0" algn="l">
                        <a:lnSpc>
                          <a:spcPct val="100000"/>
                        </a:lnSpc>
                        <a:tabLst/>
                      </a:pPr>
                      <a:r>
                        <a:rPr lang="es-ES" sz="1800" b="1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  AGOSTO</a:t>
                      </a:r>
                      <a:endParaRPr sz="1800" b="1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9525" indent="0" algn="l">
                        <a:tabLst/>
                      </a:pPr>
                      <a:r>
                        <a:rPr lang="es-ES" sz="1800" b="1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SETEMBRO</a:t>
                      </a:r>
                      <a:endParaRPr sz="1800" b="1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5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701">
                      <a:solidFill>
                        <a:srgbClr val="000000"/>
                      </a:solidFill>
                      <a:prstDash val="solid"/>
                    </a:lnL>
                    <a:lnR w="290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290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Calibri"/>
                        </a:rPr>
                        <a:t>6º</a:t>
                      </a:r>
                      <a:endParaRPr sz="2400" b="1" kern="1200" dirty="0">
                        <a:solidFill>
                          <a:srgbClr val="00B05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rgbClr val="006FC0"/>
                          </a:solidFill>
                          <a:latin typeface="Calibri"/>
                          <a:ea typeface="+mn-ea"/>
                          <a:cs typeface="Calibri"/>
                        </a:rPr>
                        <a:t>31</a:t>
                      </a:r>
                      <a:endParaRPr sz="2400" b="1" kern="1200" dirty="0">
                        <a:solidFill>
                          <a:srgbClr val="006FC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 w="736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01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02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endParaRPr sz="2400" b="1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08000" marR="0" marT="0" marB="0" anchor="ctr">
                    <a:lnL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Calibri"/>
                        </a:rPr>
                        <a:t>7</a:t>
                      </a:r>
                      <a:r>
                        <a:rPr sz="2400" b="1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Calibri"/>
                        </a:rPr>
                        <a:t>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rgbClr val="006FC0"/>
                          </a:solidFill>
                          <a:latin typeface="Calibri"/>
                          <a:ea typeface="+mn-ea"/>
                          <a:cs typeface="Calibri"/>
                        </a:rPr>
                        <a:t>04</a:t>
                      </a:r>
                      <a:endParaRPr sz="2400" b="1" kern="1200" dirty="0">
                        <a:solidFill>
                          <a:srgbClr val="006FC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701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05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06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07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2340285"/>
                  </a:ext>
                </a:extLst>
              </a:tr>
            </a:tbl>
          </a:graphicData>
        </a:graphic>
      </p:graphicFrame>
      <p:pic>
        <p:nvPicPr>
          <p:cNvPr id="17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81B967BA-C8E7-7F41-9EB2-1769A661E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E4BE19E5-E081-DF41-967C-433BE2E1D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D41418AD-1AEA-644F-995C-920AFA5A01BF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5" name="Flecha curva 4">
            <a:extLst>
              <a:ext uri="{FF2B5EF4-FFF2-40B4-BE49-F238E27FC236}">
                <a16:creationId xmlns:a16="http://schemas.microsoft.com/office/drawing/2014/main" xmlns="" id="{CBDD9FEB-9F1D-AF49-A860-FB9D48BAE9E9}"/>
              </a:ext>
            </a:extLst>
          </p:cNvPr>
          <p:cNvSpPr/>
          <p:nvPr/>
        </p:nvSpPr>
        <p:spPr>
          <a:xfrm rot="5400000">
            <a:off x="4932688" y="1314791"/>
            <a:ext cx="472499" cy="99111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33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xmlns="" id="{CF529D33-3DE8-5A4B-B1E8-E511373DDDB5}"/>
              </a:ext>
            </a:extLst>
          </p:cNvPr>
          <p:cNvSpPr txBox="1"/>
          <p:nvPr/>
        </p:nvSpPr>
        <p:spPr>
          <a:xfrm>
            <a:off x="8101306" y="1440329"/>
            <a:ext cx="2736024" cy="611706"/>
          </a:xfrm>
          <a:prstGeom prst="rect">
            <a:avLst/>
          </a:prstGeom>
          <a:solidFill>
            <a:srgbClr val="FFC000"/>
          </a:solidFill>
          <a:ln w="254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2238" marR="115739" indent="-30163" algn="ctr">
              <a:lnSpc>
                <a:spcPct val="101000"/>
              </a:lnSpc>
            </a:pPr>
            <a:r>
              <a:rPr lang="es-ES" sz="2000" b="1" dirty="0">
                <a:latin typeface="Calibri"/>
                <a:cs typeface="Calibri"/>
              </a:rPr>
              <a:t>Matricula:</a:t>
            </a:r>
          </a:p>
          <a:p>
            <a:pPr marL="122238" marR="115739" indent="-30163" algn="ctr">
              <a:lnSpc>
                <a:spcPct val="101000"/>
              </a:lnSpc>
            </a:pPr>
            <a:r>
              <a:rPr lang="es-ES" sz="2000" b="1" dirty="0">
                <a:latin typeface="Calibri"/>
                <a:cs typeface="Calibri"/>
              </a:rPr>
              <a:t>ata as 23:59 horas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24" name="Flecha curva 23">
            <a:extLst>
              <a:ext uri="{FF2B5EF4-FFF2-40B4-BE49-F238E27FC236}">
                <a16:creationId xmlns:a16="http://schemas.microsoft.com/office/drawing/2014/main" xmlns="" id="{71764F31-ADD1-AD41-B267-3D8A097DDD13}"/>
              </a:ext>
            </a:extLst>
          </p:cNvPr>
          <p:cNvSpPr/>
          <p:nvPr/>
        </p:nvSpPr>
        <p:spPr>
          <a:xfrm rot="5400000" flipV="1">
            <a:off x="7613102" y="1103427"/>
            <a:ext cx="458944" cy="140029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33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CBE9BCFB-3D23-C54E-89E7-7D054D39919B}"/>
              </a:ext>
            </a:extLst>
          </p:cNvPr>
          <p:cNvSpPr txBox="1"/>
          <p:nvPr/>
        </p:nvSpPr>
        <p:spPr>
          <a:xfrm>
            <a:off x="2039864" y="139719"/>
            <a:ext cx="7640193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s-ES" sz="4000" b="1" spc="-18" dirty="0">
                <a:latin typeface="Calibri"/>
                <a:cs typeface="Calibri"/>
              </a:rPr>
              <a:t>CALENDARIO DE </a:t>
            </a:r>
            <a:r>
              <a:rPr lang="es-ES" sz="4000" b="1" spc="-18" dirty="0">
                <a:highlight>
                  <a:srgbClr val="FFFF00"/>
                </a:highlight>
                <a:latin typeface="Calibri"/>
                <a:cs typeface="Calibri"/>
              </a:rPr>
              <a:t>MATRÍCULA </a:t>
            </a:r>
            <a:r>
              <a:rPr lang="es-ES" sz="4000" b="1" spc="-18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2020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DEC79B5A-D840-4CE6-A73A-252F8AFEE1ED}"/>
              </a:ext>
            </a:extLst>
          </p:cNvPr>
          <p:cNvSpPr txBox="1"/>
          <p:nvPr/>
        </p:nvSpPr>
        <p:spPr>
          <a:xfrm>
            <a:off x="0" y="760164"/>
            <a:ext cx="12192000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s-ES" sz="4000" b="1" spc="-18" dirty="0">
                <a:highlight>
                  <a:srgbClr val="FFFF00"/>
                </a:highlight>
                <a:latin typeface="Calibri"/>
                <a:cs typeface="Calibri"/>
              </a:rPr>
              <a:t>PUBLICARANSE NOVAS DATAS PARA </a:t>
            </a:r>
            <a:r>
              <a:rPr lang="es-ES" sz="4000" b="1" spc="-18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2021 (</a:t>
            </a:r>
            <a:r>
              <a:rPr lang="es-ES" sz="4000" b="1" spc="-18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Adiantaranse</a:t>
            </a:r>
            <a:r>
              <a:rPr lang="es-ES" sz="4000" b="1" spc="-18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Calibri"/>
              </a:rPr>
              <a:t>)</a:t>
            </a:r>
            <a:endParaRPr sz="4000" b="1" dirty="0">
              <a:solidFill>
                <a:srgbClr val="FF0000"/>
              </a:solidFill>
              <a:highlight>
                <a:srgbClr val="FFFF00"/>
              </a:highligh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08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037B448E-DD1D-4F6C-8322-1B08E37CBAC7}"/>
              </a:ext>
            </a:extLst>
          </p:cNvPr>
          <p:cNvGrpSpPr/>
          <p:nvPr/>
        </p:nvGrpSpPr>
        <p:grpSpPr>
          <a:xfrm>
            <a:off x="189246" y="764768"/>
            <a:ext cx="10811101" cy="4311093"/>
            <a:chOff x="189246" y="764768"/>
            <a:chExt cx="10811101" cy="4311093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xmlns="" id="{FF80303B-79A3-49BD-9644-3617CFCC257D}"/>
                </a:ext>
              </a:extLst>
            </p:cNvPr>
            <p:cNvGrpSpPr/>
            <p:nvPr/>
          </p:nvGrpSpPr>
          <p:grpSpPr>
            <a:xfrm>
              <a:off x="189246" y="764768"/>
              <a:ext cx="10811101" cy="3765332"/>
              <a:chOff x="189246" y="764768"/>
              <a:chExt cx="10811101" cy="3765332"/>
            </a:xfrm>
          </p:grpSpPr>
          <p:pic>
            <p:nvPicPr>
              <p:cNvPr id="2" name="Imagen 1" descr="Captura de pantalla de un celular&#10;&#10;Descripción generada automáticamente">
                <a:extLst>
                  <a:ext uri="{FF2B5EF4-FFF2-40B4-BE49-F238E27FC236}">
                    <a16:creationId xmlns:a16="http://schemas.microsoft.com/office/drawing/2014/main" xmlns="" id="{25CA6355-23B6-480F-AAE4-7FECE168D0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07"/>
              <a:stretch/>
            </p:blipFill>
            <p:spPr>
              <a:xfrm>
                <a:off x="10235046" y="767200"/>
                <a:ext cx="765301" cy="3762900"/>
              </a:xfrm>
              <a:prstGeom prst="rect">
                <a:avLst/>
              </a:prstGeom>
            </p:spPr>
          </p:pic>
          <p:pic>
            <p:nvPicPr>
              <p:cNvPr id="6" name="Imagen 5" descr="Captura de pantalla de un celular&#10;&#10;Descripción generada automáticamente">
                <a:extLst>
                  <a:ext uri="{FF2B5EF4-FFF2-40B4-BE49-F238E27FC236}">
                    <a16:creationId xmlns:a16="http://schemas.microsoft.com/office/drawing/2014/main" xmlns="" id="{A5879407-3167-4046-832F-701C3AF16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05"/>
              <a:stretch/>
            </p:blipFill>
            <p:spPr>
              <a:xfrm>
                <a:off x="189246" y="764768"/>
                <a:ext cx="9271994" cy="3762900"/>
              </a:xfrm>
              <a:prstGeom prst="rect">
                <a:avLst/>
              </a:prstGeom>
            </p:spPr>
          </p:pic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xmlns="" id="{FF05D8FC-2A6D-4EE5-9E0E-598E569B835F}"/>
                  </a:ext>
                </a:extLst>
              </p:cNvPr>
              <p:cNvGrpSpPr/>
              <p:nvPr/>
            </p:nvGrpSpPr>
            <p:grpSpPr>
              <a:xfrm>
                <a:off x="9461240" y="764768"/>
                <a:ext cx="821094" cy="2510175"/>
                <a:chOff x="9461240" y="764768"/>
                <a:chExt cx="821094" cy="2510175"/>
              </a:xfrm>
            </p:grpSpPr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xmlns="" id="{E9339D32-1501-49D5-B3B4-72450EBDB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6439" r="6457" b="63357"/>
                <a:stretch/>
              </p:blipFill>
              <p:spPr>
                <a:xfrm>
                  <a:off x="9461240" y="764768"/>
                  <a:ext cx="821094" cy="1593968"/>
                </a:xfrm>
                <a:prstGeom prst="rect">
                  <a:avLst/>
                </a:prstGeom>
              </p:spPr>
            </p:pic>
            <p:pic>
              <p:nvPicPr>
                <p:cNvPr id="3" name="Imagen 2">
                  <a:extLst>
                    <a:ext uri="{FF2B5EF4-FFF2-40B4-BE49-F238E27FC236}">
                      <a16:creationId xmlns:a16="http://schemas.microsoft.com/office/drawing/2014/main" xmlns="" id="{F797E639-DFAC-4904-B824-A1B53EE729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87446" t="60798" r="6278" b="33568"/>
                <a:stretch/>
              </p:blipFill>
              <p:spPr>
                <a:xfrm>
                  <a:off x="9507893" y="3051008"/>
                  <a:ext cx="727788" cy="223935"/>
                </a:xfrm>
                <a:prstGeom prst="rect">
                  <a:avLst/>
                </a:prstGeom>
              </p:spPr>
            </p:pic>
            <p:pic>
              <p:nvPicPr>
                <p:cNvPr id="12" name="Imagen 11">
                  <a:extLst>
                    <a:ext uri="{FF2B5EF4-FFF2-40B4-BE49-F238E27FC236}">
                      <a16:creationId xmlns:a16="http://schemas.microsoft.com/office/drawing/2014/main" xmlns="" id="{7EDBE907-821C-4B64-BC83-DBF3C041DB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87446" t="60798" r="6278" b="33568"/>
                <a:stretch/>
              </p:blipFill>
              <p:spPr>
                <a:xfrm>
                  <a:off x="9507893" y="2813006"/>
                  <a:ext cx="727788" cy="223935"/>
                </a:xfrm>
                <a:prstGeom prst="rect">
                  <a:avLst/>
                </a:prstGeom>
              </p:spPr>
            </p:pic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xmlns="" id="{57B1065F-A341-40F6-B628-1374AF14FE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87446" t="60798" r="6278" b="33568"/>
                <a:stretch/>
              </p:blipFill>
              <p:spPr>
                <a:xfrm>
                  <a:off x="9507893" y="2431614"/>
                  <a:ext cx="727788" cy="223935"/>
                </a:xfrm>
                <a:prstGeom prst="rect">
                  <a:avLst/>
                </a:prstGeom>
              </p:spPr>
            </p:pic>
          </p:grp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B764187D-ED89-4559-B3FD-F5EDAEEBC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9026" r="66456" b="-234"/>
            <a:stretch/>
          </p:blipFill>
          <p:spPr>
            <a:xfrm>
              <a:off x="289554" y="4370423"/>
              <a:ext cx="6160129" cy="705438"/>
            </a:xfrm>
            <a:prstGeom prst="rect">
              <a:avLst/>
            </a:prstGeom>
          </p:spPr>
        </p:pic>
      </p:grpSp>
      <p:sp>
        <p:nvSpPr>
          <p:cNvPr id="15" name="object 6">
            <a:extLst>
              <a:ext uri="{FF2B5EF4-FFF2-40B4-BE49-F238E27FC236}">
                <a16:creationId xmlns:a16="http://schemas.microsoft.com/office/drawing/2014/main" xmlns="" id="{B4DD0E58-EE40-444E-8B9E-92D13A792D3F}"/>
              </a:ext>
            </a:extLst>
          </p:cNvPr>
          <p:cNvSpPr txBox="1"/>
          <p:nvPr/>
        </p:nvSpPr>
        <p:spPr>
          <a:xfrm>
            <a:off x="1929017" y="149215"/>
            <a:ext cx="7555549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PREINSCRICIÓN – ACCESO</a:t>
            </a:r>
            <a:endParaRPr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60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6F16033C-807A-4E01-ACCD-2A64A2058542}"/>
              </a:ext>
            </a:extLst>
          </p:cNvPr>
          <p:cNvGrpSpPr/>
          <p:nvPr/>
        </p:nvGrpSpPr>
        <p:grpSpPr>
          <a:xfrm>
            <a:off x="394524" y="764768"/>
            <a:ext cx="10811101" cy="4161800"/>
            <a:chOff x="394524" y="764768"/>
            <a:chExt cx="10811101" cy="416180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60A9DB8A-7825-4F14-9AF4-D0726E473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7320" r="71525" b="239"/>
            <a:stretch/>
          </p:blipFill>
          <p:spPr>
            <a:xfrm>
              <a:off x="525158" y="4244707"/>
              <a:ext cx="4625075" cy="681861"/>
            </a:xfrm>
            <a:prstGeom prst="rect">
              <a:avLst/>
            </a:prstGeom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xmlns="" id="{F388179C-36A9-4272-8232-5309E8AA47F8}"/>
                </a:ext>
              </a:extLst>
            </p:cNvPr>
            <p:cNvGrpSpPr/>
            <p:nvPr/>
          </p:nvGrpSpPr>
          <p:grpSpPr>
            <a:xfrm>
              <a:off x="394524" y="764768"/>
              <a:ext cx="10811101" cy="3765332"/>
              <a:chOff x="189246" y="764768"/>
              <a:chExt cx="10811101" cy="3765332"/>
            </a:xfrm>
          </p:grpSpPr>
          <p:pic>
            <p:nvPicPr>
              <p:cNvPr id="2" name="Imagen 1" descr="Captura de pantalla de un celular&#10;&#10;Descripción generada automáticamente">
                <a:extLst>
                  <a:ext uri="{FF2B5EF4-FFF2-40B4-BE49-F238E27FC236}">
                    <a16:creationId xmlns:a16="http://schemas.microsoft.com/office/drawing/2014/main" xmlns="" id="{25CA6355-23B6-480F-AAE4-7FECE168D0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07"/>
              <a:stretch/>
            </p:blipFill>
            <p:spPr>
              <a:xfrm>
                <a:off x="10235046" y="767200"/>
                <a:ext cx="765301" cy="3762900"/>
              </a:xfrm>
              <a:prstGeom prst="rect">
                <a:avLst/>
              </a:prstGeom>
            </p:spPr>
          </p:pic>
          <p:pic>
            <p:nvPicPr>
              <p:cNvPr id="6" name="Imagen 5" descr="Captura de pantalla de un celular&#10;&#10;Descripción generada automáticamente">
                <a:extLst>
                  <a:ext uri="{FF2B5EF4-FFF2-40B4-BE49-F238E27FC236}">
                    <a16:creationId xmlns:a16="http://schemas.microsoft.com/office/drawing/2014/main" xmlns="" id="{A5879407-3167-4046-832F-701C3AF16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05"/>
              <a:stretch/>
            </p:blipFill>
            <p:spPr>
              <a:xfrm>
                <a:off x="189246" y="764768"/>
                <a:ext cx="9271994" cy="3762900"/>
              </a:xfrm>
              <a:prstGeom prst="rect">
                <a:avLst/>
              </a:prstGeom>
            </p:spPr>
          </p:pic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xmlns="" id="{0372B5A4-EFAD-40D5-B4EC-D10FF12A50B0}"/>
                  </a:ext>
                </a:extLst>
              </p:cNvPr>
              <p:cNvGrpSpPr/>
              <p:nvPr/>
            </p:nvGrpSpPr>
            <p:grpSpPr>
              <a:xfrm>
                <a:off x="9455344" y="764768"/>
                <a:ext cx="826990" cy="2581296"/>
                <a:chOff x="9455344" y="764768"/>
                <a:chExt cx="826990" cy="2581296"/>
              </a:xfrm>
            </p:grpSpPr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xmlns="" id="{E9339D32-1501-49D5-B3B4-72450EBDB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6439" r="6457" b="63357"/>
                <a:stretch/>
              </p:blipFill>
              <p:spPr>
                <a:xfrm>
                  <a:off x="9461240" y="764768"/>
                  <a:ext cx="821094" cy="1593968"/>
                </a:xfrm>
                <a:prstGeom prst="rect">
                  <a:avLst/>
                </a:prstGeom>
              </p:spPr>
            </p:pic>
            <p:pic>
              <p:nvPicPr>
                <p:cNvPr id="18" name="Imagen 17">
                  <a:extLst>
                    <a:ext uri="{FF2B5EF4-FFF2-40B4-BE49-F238E27FC236}">
                      <a16:creationId xmlns:a16="http://schemas.microsoft.com/office/drawing/2014/main" xmlns="" id="{D4D80684-B40C-4DCA-B615-984C75EA76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6439" t="36628" r="6457" b="56548"/>
                <a:stretch/>
              </p:blipFill>
              <p:spPr>
                <a:xfrm>
                  <a:off x="9455344" y="2511855"/>
                  <a:ext cx="821094" cy="295170"/>
                </a:xfrm>
                <a:prstGeom prst="rect">
                  <a:avLst/>
                </a:prstGeom>
              </p:spPr>
            </p:pic>
            <p:pic>
              <p:nvPicPr>
                <p:cNvPr id="20" name="Imagen 19">
                  <a:extLst>
                    <a:ext uri="{FF2B5EF4-FFF2-40B4-BE49-F238E27FC236}">
                      <a16:creationId xmlns:a16="http://schemas.microsoft.com/office/drawing/2014/main" xmlns="" id="{12EA503C-9131-4E48-A607-083A503AA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6439" t="36628" r="6457" b="56548"/>
                <a:stretch/>
              </p:blipFill>
              <p:spPr>
                <a:xfrm>
                  <a:off x="9455344" y="2801323"/>
                  <a:ext cx="821094" cy="295170"/>
                </a:xfrm>
                <a:prstGeom prst="rect">
                  <a:avLst/>
                </a:prstGeom>
              </p:spPr>
            </p:pic>
            <p:pic>
              <p:nvPicPr>
                <p:cNvPr id="22" name="Imagen 21">
                  <a:extLst>
                    <a:ext uri="{FF2B5EF4-FFF2-40B4-BE49-F238E27FC236}">
                      <a16:creationId xmlns:a16="http://schemas.microsoft.com/office/drawing/2014/main" xmlns="" id="{4B22946D-BD3D-4BDD-9D6D-A8ED466E6E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6439" t="36628" r="6457" b="56548"/>
                <a:stretch/>
              </p:blipFill>
              <p:spPr>
                <a:xfrm>
                  <a:off x="9455344" y="3050894"/>
                  <a:ext cx="821094" cy="29517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FC6FA31F-0ADB-4D63-A5E6-9DE3A49BBFF1}"/>
              </a:ext>
            </a:extLst>
          </p:cNvPr>
          <p:cNvSpPr/>
          <p:nvPr/>
        </p:nvSpPr>
        <p:spPr>
          <a:xfrm>
            <a:off x="1230301" y="4432041"/>
            <a:ext cx="3015127" cy="5878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DB237D0F-0162-4E26-ACA9-BF8C58C57905}"/>
              </a:ext>
            </a:extLst>
          </p:cNvPr>
          <p:cNvSpPr/>
          <p:nvPr/>
        </p:nvSpPr>
        <p:spPr>
          <a:xfrm>
            <a:off x="10440325" y="1595532"/>
            <a:ext cx="653774" cy="3098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C2BB2C5C-F9BC-4120-8C31-62B9E2A13C6B}"/>
              </a:ext>
            </a:extLst>
          </p:cNvPr>
          <p:cNvSpPr/>
          <p:nvPr/>
        </p:nvSpPr>
        <p:spPr>
          <a:xfrm>
            <a:off x="9715646" y="1589307"/>
            <a:ext cx="653774" cy="3098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xmlns="" id="{B747F366-DB45-41C2-B5FA-60ED7D5A231F}"/>
              </a:ext>
            </a:extLst>
          </p:cNvPr>
          <p:cNvSpPr txBox="1"/>
          <p:nvPr/>
        </p:nvSpPr>
        <p:spPr>
          <a:xfrm>
            <a:off x="1929017" y="149215"/>
            <a:ext cx="7555549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PREINSCRICIÓN – ACCESO</a:t>
            </a:r>
            <a:endParaRPr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52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650843" y="1174670"/>
            <a:ext cx="0" cy="522268"/>
          </a:xfrm>
          <a:custGeom>
            <a:avLst/>
            <a:gdLst/>
            <a:ahLst/>
            <a:cxnLst/>
            <a:rect l="l" t="t" r="r" b="b"/>
            <a:pathLst>
              <a:path h="575944">
                <a:moveTo>
                  <a:pt x="0" y="0"/>
                </a:moveTo>
                <a:lnTo>
                  <a:pt x="0" y="575945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 txBox="1"/>
          <p:nvPr/>
        </p:nvSpPr>
        <p:spPr>
          <a:xfrm>
            <a:off x="2417852" y="289923"/>
            <a:ext cx="7262205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3321" algn="ctr"/>
            <a:r>
              <a:rPr sz="4000" b="1" dirty="0">
                <a:latin typeface="Calibri" panose="020F0502020204030204" pitchFamily="34" charset="0"/>
                <a:cs typeface="Calibri" panose="020F0502020204030204" pitchFamily="34" charset="0"/>
              </a:rPr>
              <a:t>DISPOSICIÓNS NORMATIVAS</a:t>
            </a:r>
            <a:endParaRPr sz="4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8925" y="1142172"/>
            <a:ext cx="10997342" cy="152003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 marL="10795" marR="73025" algn="just">
              <a:tabLst>
                <a:tab pos="3433763" algn="l"/>
                <a:tab pos="6494463" algn="l"/>
              </a:tabLst>
            </a:pPr>
            <a:r>
              <a:rPr lang="en-US" sz="1950" spc="204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DOG</a:t>
            </a:r>
            <a:r>
              <a:rPr lang="en-US" sz="1950" spc="204" dirty="0">
                <a:ea typeface="+mn-lt"/>
                <a:cs typeface="+mn-lt"/>
                <a:hlinkClick r:id="rId3"/>
              </a:rPr>
              <a:t> Nº 37</a:t>
            </a:r>
            <a:r>
              <a:rPr lang="en-US" sz="1950" spc="204" dirty="0">
                <a:ea typeface="+mn-lt"/>
                <a:cs typeface="+mn-lt"/>
              </a:rPr>
              <a:t>, </a:t>
            </a:r>
            <a:r>
              <a:rPr lang="en-US" sz="1950" spc="204" dirty="0" err="1">
                <a:ea typeface="+mn-lt"/>
                <a:cs typeface="+mn-lt"/>
              </a:rPr>
              <a:t>mércores</a:t>
            </a:r>
            <a:r>
              <a:rPr lang="en-US" sz="1950" spc="204" dirty="0">
                <a:ea typeface="+mn-lt"/>
                <a:cs typeface="+mn-lt"/>
              </a:rPr>
              <a:t> 24 de </a:t>
            </a:r>
            <a:r>
              <a:rPr lang="en-US" sz="1950" spc="204" dirty="0" err="1">
                <a:ea typeface="+mn-lt"/>
                <a:cs typeface="+mn-lt"/>
              </a:rPr>
              <a:t>febreiro</a:t>
            </a:r>
            <a:r>
              <a:rPr lang="en-US" sz="1950" spc="204" dirty="0">
                <a:ea typeface="+mn-lt"/>
                <a:cs typeface="+mn-lt"/>
              </a:rPr>
              <a:t> de 2021, RESOLUCIÓN do 10 de </a:t>
            </a:r>
            <a:r>
              <a:rPr lang="en-US" sz="1950" spc="204" dirty="0" err="1">
                <a:ea typeface="+mn-lt"/>
                <a:cs typeface="+mn-lt"/>
              </a:rPr>
              <a:t>febreiro</a:t>
            </a:r>
            <a:r>
              <a:rPr lang="en-US" sz="1950" spc="204" dirty="0">
                <a:ea typeface="+mn-lt"/>
                <a:cs typeface="+mn-lt"/>
              </a:rPr>
              <a:t> de 2021, </a:t>
            </a:r>
            <a:r>
              <a:rPr lang="en-US" sz="1950" spc="204" dirty="0" err="1">
                <a:ea typeface="+mn-lt"/>
                <a:cs typeface="+mn-lt"/>
              </a:rPr>
              <a:t>conxunta</a:t>
            </a:r>
            <a:r>
              <a:rPr lang="en-US" sz="1950" spc="204" dirty="0">
                <a:ea typeface="+mn-lt"/>
                <a:cs typeface="+mn-lt"/>
              </a:rPr>
              <a:t> da </a:t>
            </a:r>
            <a:r>
              <a:rPr lang="en-US" sz="1950" spc="204" dirty="0" err="1">
                <a:ea typeface="+mn-lt"/>
                <a:cs typeface="+mn-lt"/>
              </a:rPr>
              <a:t>Secretaría</a:t>
            </a:r>
            <a:r>
              <a:rPr lang="en-US" sz="1950" spc="204" dirty="0">
                <a:ea typeface="+mn-lt"/>
                <a:cs typeface="+mn-lt"/>
              </a:rPr>
              <a:t> Xeral de </a:t>
            </a:r>
            <a:r>
              <a:rPr lang="en-US" sz="1950" spc="204" dirty="0" err="1">
                <a:ea typeface="+mn-lt"/>
                <a:cs typeface="+mn-lt"/>
              </a:rPr>
              <a:t>Universidades</a:t>
            </a:r>
            <a:r>
              <a:rPr lang="en-US" sz="1950" spc="204" dirty="0">
                <a:ea typeface="+mn-lt"/>
                <a:cs typeface="+mn-lt"/>
              </a:rPr>
              <a:t> e da </a:t>
            </a:r>
            <a:r>
              <a:rPr lang="en-US" sz="1950" spc="204" dirty="0" err="1">
                <a:ea typeface="+mn-lt"/>
                <a:cs typeface="+mn-lt"/>
              </a:rPr>
              <a:t>Dirección</a:t>
            </a:r>
            <a:r>
              <a:rPr lang="en-US" sz="1950" spc="204" dirty="0">
                <a:ea typeface="+mn-lt"/>
                <a:cs typeface="+mn-lt"/>
              </a:rPr>
              <a:t> Xeral de </a:t>
            </a:r>
            <a:r>
              <a:rPr lang="en-US" sz="1950" spc="204" dirty="0" err="1">
                <a:ea typeface="+mn-lt"/>
                <a:cs typeface="+mn-lt"/>
              </a:rPr>
              <a:t>Educación</a:t>
            </a:r>
            <a:r>
              <a:rPr lang="en-US" sz="1950" spc="204" dirty="0">
                <a:ea typeface="+mn-lt"/>
                <a:cs typeface="+mn-lt"/>
              </a:rPr>
              <a:t>, </a:t>
            </a:r>
            <a:r>
              <a:rPr lang="en-US" sz="1950" spc="204" dirty="0" err="1">
                <a:ea typeface="+mn-lt"/>
                <a:cs typeface="+mn-lt"/>
              </a:rPr>
              <a:t>Formación</a:t>
            </a:r>
            <a:r>
              <a:rPr lang="en-US" sz="1950" spc="204" dirty="0">
                <a:ea typeface="+mn-lt"/>
                <a:cs typeface="+mn-lt"/>
              </a:rPr>
              <a:t> </a:t>
            </a:r>
            <a:r>
              <a:rPr lang="en-US" sz="1950" spc="204" dirty="0" err="1">
                <a:ea typeface="+mn-lt"/>
                <a:cs typeface="+mn-lt"/>
              </a:rPr>
              <a:t>Profesional</a:t>
            </a:r>
            <a:r>
              <a:rPr lang="en-US" sz="1950" spc="204" dirty="0">
                <a:ea typeface="+mn-lt"/>
                <a:cs typeface="+mn-lt"/>
              </a:rPr>
              <a:t> e </a:t>
            </a:r>
            <a:r>
              <a:rPr lang="en-US" sz="1950" spc="204" dirty="0" err="1">
                <a:ea typeface="+mn-lt"/>
                <a:cs typeface="+mn-lt"/>
              </a:rPr>
              <a:t>Innovación</a:t>
            </a:r>
            <a:r>
              <a:rPr lang="en-US" sz="1950" spc="204" dirty="0">
                <a:ea typeface="+mn-lt"/>
                <a:cs typeface="+mn-lt"/>
              </a:rPr>
              <a:t> </a:t>
            </a:r>
            <a:r>
              <a:rPr lang="en-US" sz="1950" spc="204" dirty="0" err="1">
                <a:ea typeface="+mn-lt"/>
                <a:cs typeface="+mn-lt"/>
              </a:rPr>
              <a:t>Educativa</a:t>
            </a:r>
            <a:r>
              <a:rPr lang="en-US" sz="1950" spc="204" dirty="0">
                <a:ea typeface="+mn-lt"/>
                <a:cs typeface="+mn-lt"/>
              </a:rPr>
              <a:t>, </a:t>
            </a:r>
            <a:r>
              <a:rPr lang="en-US" sz="1950" spc="204" dirty="0" err="1">
                <a:ea typeface="+mn-lt"/>
                <a:cs typeface="+mn-lt"/>
              </a:rPr>
              <a:t>pola</a:t>
            </a:r>
            <a:r>
              <a:rPr lang="en-US" sz="1950" spc="204" dirty="0">
                <a:ea typeface="+mn-lt"/>
                <a:cs typeface="+mn-lt"/>
              </a:rPr>
              <a:t> que se </a:t>
            </a:r>
            <a:r>
              <a:rPr lang="en-US" sz="1950" spc="204" dirty="0" err="1">
                <a:ea typeface="+mn-lt"/>
                <a:cs typeface="+mn-lt"/>
              </a:rPr>
              <a:t>ditan</a:t>
            </a:r>
            <a:r>
              <a:rPr lang="en-US" sz="1950" spc="204" dirty="0">
                <a:ea typeface="+mn-lt"/>
                <a:cs typeface="+mn-lt"/>
              </a:rPr>
              <a:t> </a:t>
            </a:r>
            <a:r>
              <a:rPr lang="en-US" sz="1950" spc="204" dirty="0" err="1">
                <a:ea typeface="+mn-lt"/>
                <a:cs typeface="+mn-lt"/>
              </a:rPr>
              <a:t>instrucións</a:t>
            </a:r>
            <a:r>
              <a:rPr lang="en-US" sz="1950" spc="204" dirty="0">
                <a:ea typeface="+mn-lt"/>
                <a:cs typeface="+mn-lt"/>
              </a:rPr>
              <a:t> para a </a:t>
            </a:r>
            <a:r>
              <a:rPr lang="en-US" sz="1950" spc="204" dirty="0" err="1">
                <a:ea typeface="+mn-lt"/>
                <a:cs typeface="+mn-lt"/>
              </a:rPr>
              <a:t>realización</a:t>
            </a:r>
            <a:r>
              <a:rPr lang="en-US" sz="1950" spc="204" dirty="0">
                <a:ea typeface="+mn-lt"/>
                <a:cs typeface="+mn-lt"/>
              </a:rPr>
              <a:t>, dentro do </a:t>
            </a:r>
            <a:r>
              <a:rPr lang="en-US" sz="1950" spc="204" dirty="0" err="1">
                <a:ea typeface="+mn-lt"/>
                <a:cs typeface="+mn-lt"/>
              </a:rPr>
              <a:t>curso</a:t>
            </a:r>
            <a:r>
              <a:rPr lang="en-US" sz="1950" spc="204" dirty="0">
                <a:ea typeface="+mn-lt"/>
                <a:cs typeface="+mn-lt"/>
              </a:rPr>
              <a:t> 2020/21, da </a:t>
            </a:r>
            <a:r>
              <a:rPr lang="en-US" sz="1950" spc="204" dirty="0" err="1">
                <a:ea typeface="+mn-lt"/>
                <a:cs typeface="+mn-lt"/>
              </a:rPr>
              <a:t>avaliación</a:t>
            </a:r>
            <a:r>
              <a:rPr lang="en-US" sz="1950" spc="204" dirty="0">
                <a:ea typeface="+mn-lt"/>
                <a:cs typeface="+mn-lt"/>
              </a:rPr>
              <a:t> de </a:t>
            </a:r>
            <a:r>
              <a:rPr lang="en-US" sz="1950" spc="204" dirty="0" err="1">
                <a:ea typeface="+mn-lt"/>
                <a:cs typeface="+mn-lt"/>
              </a:rPr>
              <a:t>bacharelato</a:t>
            </a:r>
            <a:r>
              <a:rPr lang="en-US" sz="1950" spc="204" dirty="0">
                <a:ea typeface="+mn-lt"/>
                <a:cs typeface="+mn-lt"/>
              </a:rPr>
              <a:t> para o </a:t>
            </a:r>
            <a:r>
              <a:rPr lang="en-US" sz="1950" spc="204" dirty="0" err="1">
                <a:ea typeface="+mn-lt"/>
                <a:cs typeface="+mn-lt"/>
              </a:rPr>
              <a:t>acceso</a:t>
            </a:r>
            <a:r>
              <a:rPr lang="en-US" sz="1950" spc="204" dirty="0">
                <a:ea typeface="+mn-lt"/>
                <a:cs typeface="+mn-lt"/>
              </a:rPr>
              <a:t> á </a:t>
            </a:r>
            <a:r>
              <a:rPr lang="en-US" sz="1950" spc="204" dirty="0" err="1">
                <a:ea typeface="+mn-lt"/>
                <a:cs typeface="+mn-lt"/>
              </a:rPr>
              <a:t>Universidade</a:t>
            </a:r>
            <a:r>
              <a:rPr lang="en-US" sz="1950" spc="204" dirty="0">
                <a:ea typeface="+mn-lt"/>
                <a:cs typeface="+mn-lt"/>
              </a:rPr>
              <a:t> (ABAU) para o </a:t>
            </a:r>
            <a:r>
              <a:rPr lang="en-US" sz="1950" spc="204" dirty="0" err="1">
                <a:ea typeface="+mn-lt"/>
                <a:cs typeface="+mn-lt"/>
              </a:rPr>
              <a:t>curso</a:t>
            </a:r>
            <a:r>
              <a:rPr lang="en-US" sz="1950" spc="204" dirty="0">
                <a:ea typeface="+mn-lt"/>
                <a:cs typeface="+mn-lt"/>
              </a:rPr>
              <a:t> 2021/22.</a:t>
            </a:r>
            <a:endParaRPr lang="es-ES"/>
          </a:p>
        </p:txBody>
      </p:sp>
      <p:sp>
        <p:nvSpPr>
          <p:cNvPr id="17" name="object 17"/>
          <p:cNvSpPr txBox="1"/>
          <p:nvPr/>
        </p:nvSpPr>
        <p:spPr>
          <a:xfrm>
            <a:off x="648925" y="5666808"/>
            <a:ext cx="10987628" cy="55976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113" marR="74281" algn="just">
              <a:lnSpc>
                <a:spcPct val="101699"/>
              </a:lnSpc>
            </a:pPr>
            <a:r>
              <a:rPr sz="1814" b="1" u="heavy" spc="-413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ORDE</a:t>
            </a:r>
            <a:r>
              <a:rPr sz="1814" b="1" u="heavy" spc="122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do</a:t>
            </a:r>
            <a:r>
              <a:rPr sz="1814" b="1" u="heavy" spc="122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24</a:t>
            </a:r>
            <a:r>
              <a:rPr sz="1814" b="1" u="heavy" spc="127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spc="-9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814" b="1" u="heavy" spc="127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ma</a:t>
            </a:r>
            <a:r>
              <a:rPr sz="1814" b="1" u="heavy" spc="-9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14" b="1" u="heavy" spc="-36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z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814" b="1" u="heavy" spc="131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de</a:t>
            </a:r>
            <a:r>
              <a:rPr sz="1814" b="1" u="heavy" spc="122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2011</a:t>
            </a:r>
            <a:r>
              <a:rPr sz="1814" b="1" u="heavy" spc="131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[DOG</a:t>
            </a:r>
            <a:r>
              <a:rPr sz="1814" b="1" u="heavy" spc="109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do</a:t>
            </a:r>
            <a:r>
              <a:rPr sz="1814" b="1" u="heavy" spc="122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4</a:t>
            </a:r>
            <a:r>
              <a:rPr sz="1814" b="1" u="heavy" spc="122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de</a:t>
            </a:r>
            <a:r>
              <a:rPr sz="1814" b="1" u="heavy" spc="131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abr</a:t>
            </a:r>
            <a:r>
              <a:rPr sz="1814" b="1" u="heavy" spc="-9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814" b="1" u="heavy" dirty="0">
                <a:solidFill>
                  <a:srgbClr val="006FC0"/>
                </a:solidFill>
                <a:latin typeface="Calibri"/>
                <a:cs typeface="Calibri"/>
                <a:hlinkClick r:id="rId4"/>
              </a:rPr>
              <a:t>l]</a:t>
            </a:r>
            <a:r>
              <a:rPr lang="es-ES" sz="1814" b="1" u="heavy" spc="-385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lang="es-ES" sz="1814" spc="-385" dirty="0">
                <a:latin typeface="Calibri"/>
                <a:cs typeface="Calibri"/>
              </a:rPr>
              <a:t> </a:t>
            </a:r>
            <a:r>
              <a:rPr sz="1814" dirty="0" err="1">
                <a:latin typeface="Calibri"/>
                <a:cs typeface="Calibri"/>
              </a:rPr>
              <a:t>po</a:t>
            </a:r>
            <a:r>
              <a:rPr sz="1814" spc="-14" dirty="0" err="1">
                <a:latin typeface="Calibri"/>
                <a:cs typeface="Calibri"/>
              </a:rPr>
              <a:t>l</a:t>
            </a:r>
            <a:r>
              <a:rPr sz="1814" dirty="0" err="1">
                <a:latin typeface="Calibri"/>
                <a:cs typeface="Calibri"/>
              </a:rPr>
              <a:t>a</a:t>
            </a:r>
            <a:r>
              <a:rPr sz="1814" spc="131" dirty="0">
                <a:latin typeface="Calibri"/>
                <a:cs typeface="Calibri"/>
              </a:rPr>
              <a:t> </a:t>
            </a:r>
            <a:r>
              <a:rPr sz="1814" dirty="0">
                <a:latin typeface="Calibri"/>
                <a:cs typeface="Calibri"/>
              </a:rPr>
              <a:t>q</a:t>
            </a:r>
            <a:r>
              <a:rPr sz="1814" spc="5" dirty="0">
                <a:latin typeface="Calibri"/>
                <a:cs typeface="Calibri"/>
              </a:rPr>
              <a:t>u</a:t>
            </a:r>
            <a:r>
              <a:rPr sz="1814" dirty="0">
                <a:latin typeface="Calibri"/>
                <a:cs typeface="Calibri"/>
              </a:rPr>
              <a:t>e</a:t>
            </a:r>
            <a:r>
              <a:rPr sz="1814" spc="118" dirty="0">
                <a:latin typeface="Calibri"/>
                <a:cs typeface="Calibri"/>
              </a:rPr>
              <a:t> </a:t>
            </a:r>
            <a:r>
              <a:rPr sz="1814" dirty="0">
                <a:latin typeface="Calibri"/>
                <a:cs typeface="Calibri"/>
              </a:rPr>
              <a:t>se</a:t>
            </a:r>
            <a:r>
              <a:rPr sz="1814" spc="127" dirty="0">
                <a:latin typeface="Calibri"/>
                <a:cs typeface="Calibri"/>
              </a:rPr>
              <a:t> </a:t>
            </a:r>
            <a:r>
              <a:rPr sz="1814" spc="-27" dirty="0" err="1">
                <a:latin typeface="Calibri"/>
                <a:cs typeface="Calibri"/>
              </a:rPr>
              <a:t>r</a:t>
            </a:r>
            <a:r>
              <a:rPr sz="1814" dirty="0" err="1">
                <a:latin typeface="Calibri"/>
                <a:cs typeface="Calibri"/>
              </a:rPr>
              <a:t>e</a:t>
            </a:r>
            <a:r>
              <a:rPr sz="1814" spc="-9" dirty="0" err="1">
                <a:latin typeface="Calibri"/>
                <a:cs typeface="Calibri"/>
              </a:rPr>
              <a:t>g</a:t>
            </a:r>
            <a:r>
              <a:rPr sz="1814" dirty="0" err="1">
                <a:latin typeface="Calibri"/>
                <a:cs typeface="Calibri"/>
              </a:rPr>
              <a:t>ulan</a:t>
            </a:r>
            <a:r>
              <a:rPr sz="1814" spc="122" dirty="0">
                <a:latin typeface="Calibri"/>
                <a:cs typeface="Calibri"/>
              </a:rPr>
              <a:t> </a:t>
            </a:r>
            <a:r>
              <a:rPr sz="1814" spc="-14" dirty="0">
                <a:latin typeface="Calibri"/>
                <a:cs typeface="Calibri"/>
              </a:rPr>
              <a:t>a</a:t>
            </a:r>
            <a:r>
              <a:rPr sz="1814" dirty="0">
                <a:latin typeface="Calibri"/>
                <a:cs typeface="Calibri"/>
              </a:rPr>
              <a:t>s </a:t>
            </a:r>
            <a:r>
              <a:rPr sz="1814" dirty="0" err="1">
                <a:latin typeface="Calibri"/>
                <a:cs typeface="Calibri"/>
              </a:rPr>
              <a:t>p</a:t>
            </a:r>
            <a:r>
              <a:rPr sz="1814" spc="-36" dirty="0" err="1">
                <a:latin typeface="Calibri"/>
                <a:cs typeface="Calibri"/>
              </a:rPr>
              <a:t>r</a:t>
            </a:r>
            <a:r>
              <a:rPr sz="1814" dirty="0" err="1">
                <a:latin typeface="Calibri"/>
                <a:cs typeface="Calibri"/>
              </a:rPr>
              <a:t>obas</a:t>
            </a:r>
            <a:r>
              <a:rPr sz="1814" spc="122" dirty="0">
                <a:latin typeface="Calibri"/>
                <a:cs typeface="Calibri"/>
              </a:rPr>
              <a:t> </a:t>
            </a:r>
            <a:r>
              <a:rPr sz="1814" dirty="0">
                <a:latin typeface="Calibri"/>
                <a:cs typeface="Calibri"/>
              </a:rPr>
              <a:t>de</a:t>
            </a:r>
            <a:r>
              <a:rPr sz="1814" spc="109" dirty="0">
                <a:latin typeface="Calibri"/>
                <a:cs typeface="Calibri"/>
              </a:rPr>
              <a:t> </a:t>
            </a:r>
            <a:r>
              <a:rPr sz="1814" dirty="0" err="1">
                <a:latin typeface="Calibri"/>
                <a:cs typeface="Calibri"/>
              </a:rPr>
              <a:t>a</a:t>
            </a:r>
            <a:r>
              <a:rPr sz="1814" spc="-9" dirty="0" err="1">
                <a:latin typeface="Calibri"/>
                <a:cs typeface="Calibri"/>
              </a:rPr>
              <a:t>cc</a:t>
            </a:r>
            <a:r>
              <a:rPr sz="1814" dirty="0" err="1">
                <a:latin typeface="Calibri"/>
                <a:cs typeface="Calibri"/>
              </a:rPr>
              <a:t>eso</a:t>
            </a:r>
            <a:r>
              <a:rPr sz="1814" spc="122" dirty="0">
                <a:latin typeface="Calibri"/>
                <a:cs typeface="Calibri"/>
              </a:rPr>
              <a:t> </a:t>
            </a:r>
            <a:r>
              <a:rPr sz="1814" dirty="0" err="1">
                <a:latin typeface="Calibri"/>
                <a:cs typeface="Calibri"/>
              </a:rPr>
              <a:t>ás</a:t>
            </a:r>
            <a:r>
              <a:rPr sz="1814" spc="118" dirty="0">
                <a:latin typeface="Calibri"/>
                <a:cs typeface="Calibri"/>
              </a:rPr>
              <a:t> </a:t>
            </a:r>
            <a:r>
              <a:rPr sz="1814" dirty="0" err="1">
                <a:latin typeface="Calibri"/>
                <a:cs typeface="Calibri"/>
              </a:rPr>
              <a:t>ens</a:t>
            </a:r>
            <a:r>
              <a:rPr sz="1814" spc="-9" dirty="0" err="1">
                <a:latin typeface="Calibri"/>
                <a:cs typeface="Calibri"/>
              </a:rPr>
              <a:t>i</a:t>
            </a:r>
            <a:r>
              <a:rPr sz="1814" dirty="0" err="1">
                <a:latin typeface="Calibri"/>
                <a:cs typeface="Calibri"/>
              </a:rPr>
              <a:t>n</a:t>
            </a:r>
            <a:r>
              <a:rPr sz="1814" spc="-9" dirty="0" err="1">
                <a:latin typeface="Calibri"/>
                <a:cs typeface="Calibri"/>
              </a:rPr>
              <a:t>an</a:t>
            </a:r>
            <a:r>
              <a:rPr sz="1814" spc="-36" dirty="0" err="1">
                <a:latin typeface="Calibri"/>
                <a:cs typeface="Calibri"/>
              </a:rPr>
              <a:t>z</a:t>
            </a:r>
            <a:r>
              <a:rPr sz="1814" dirty="0" err="1">
                <a:latin typeface="Calibri"/>
                <a:cs typeface="Calibri"/>
              </a:rPr>
              <a:t>as</a:t>
            </a:r>
            <a:r>
              <a:rPr sz="1814" spc="118" dirty="0">
                <a:latin typeface="Calibri"/>
                <a:cs typeface="Calibri"/>
              </a:rPr>
              <a:t> </a:t>
            </a:r>
            <a:r>
              <a:rPr sz="1814" dirty="0" err="1">
                <a:latin typeface="Calibri"/>
                <a:cs typeface="Calibri"/>
              </a:rPr>
              <a:t>u</a:t>
            </a:r>
            <a:r>
              <a:rPr sz="1814" spc="5" dirty="0" err="1">
                <a:latin typeface="Calibri"/>
                <a:cs typeface="Calibri"/>
              </a:rPr>
              <a:t>n</a:t>
            </a:r>
            <a:r>
              <a:rPr sz="1814" dirty="0" err="1">
                <a:latin typeface="Calibri"/>
                <a:cs typeface="Calibri"/>
              </a:rPr>
              <a:t>i</a:t>
            </a:r>
            <a:r>
              <a:rPr sz="1814" spc="-32" dirty="0" err="1">
                <a:latin typeface="Calibri"/>
                <a:cs typeface="Calibri"/>
              </a:rPr>
              <a:t>v</a:t>
            </a:r>
            <a:r>
              <a:rPr sz="1814" dirty="0" err="1">
                <a:latin typeface="Calibri"/>
                <a:cs typeface="Calibri"/>
              </a:rPr>
              <a:t>e</a:t>
            </a:r>
            <a:r>
              <a:rPr sz="1814" spc="-41" dirty="0" err="1">
                <a:latin typeface="Calibri"/>
                <a:cs typeface="Calibri"/>
              </a:rPr>
              <a:t>r</a:t>
            </a:r>
            <a:r>
              <a:rPr sz="1814" dirty="0" err="1">
                <a:latin typeface="Calibri"/>
                <a:cs typeface="Calibri"/>
              </a:rPr>
              <a:t>s</a:t>
            </a:r>
            <a:r>
              <a:rPr sz="1814" spc="-9" dirty="0" err="1">
                <a:latin typeface="Calibri"/>
                <a:cs typeface="Calibri"/>
              </a:rPr>
              <a:t>i</a:t>
            </a:r>
            <a:r>
              <a:rPr sz="1814" spc="-23" dirty="0" err="1">
                <a:latin typeface="Calibri"/>
                <a:cs typeface="Calibri"/>
              </a:rPr>
              <a:t>t</a:t>
            </a:r>
            <a:r>
              <a:rPr sz="1814" dirty="0" err="1">
                <a:latin typeface="Calibri"/>
                <a:cs typeface="Calibri"/>
              </a:rPr>
              <a:t>arias</a:t>
            </a:r>
            <a:r>
              <a:rPr sz="1814" spc="122" dirty="0">
                <a:latin typeface="Calibri"/>
                <a:cs typeface="Calibri"/>
              </a:rPr>
              <a:t> </a:t>
            </a:r>
            <a:r>
              <a:rPr sz="1814" dirty="0" err="1">
                <a:latin typeface="Calibri"/>
                <a:cs typeface="Calibri"/>
              </a:rPr>
              <a:t>oficia</a:t>
            </a:r>
            <a:r>
              <a:rPr sz="1814" spc="-9" dirty="0" err="1">
                <a:latin typeface="Calibri"/>
                <a:cs typeface="Calibri"/>
              </a:rPr>
              <a:t>i</a:t>
            </a:r>
            <a:r>
              <a:rPr sz="1814" dirty="0" err="1">
                <a:latin typeface="Calibri"/>
                <a:cs typeface="Calibri"/>
              </a:rPr>
              <a:t>s</a:t>
            </a:r>
            <a:r>
              <a:rPr sz="1814" spc="118" dirty="0">
                <a:latin typeface="Calibri"/>
                <a:cs typeface="Calibri"/>
              </a:rPr>
              <a:t> </a:t>
            </a:r>
            <a:r>
              <a:rPr sz="1814" dirty="0">
                <a:latin typeface="Calibri"/>
                <a:cs typeface="Calibri"/>
              </a:rPr>
              <a:t>de</a:t>
            </a:r>
            <a:r>
              <a:rPr sz="1814" spc="109" dirty="0">
                <a:latin typeface="Calibri"/>
                <a:cs typeface="Calibri"/>
              </a:rPr>
              <a:t> </a:t>
            </a:r>
            <a:r>
              <a:rPr sz="1814" spc="-9" dirty="0">
                <a:latin typeface="Calibri"/>
                <a:cs typeface="Calibri"/>
              </a:rPr>
              <a:t>g</a:t>
            </a:r>
            <a:r>
              <a:rPr sz="1814" spc="-36" dirty="0">
                <a:latin typeface="Calibri"/>
                <a:cs typeface="Calibri"/>
              </a:rPr>
              <a:t>r</a:t>
            </a:r>
            <a:r>
              <a:rPr sz="1814" dirty="0">
                <a:latin typeface="Calibri"/>
                <a:cs typeface="Calibri"/>
              </a:rPr>
              <a:t>ao</a:t>
            </a:r>
            <a:r>
              <a:rPr sz="1814" spc="118" dirty="0">
                <a:latin typeface="Calibri"/>
                <a:cs typeface="Calibri"/>
              </a:rPr>
              <a:t> </a:t>
            </a:r>
            <a:r>
              <a:rPr sz="1814" dirty="0">
                <a:latin typeface="Calibri"/>
                <a:cs typeface="Calibri"/>
              </a:rPr>
              <a:t>e</a:t>
            </a:r>
            <a:r>
              <a:rPr sz="1814" spc="118" dirty="0">
                <a:latin typeface="Calibri"/>
                <a:cs typeface="Calibri"/>
              </a:rPr>
              <a:t> </a:t>
            </a:r>
            <a:r>
              <a:rPr sz="1814" dirty="0">
                <a:latin typeface="Calibri"/>
                <a:cs typeface="Calibri"/>
              </a:rPr>
              <a:t>o</a:t>
            </a:r>
            <a:r>
              <a:rPr sz="1814" spc="109" dirty="0">
                <a:latin typeface="Calibri"/>
                <a:cs typeface="Calibri"/>
              </a:rPr>
              <a:t> </a:t>
            </a:r>
            <a:r>
              <a:rPr sz="1814" dirty="0">
                <a:latin typeface="Calibri"/>
                <a:cs typeface="Calibri"/>
              </a:rPr>
              <a:t>p</a:t>
            </a:r>
            <a:r>
              <a:rPr sz="1814" spc="-36" dirty="0">
                <a:latin typeface="Calibri"/>
                <a:cs typeface="Calibri"/>
              </a:rPr>
              <a:t>r</a:t>
            </a:r>
            <a:r>
              <a:rPr sz="1814" dirty="0">
                <a:latin typeface="Calibri"/>
                <a:cs typeface="Calibri"/>
              </a:rPr>
              <a:t>oce</a:t>
            </a:r>
            <a:r>
              <a:rPr sz="1814" spc="9" dirty="0">
                <a:latin typeface="Calibri"/>
                <a:cs typeface="Calibri"/>
              </a:rPr>
              <a:t>s</a:t>
            </a:r>
            <a:r>
              <a:rPr sz="1814" dirty="0">
                <a:latin typeface="Calibri"/>
                <a:cs typeface="Calibri"/>
              </a:rPr>
              <a:t>o</a:t>
            </a:r>
            <a:r>
              <a:rPr sz="1814" spc="118" dirty="0">
                <a:latin typeface="Calibri"/>
                <a:cs typeface="Calibri"/>
              </a:rPr>
              <a:t> </a:t>
            </a:r>
            <a:r>
              <a:rPr sz="1814" dirty="0">
                <a:latin typeface="Calibri"/>
                <a:cs typeface="Calibri"/>
              </a:rPr>
              <a:t>de adm</a:t>
            </a:r>
            <a:r>
              <a:rPr sz="1814" spc="-9" dirty="0">
                <a:latin typeface="Calibri"/>
                <a:cs typeface="Calibri"/>
              </a:rPr>
              <a:t>i</a:t>
            </a:r>
            <a:r>
              <a:rPr sz="1814" dirty="0">
                <a:latin typeface="Calibri"/>
                <a:cs typeface="Calibri"/>
              </a:rPr>
              <a:t>s</a:t>
            </a:r>
            <a:r>
              <a:rPr sz="1814" spc="-9" dirty="0">
                <a:latin typeface="Calibri"/>
                <a:cs typeface="Calibri"/>
              </a:rPr>
              <a:t>i</a:t>
            </a:r>
            <a:r>
              <a:rPr sz="1814" spc="-5" dirty="0">
                <a:latin typeface="Calibri"/>
                <a:cs typeface="Calibri"/>
              </a:rPr>
              <a:t>ó</a:t>
            </a:r>
            <a:r>
              <a:rPr sz="1814" dirty="0">
                <a:latin typeface="Calibri"/>
                <a:cs typeface="Calibri"/>
              </a:rPr>
              <a:t>n</a:t>
            </a:r>
            <a:r>
              <a:rPr sz="1814" spc="5" dirty="0">
                <a:latin typeface="Calibri"/>
                <a:cs typeface="Calibri"/>
              </a:rPr>
              <a:t> </a:t>
            </a:r>
            <a:r>
              <a:rPr sz="1814" dirty="0">
                <a:latin typeface="Calibri"/>
                <a:cs typeface="Calibri"/>
              </a:rPr>
              <a:t>ás t</a:t>
            </a:r>
            <a:r>
              <a:rPr sz="1814" spc="-36" dirty="0">
                <a:latin typeface="Calibri"/>
                <a:cs typeface="Calibri"/>
              </a:rPr>
              <a:t>r</a:t>
            </a:r>
            <a:r>
              <a:rPr sz="1814" dirty="0">
                <a:latin typeface="Calibri"/>
                <a:cs typeface="Calibri"/>
              </a:rPr>
              <a:t>es uni</a:t>
            </a:r>
            <a:r>
              <a:rPr sz="1814" spc="-27" dirty="0">
                <a:latin typeface="Calibri"/>
                <a:cs typeface="Calibri"/>
              </a:rPr>
              <a:t>v</a:t>
            </a:r>
            <a:r>
              <a:rPr sz="1814" dirty="0">
                <a:latin typeface="Calibri"/>
                <a:cs typeface="Calibri"/>
              </a:rPr>
              <a:t>e</a:t>
            </a:r>
            <a:r>
              <a:rPr sz="1814" spc="-41" dirty="0">
                <a:latin typeface="Calibri"/>
                <a:cs typeface="Calibri"/>
              </a:rPr>
              <a:t>r</a:t>
            </a:r>
            <a:r>
              <a:rPr sz="1814" dirty="0">
                <a:latin typeface="Calibri"/>
                <a:cs typeface="Calibri"/>
              </a:rPr>
              <a:t>s</a:t>
            </a:r>
            <a:r>
              <a:rPr sz="1814" spc="-9" dirty="0">
                <a:latin typeface="Calibri"/>
                <a:cs typeface="Calibri"/>
              </a:rPr>
              <a:t>i</a:t>
            </a:r>
            <a:r>
              <a:rPr sz="1814" dirty="0">
                <a:latin typeface="Calibri"/>
                <a:cs typeface="Calibri"/>
              </a:rPr>
              <a:t>dad</a:t>
            </a:r>
            <a:r>
              <a:rPr sz="1814" spc="-9" dirty="0">
                <a:latin typeface="Calibri"/>
                <a:cs typeface="Calibri"/>
              </a:rPr>
              <a:t>e</a:t>
            </a:r>
            <a:r>
              <a:rPr sz="1814" dirty="0">
                <a:latin typeface="Calibri"/>
                <a:cs typeface="Calibri"/>
              </a:rPr>
              <a:t>s do</a:t>
            </a:r>
            <a:r>
              <a:rPr sz="1814" spc="5" dirty="0">
                <a:latin typeface="Calibri"/>
                <a:cs typeface="Calibri"/>
              </a:rPr>
              <a:t> </a:t>
            </a:r>
            <a:r>
              <a:rPr sz="1814" dirty="0">
                <a:latin typeface="Calibri"/>
                <a:cs typeface="Calibri"/>
              </a:rPr>
              <a:t>s</a:t>
            </a:r>
            <a:r>
              <a:rPr sz="1814" spc="-9" dirty="0">
                <a:latin typeface="Calibri"/>
                <a:cs typeface="Calibri"/>
              </a:rPr>
              <a:t>i</a:t>
            </a:r>
            <a:r>
              <a:rPr sz="1814" spc="-27" dirty="0">
                <a:latin typeface="Calibri"/>
                <a:cs typeface="Calibri"/>
              </a:rPr>
              <a:t>s</a:t>
            </a:r>
            <a:r>
              <a:rPr sz="1814" spc="-23" dirty="0">
                <a:latin typeface="Calibri"/>
                <a:cs typeface="Calibri"/>
              </a:rPr>
              <a:t>t</a:t>
            </a:r>
            <a:r>
              <a:rPr sz="1814" dirty="0">
                <a:latin typeface="Calibri"/>
                <a:cs typeface="Calibri"/>
              </a:rPr>
              <a:t>e</a:t>
            </a:r>
            <a:r>
              <a:rPr sz="1814" spc="-9" dirty="0">
                <a:latin typeface="Calibri"/>
                <a:cs typeface="Calibri"/>
              </a:rPr>
              <a:t>m</a:t>
            </a:r>
            <a:r>
              <a:rPr sz="1814" dirty="0">
                <a:latin typeface="Calibri"/>
                <a:cs typeface="Calibri"/>
              </a:rPr>
              <a:t>a</a:t>
            </a:r>
            <a:r>
              <a:rPr sz="1814" spc="-9" dirty="0">
                <a:latin typeface="Calibri"/>
                <a:cs typeface="Calibri"/>
              </a:rPr>
              <a:t> </a:t>
            </a:r>
            <a:r>
              <a:rPr sz="1814" dirty="0">
                <a:latin typeface="Calibri"/>
                <a:cs typeface="Calibri"/>
              </a:rPr>
              <a:t>u</a:t>
            </a:r>
            <a:r>
              <a:rPr sz="1814" spc="5" dirty="0">
                <a:latin typeface="Calibri"/>
                <a:cs typeface="Calibri"/>
              </a:rPr>
              <a:t>n</a:t>
            </a:r>
            <a:r>
              <a:rPr sz="1814" dirty="0">
                <a:latin typeface="Calibri"/>
                <a:cs typeface="Calibri"/>
              </a:rPr>
              <a:t>i</a:t>
            </a:r>
            <a:r>
              <a:rPr sz="1814" spc="-32" dirty="0">
                <a:latin typeface="Calibri"/>
                <a:cs typeface="Calibri"/>
              </a:rPr>
              <a:t>v</a:t>
            </a:r>
            <a:r>
              <a:rPr sz="1814" dirty="0">
                <a:latin typeface="Calibri"/>
                <a:cs typeface="Calibri"/>
              </a:rPr>
              <a:t>e</a:t>
            </a:r>
            <a:r>
              <a:rPr sz="1814" spc="-41" dirty="0">
                <a:latin typeface="Calibri"/>
                <a:cs typeface="Calibri"/>
              </a:rPr>
              <a:t>r</a:t>
            </a:r>
            <a:r>
              <a:rPr sz="1814" dirty="0">
                <a:latin typeface="Calibri"/>
                <a:cs typeface="Calibri"/>
              </a:rPr>
              <a:t>s</a:t>
            </a:r>
            <a:r>
              <a:rPr sz="1814" spc="-9" dirty="0">
                <a:latin typeface="Calibri"/>
                <a:cs typeface="Calibri"/>
              </a:rPr>
              <a:t>i</a:t>
            </a:r>
            <a:r>
              <a:rPr sz="1814" spc="-23" dirty="0">
                <a:latin typeface="Calibri"/>
                <a:cs typeface="Calibri"/>
              </a:rPr>
              <a:t>t</a:t>
            </a:r>
            <a:r>
              <a:rPr sz="1814" dirty="0">
                <a:latin typeface="Calibri"/>
                <a:cs typeface="Calibri"/>
              </a:rPr>
              <a:t>ar</a:t>
            </a:r>
            <a:r>
              <a:rPr sz="1814" spc="-9" dirty="0">
                <a:latin typeface="Calibri"/>
                <a:cs typeface="Calibri"/>
              </a:rPr>
              <a:t>i</a:t>
            </a:r>
            <a:r>
              <a:rPr sz="1814" dirty="0">
                <a:latin typeface="Calibri"/>
                <a:cs typeface="Calibri"/>
              </a:rPr>
              <a:t>o de Ga</a:t>
            </a:r>
            <a:r>
              <a:rPr sz="1814" spc="-9" dirty="0">
                <a:latin typeface="Calibri"/>
                <a:cs typeface="Calibri"/>
              </a:rPr>
              <a:t>l</a:t>
            </a:r>
            <a:r>
              <a:rPr sz="1814" dirty="0">
                <a:latin typeface="Calibri"/>
                <a:cs typeface="Calibri"/>
              </a:rPr>
              <a:t>icia.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xmlns="" id="{04E3FF64-C825-4557-9E7C-D5BD503D4359}"/>
              </a:ext>
            </a:extLst>
          </p:cNvPr>
          <p:cNvSpPr txBox="1"/>
          <p:nvPr/>
        </p:nvSpPr>
        <p:spPr>
          <a:xfrm>
            <a:off x="644221" y="2821829"/>
            <a:ext cx="10997341" cy="121392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 algn="just">
              <a:lnSpc>
                <a:spcPct val="101800"/>
              </a:lnSpc>
              <a:tabLst>
                <a:tab pos="4537446" algn="l"/>
                <a:tab pos="7219030" algn="l"/>
              </a:tabLst>
            </a:pPr>
            <a:r>
              <a:rPr lang="es-ES" sz="1950" spc="-9" dirty="0">
                <a:ea typeface="+mn-lt"/>
                <a:cs typeface="+mn-lt"/>
                <a:hlinkClick r:id="rId5"/>
              </a:rPr>
              <a:t>BOE Nº 11</a:t>
            </a:r>
            <a:r>
              <a:rPr lang="es-ES" sz="1950" spc="-9" dirty="0">
                <a:ea typeface="+mn-lt"/>
                <a:cs typeface="+mn-lt"/>
              </a:rPr>
              <a:t>, miércoles 13 enero de 2021, Orden PCM/2/2021, de 11 de enero, por la que se determinan las característica, el diseño y el contenido de la evaluación de Bachillerato para el acceso a la Universidad, las fechas máximas de realización y de resolución de los procedimientos de revisión de las calificaciones obtenidas, para el curso 2020/2021.</a:t>
            </a:r>
            <a:endParaRPr lang="es-ES" sz="1950" dirty="0">
              <a:ea typeface="+mn-lt"/>
              <a:cs typeface="+mn-lt"/>
            </a:endParaRPr>
          </a:p>
        </p:txBody>
      </p:sp>
      <p:pic>
        <p:nvPicPr>
          <p:cNvPr id="11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C9C79A79-39A3-2742-AB29-3C747462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7B20B37B-B784-9A4D-BC8B-0C4561D14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005745C8-61F0-784D-8BA1-73C5A7DD3E4B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037B448E-DD1D-4F6C-8322-1B08E37CBAC7}"/>
              </a:ext>
            </a:extLst>
          </p:cNvPr>
          <p:cNvGrpSpPr/>
          <p:nvPr/>
        </p:nvGrpSpPr>
        <p:grpSpPr>
          <a:xfrm>
            <a:off x="189246" y="764768"/>
            <a:ext cx="10811101" cy="4311093"/>
            <a:chOff x="189246" y="764768"/>
            <a:chExt cx="10811101" cy="4311093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xmlns="" id="{FF80303B-79A3-49BD-9644-3617CFCC257D}"/>
                </a:ext>
              </a:extLst>
            </p:cNvPr>
            <p:cNvGrpSpPr/>
            <p:nvPr/>
          </p:nvGrpSpPr>
          <p:grpSpPr>
            <a:xfrm>
              <a:off x="189246" y="764768"/>
              <a:ext cx="10811101" cy="3765332"/>
              <a:chOff x="189246" y="764768"/>
              <a:chExt cx="10811101" cy="3765332"/>
            </a:xfrm>
          </p:grpSpPr>
          <p:pic>
            <p:nvPicPr>
              <p:cNvPr id="2" name="Imagen 1" descr="Captura de pantalla de un celular&#10;&#10;Descripción generada automáticamente">
                <a:extLst>
                  <a:ext uri="{FF2B5EF4-FFF2-40B4-BE49-F238E27FC236}">
                    <a16:creationId xmlns:a16="http://schemas.microsoft.com/office/drawing/2014/main" xmlns="" id="{25CA6355-23B6-480F-AAE4-7FECE168D0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07"/>
              <a:stretch/>
            </p:blipFill>
            <p:spPr>
              <a:xfrm>
                <a:off x="10235046" y="767200"/>
                <a:ext cx="765301" cy="3762900"/>
              </a:xfrm>
              <a:prstGeom prst="rect">
                <a:avLst/>
              </a:prstGeom>
            </p:spPr>
          </p:pic>
          <p:pic>
            <p:nvPicPr>
              <p:cNvPr id="6" name="Imagen 5" descr="Captura de pantalla de un celular&#10;&#10;Descripción generada automáticamente">
                <a:extLst>
                  <a:ext uri="{FF2B5EF4-FFF2-40B4-BE49-F238E27FC236}">
                    <a16:creationId xmlns:a16="http://schemas.microsoft.com/office/drawing/2014/main" xmlns="" id="{A5879407-3167-4046-832F-701C3AF16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05"/>
              <a:stretch/>
            </p:blipFill>
            <p:spPr>
              <a:xfrm>
                <a:off x="189246" y="764768"/>
                <a:ext cx="9271994" cy="3762900"/>
              </a:xfrm>
              <a:prstGeom prst="rect">
                <a:avLst/>
              </a:prstGeom>
            </p:spPr>
          </p:pic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xmlns="" id="{FF05D8FC-2A6D-4EE5-9E0E-598E569B835F}"/>
                  </a:ext>
                </a:extLst>
              </p:cNvPr>
              <p:cNvGrpSpPr/>
              <p:nvPr/>
            </p:nvGrpSpPr>
            <p:grpSpPr>
              <a:xfrm>
                <a:off x="9461240" y="764768"/>
                <a:ext cx="821094" cy="2510175"/>
                <a:chOff x="9461240" y="764768"/>
                <a:chExt cx="821094" cy="2510175"/>
              </a:xfrm>
            </p:grpSpPr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xmlns="" id="{E9339D32-1501-49D5-B3B4-72450EBDB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6439" r="6457" b="63357"/>
                <a:stretch/>
              </p:blipFill>
              <p:spPr>
                <a:xfrm>
                  <a:off x="9461240" y="764768"/>
                  <a:ext cx="821094" cy="1593968"/>
                </a:xfrm>
                <a:prstGeom prst="rect">
                  <a:avLst/>
                </a:prstGeom>
              </p:spPr>
            </p:pic>
            <p:pic>
              <p:nvPicPr>
                <p:cNvPr id="3" name="Imagen 2">
                  <a:extLst>
                    <a:ext uri="{FF2B5EF4-FFF2-40B4-BE49-F238E27FC236}">
                      <a16:creationId xmlns:a16="http://schemas.microsoft.com/office/drawing/2014/main" xmlns="" id="{F797E639-DFAC-4904-B824-A1B53EE729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87446" t="60798" r="6278" b="33568"/>
                <a:stretch/>
              </p:blipFill>
              <p:spPr>
                <a:xfrm>
                  <a:off x="9507893" y="3051008"/>
                  <a:ext cx="727788" cy="223935"/>
                </a:xfrm>
                <a:prstGeom prst="rect">
                  <a:avLst/>
                </a:prstGeom>
              </p:spPr>
            </p:pic>
            <p:pic>
              <p:nvPicPr>
                <p:cNvPr id="12" name="Imagen 11">
                  <a:extLst>
                    <a:ext uri="{FF2B5EF4-FFF2-40B4-BE49-F238E27FC236}">
                      <a16:creationId xmlns:a16="http://schemas.microsoft.com/office/drawing/2014/main" xmlns="" id="{7EDBE907-821C-4B64-BC83-DBF3C041DB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87446" t="60798" r="6278" b="33568"/>
                <a:stretch/>
              </p:blipFill>
              <p:spPr>
                <a:xfrm>
                  <a:off x="9507893" y="2813006"/>
                  <a:ext cx="727788" cy="223935"/>
                </a:xfrm>
                <a:prstGeom prst="rect">
                  <a:avLst/>
                </a:prstGeom>
              </p:spPr>
            </p:pic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xmlns="" id="{57B1065F-A341-40F6-B628-1374AF14FE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87446" t="60798" r="6278" b="33568"/>
                <a:stretch/>
              </p:blipFill>
              <p:spPr>
                <a:xfrm>
                  <a:off x="9507893" y="2431614"/>
                  <a:ext cx="727788" cy="223935"/>
                </a:xfrm>
                <a:prstGeom prst="rect">
                  <a:avLst/>
                </a:prstGeom>
              </p:spPr>
            </p:pic>
          </p:grp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B764187D-ED89-4559-B3FD-F5EDAEEBC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9026" r="66456" b="-234"/>
            <a:stretch/>
          </p:blipFill>
          <p:spPr>
            <a:xfrm>
              <a:off x="289554" y="4370423"/>
              <a:ext cx="6160129" cy="705438"/>
            </a:xfrm>
            <a:prstGeom prst="rect">
              <a:avLst/>
            </a:prstGeom>
          </p:spPr>
        </p:pic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34EC0A53-7618-486F-BBC7-77F35132729F}"/>
              </a:ext>
            </a:extLst>
          </p:cNvPr>
          <p:cNvSpPr/>
          <p:nvPr/>
        </p:nvSpPr>
        <p:spPr>
          <a:xfrm>
            <a:off x="10039744" y="1714506"/>
            <a:ext cx="1119674" cy="27818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B4A92218-305A-4D73-8FA4-A7AC4CE607D1}"/>
              </a:ext>
            </a:extLst>
          </p:cNvPr>
          <p:cNvSpPr/>
          <p:nvPr/>
        </p:nvSpPr>
        <p:spPr>
          <a:xfrm>
            <a:off x="10057061" y="3020154"/>
            <a:ext cx="1119674" cy="32211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xmlns="" id="{C425C213-5D8A-4B9D-887E-8CE835679B11}"/>
              </a:ext>
            </a:extLst>
          </p:cNvPr>
          <p:cNvSpPr txBox="1"/>
          <p:nvPr/>
        </p:nvSpPr>
        <p:spPr>
          <a:xfrm>
            <a:off x="1929017" y="149215"/>
            <a:ext cx="7555549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PREINSCRICIÓN – ACCESO</a:t>
            </a:r>
            <a:endParaRPr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182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EBD43489-F5A2-4DE0-9764-F3843485BEB3}"/>
              </a:ext>
            </a:extLst>
          </p:cNvPr>
          <p:cNvGrpSpPr/>
          <p:nvPr/>
        </p:nvGrpSpPr>
        <p:grpSpPr>
          <a:xfrm>
            <a:off x="180264" y="3620299"/>
            <a:ext cx="9983593" cy="3180283"/>
            <a:chOff x="96285" y="3256390"/>
            <a:chExt cx="9983593" cy="3180283"/>
          </a:xfrm>
        </p:grpSpPr>
        <p:pic>
          <p:nvPicPr>
            <p:cNvPr id="3" name="Imagen 2" descr="Una captura de pantalla de una computadora&#10;&#10;Descripción generada automáticamente">
              <a:extLst>
                <a:ext uri="{FF2B5EF4-FFF2-40B4-BE49-F238E27FC236}">
                  <a16:creationId xmlns:a16="http://schemas.microsoft.com/office/drawing/2014/main" xmlns="" id="{FEFFD1D1-0AAC-4E20-A333-80DEA26A8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18"/>
            <a:stretch/>
          </p:blipFill>
          <p:spPr>
            <a:xfrm>
              <a:off x="96285" y="3256390"/>
              <a:ext cx="9983593" cy="3180283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xmlns="" id="{5B342F1F-745A-48A7-BEBA-755DD8ACC0EB}"/>
                </a:ext>
              </a:extLst>
            </p:cNvPr>
            <p:cNvSpPr txBox="1"/>
            <p:nvPr/>
          </p:nvSpPr>
          <p:spPr>
            <a:xfrm>
              <a:off x="857605" y="5776836"/>
              <a:ext cx="16258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gl-ES" dirty="0"/>
                <a:t>Luis </a:t>
              </a:r>
              <a:r>
                <a:rPr lang="gl-ES" dirty="0" err="1"/>
                <a:t>blablabla</a:t>
              </a:r>
              <a:endParaRPr lang="gl-ES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0D7ABDF1-CC3C-4CF9-83FF-25B20904B0C3}"/>
                </a:ext>
              </a:extLst>
            </p:cNvPr>
            <p:cNvSpPr txBox="1"/>
            <p:nvPr/>
          </p:nvSpPr>
          <p:spPr>
            <a:xfrm>
              <a:off x="3314667" y="5776836"/>
              <a:ext cx="14002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gl-ES" dirty="0"/>
                <a:t>99999999A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148E82F0-7C45-42F1-A10E-C2008219BD0A}"/>
              </a:ext>
            </a:extLst>
          </p:cNvPr>
          <p:cNvGrpSpPr/>
          <p:nvPr/>
        </p:nvGrpSpPr>
        <p:grpSpPr>
          <a:xfrm>
            <a:off x="263894" y="74305"/>
            <a:ext cx="10811101" cy="3765332"/>
            <a:chOff x="189246" y="764768"/>
            <a:chExt cx="10811101" cy="3765332"/>
          </a:xfrm>
        </p:grpSpPr>
        <p:pic>
          <p:nvPicPr>
            <p:cNvPr id="10" name="Imagen 9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xmlns="" id="{E50F95D1-2991-4649-BDC7-8FD943BFA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07"/>
            <a:stretch/>
          </p:blipFill>
          <p:spPr>
            <a:xfrm>
              <a:off x="10235046" y="767200"/>
              <a:ext cx="765301" cy="3762900"/>
            </a:xfrm>
            <a:prstGeom prst="rect">
              <a:avLst/>
            </a:prstGeom>
          </p:spPr>
        </p:pic>
        <p:pic>
          <p:nvPicPr>
            <p:cNvPr id="11" name="Imagen 10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xmlns="" id="{A56EC1A4-19D2-431A-9474-0F1503041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5"/>
            <a:stretch/>
          </p:blipFill>
          <p:spPr>
            <a:xfrm>
              <a:off x="189246" y="764768"/>
              <a:ext cx="9271994" cy="3762900"/>
            </a:xfrm>
            <a:prstGeom prst="rect">
              <a:avLst/>
            </a:prstGeom>
          </p:spPr>
        </p:pic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xmlns="" id="{1FCBCB99-DA72-4DA1-8588-FAE584B6FACE}"/>
                </a:ext>
              </a:extLst>
            </p:cNvPr>
            <p:cNvGrpSpPr/>
            <p:nvPr/>
          </p:nvGrpSpPr>
          <p:grpSpPr>
            <a:xfrm>
              <a:off x="9461240" y="764768"/>
              <a:ext cx="821094" cy="2510175"/>
              <a:chOff x="9461240" y="764768"/>
              <a:chExt cx="821094" cy="2510175"/>
            </a:xfrm>
          </p:grpSpPr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xmlns="" id="{487AE7BC-798B-4675-AA89-76BABFA299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6439" r="6457" b="63357"/>
              <a:stretch/>
            </p:blipFill>
            <p:spPr>
              <a:xfrm>
                <a:off x="9461240" y="764768"/>
                <a:ext cx="821094" cy="1593968"/>
              </a:xfrm>
              <a:prstGeom prst="rect">
                <a:avLst/>
              </a:prstGeom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xmlns="" id="{BDFBE97D-114C-4087-900A-4637AAFE68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7446" t="60798" r="6278" b="33568"/>
              <a:stretch/>
            </p:blipFill>
            <p:spPr>
              <a:xfrm>
                <a:off x="9507893" y="3051008"/>
                <a:ext cx="727788" cy="223935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xmlns="" id="{506A189E-9E99-492F-B8FF-015ED4469D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7446" t="60798" r="6278" b="33568"/>
              <a:stretch/>
            </p:blipFill>
            <p:spPr>
              <a:xfrm>
                <a:off x="9507893" y="2813006"/>
                <a:ext cx="727788" cy="223935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xmlns="" id="{93D9D0E8-F8D8-4C42-ADD9-47AB516023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7446" t="60798" r="6278" b="33568"/>
              <a:stretch/>
            </p:blipFill>
            <p:spPr>
              <a:xfrm>
                <a:off x="9507893" y="2431614"/>
                <a:ext cx="727788" cy="223935"/>
              </a:xfrm>
              <a:prstGeom prst="rect">
                <a:avLst/>
              </a:prstGeom>
            </p:spPr>
          </p:pic>
        </p:grp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56ECB2CC-BAB8-49F8-830E-A4659A6F3F1B}"/>
              </a:ext>
            </a:extLst>
          </p:cNvPr>
          <p:cNvSpPr/>
          <p:nvPr/>
        </p:nvSpPr>
        <p:spPr>
          <a:xfrm>
            <a:off x="10132507" y="2381209"/>
            <a:ext cx="1119674" cy="32211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A993D4DF-1440-4396-9377-A8A6220568B3}"/>
              </a:ext>
            </a:extLst>
          </p:cNvPr>
          <p:cNvSpPr/>
          <p:nvPr/>
        </p:nvSpPr>
        <p:spPr>
          <a:xfrm>
            <a:off x="10105061" y="1164001"/>
            <a:ext cx="1119674" cy="27818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2F1C3AE1-5762-42DA-BA0D-00AAE744CDF7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5878286" y="2542269"/>
            <a:ext cx="4254221" cy="2496262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6">
            <a:extLst>
              <a:ext uri="{FF2B5EF4-FFF2-40B4-BE49-F238E27FC236}">
                <a16:creationId xmlns:a16="http://schemas.microsoft.com/office/drawing/2014/main" xmlns="" id="{F70F4B39-16D1-428D-BACD-991F5685350A}"/>
              </a:ext>
            </a:extLst>
          </p:cNvPr>
          <p:cNvSpPr txBox="1"/>
          <p:nvPr/>
        </p:nvSpPr>
        <p:spPr>
          <a:xfrm>
            <a:off x="3519446" y="69955"/>
            <a:ext cx="7555549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PREINSCRICIÓN – ACCESO</a:t>
            </a:r>
            <a:endParaRPr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728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7289" y="1003479"/>
            <a:ext cx="117466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b="1" dirty="0">
                <a:solidFill>
                  <a:srgbClr val="403052"/>
                </a:solidFill>
                <a:latin typeface="Calibri"/>
                <a:cs typeface="Calibri"/>
              </a:rPr>
              <a:t>10</a:t>
            </a:r>
            <a:endParaRPr sz="72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32490" y="946508"/>
            <a:ext cx="58158" cy="56430"/>
          </a:xfrm>
          <a:custGeom>
            <a:avLst/>
            <a:gdLst/>
            <a:ahLst/>
            <a:cxnLst/>
            <a:rect l="l" t="t" r="r" b="b"/>
            <a:pathLst>
              <a:path w="64134" h="62230">
                <a:moveTo>
                  <a:pt x="23835" y="0"/>
                </a:moveTo>
                <a:lnTo>
                  <a:pt x="11564" y="6346"/>
                </a:lnTo>
                <a:lnTo>
                  <a:pt x="3133" y="17184"/>
                </a:lnTo>
                <a:lnTo>
                  <a:pt x="0" y="31075"/>
                </a:lnTo>
                <a:lnTo>
                  <a:pt x="70" y="33206"/>
                </a:lnTo>
                <a:lnTo>
                  <a:pt x="3343" y="44874"/>
                </a:lnTo>
                <a:lnTo>
                  <a:pt x="11385" y="54205"/>
                </a:lnTo>
                <a:lnTo>
                  <a:pt x="24039" y="60174"/>
                </a:lnTo>
                <a:lnTo>
                  <a:pt x="41145" y="61758"/>
                </a:lnTo>
                <a:lnTo>
                  <a:pt x="53018" y="55155"/>
                </a:lnTo>
                <a:lnTo>
                  <a:pt x="61120" y="44057"/>
                </a:lnTo>
                <a:lnTo>
                  <a:pt x="64103" y="29646"/>
                </a:lnTo>
                <a:lnTo>
                  <a:pt x="61046" y="17650"/>
                </a:lnTo>
                <a:lnTo>
                  <a:pt x="53157" y="8020"/>
                </a:lnTo>
                <a:lnTo>
                  <a:pt x="40674" y="1792"/>
                </a:lnTo>
                <a:lnTo>
                  <a:pt x="23835" y="0"/>
                </a:lnTo>
                <a:close/>
              </a:path>
            </a:pathLst>
          </a:custGeom>
          <a:solidFill>
            <a:srgbClr val="84A1C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pic>
        <p:nvPicPr>
          <p:cNvPr id="122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38804CBB-F97D-3C42-91AB-189F33C1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Imagen 122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DF69C756-3738-4746-BCF8-A903B0964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27" name="CuadroTexto 126">
            <a:extLst>
              <a:ext uri="{FF2B5EF4-FFF2-40B4-BE49-F238E27FC236}">
                <a16:creationId xmlns:a16="http://schemas.microsoft.com/office/drawing/2014/main" xmlns="" id="{69E6770F-1908-3C40-8527-0DCC035C8239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xmlns="" id="{33AA90D8-ED12-4628-9C81-306017140974}"/>
              </a:ext>
            </a:extLst>
          </p:cNvPr>
          <p:cNvGrpSpPr/>
          <p:nvPr/>
        </p:nvGrpSpPr>
        <p:grpSpPr>
          <a:xfrm>
            <a:off x="485496" y="1820941"/>
            <a:ext cx="10468946" cy="3707841"/>
            <a:chOff x="394524" y="764768"/>
            <a:chExt cx="10811101" cy="4161800"/>
          </a:xfrm>
        </p:grpSpPr>
        <p:pic>
          <p:nvPicPr>
            <p:cNvPr id="132" name="Imagen 131">
              <a:extLst>
                <a:ext uri="{FF2B5EF4-FFF2-40B4-BE49-F238E27FC236}">
                  <a16:creationId xmlns:a16="http://schemas.microsoft.com/office/drawing/2014/main" xmlns="" id="{4A33E59D-1348-4483-B0D6-90B80D368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7320" r="71525" b="239"/>
            <a:stretch/>
          </p:blipFill>
          <p:spPr>
            <a:xfrm>
              <a:off x="525158" y="4244707"/>
              <a:ext cx="4625075" cy="681861"/>
            </a:xfrm>
            <a:prstGeom prst="rect">
              <a:avLst/>
            </a:prstGeom>
          </p:spPr>
        </p:pic>
        <p:grpSp>
          <p:nvGrpSpPr>
            <p:cNvPr id="135" name="Grupo 134">
              <a:extLst>
                <a:ext uri="{FF2B5EF4-FFF2-40B4-BE49-F238E27FC236}">
                  <a16:creationId xmlns:a16="http://schemas.microsoft.com/office/drawing/2014/main" xmlns="" id="{FAB1323B-C540-4723-A9D8-FC00F4167EC5}"/>
                </a:ext>
              </a:extLst>
            </p:cNvPr>
            <p:cNvGrpSpPr/>
            <p:nvPr/>
          </p:nvGrpSpPr>
          <p:grpSpPr>
            <a:xfrm>
              <a:off x="394524" y="764768"/>
              <a:ext cx="10811101" cy="3765332"/>
              <a:chOff x="189246" y="764768"/>
              <a:chExt cx="10811101" cy="3765332"/>
            </a:xfrm>
          </p:grpSpPr>
          <p:pic>
            <p:nvPicPr>
              <p:cNvPr id="136" name="Imagen 135" descr="Captura de pantalla de un celular&#10;&#10;Descripción generada automáticamente">
                <a:extLst>
                  <a:ext uri="{FF2B5EF4-FFF2-40B4-BE49-F238E27FC236}">
                    <a16:creationId xmlns:a16="http://schemas.microsoft.com/office/drawing/2014/main" xmlns="" id="{3AA6F12A-A16F-4BBF-9783-E5B3DE287D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07"/>
              <a:stretch/>
            </p:blipFill>
            <p:spPr>
              <a:xfrm>
                <a:off x="10235046" y="767200"/>
                <a:ext cx="765301" cy="3762900"/>
              </a:xfrm>
              <a:prstGeom prst="rect">
                <a:avLst/>
              </a:prstGeom>
            </p:spPr>
          </p:pic>
          <p:pic>
            <p:nvPicPr>
              <p:cNvPr id="138" name="Imagen 137" descr="Captura de pantalla de un celular&#10;&#10;Descripción generada automáticamente">
                <a:extLst>
                  <a:ext uri="{FF2B5EF4-FFF2-40B4-BE49-F238E27FC236}">
                    <a16:creationId xmlns:a16="http://schemas.microsoft.com/office/drawing/2014/main" xmlns="" id="{0A8F6DB3-E9C3-4564-992A-9375F7CD4E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05"/>
              <a:stretch/>
            </p:blipFill>
            <p:spPr>
              <a:xfrm>
                <a:off x="189246" y="764768"/>
                <a:ext cx="9271994" cy="3762900"/>
              </a:xfrm>
              <a:prstGeom prst="rect">
                <a:avLst/>
              </a:prstGeom>
            </p:spPr>
          </p:pic>
          <p:grpSp>
            <p:nvGrpSpPr>
              <p:cNvPr id="139" name="Grupo 138">
                <a:extLst>
                  <a:ext uri="{FF2B5EF4-FFF2-40B4-BE49-F238E27FC236}">
                    <a16:creationId xmlns:a16="http://schemas.microsoft.com/office/drawing/2014/main" xmlns="" id="{31B62A38-F41B-41D5-AB4D-16220BD0815B}"/>
                  </a:ext>
                </a:extLst>
              </p:cNvPr>
              <p:cNvGrpSpPr/>
              <p:nvPr/>
            </p:nvGrpSpPr>
            <p:grpSpPr>
              <a:xfrm>
                <a:off x="9455344" y="764768"/>
                <a:ext cx="826990" cy="2581296"/>
                <a:chOff x="9455344" y="764768"/>
                <a:chExt cx="826990" cy="2581296"/>
              </a:xfrm>
            </p:grpSpPr>
            <p:pic>
              <p:nvPicPr>
                <p:cNvPr id="141" name="Imagen 140">
                  <a:extLst>
                    <a:ext uri="{FF2B5EF4-FFF2-40B4-BE49-F238E27FC236}">
                      <a16:creationId xmlns:a16="http://schemas.microsoft.com/office/drawing/2014/main" xmlns="" id="{22A6949F-9C13-41EF-9E15-213A0FD0E3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86439" r="6457" b="63357"/>
                <a:stretch/>
              </p:blipFill>
              <p:spPr>
                <a:xfrm>
                  <a:off x="9461240" y="764768"/>
                  <a:ext cx="821094" cy="1593968"/>
                </a:xfrm>
                <a:prstGeom prst="rect">
                  <a:avLst/>
                </a:prstGeom>
              </p:spPr>
            </p:pic>
            <p:pic>
              <p:nvPicPr>
                <p:cNvPr id="142" name="Imagen 141">
                  <a:extLst>
                    <a:ext uri="{FF2B5EF4-FFF2-40B4-BE49-F238E27FC236}">
                      <a16:creationId xmlns:a16="http://schemas.microsoft.com/office/drawing/2014/main" xmlns="" id="{E738A5B9-6600-4A5E-A91C-E1DFCF33E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86439" t="36628" r="6457" b="56548"/>
                <a:stretch/>
              </p:blipFill>
              <p:spPr>
                <a:xfrm>
                  <a:off x="9455344" y="2511855"/>
                  <a:ext cx="821094" cy="295170"/>
                </a:xfrm>
                <a:prstGeom prst="rect">
                  <a:avLst/>
                </a:prstGeom>
              </p:spPr>
            </p:pic>
            <p:pic>
              <p:nvPicPr>
                <p:cNvPr id="143" name="Imagen 142">
                  <a:extLst>
                    <a:ext uri="{FF2B5EF4-FFF2-40B4-BE49-F238E27FC236}">
                      <a16:creationId xmlns:a16="http://schemas.microsoft.com/office/drawing/2014/main" xmlns="" id="{681C76D3-B169-4949-B342-89280EBA0A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86439" t="36628" r="6457" b="56548"/>
                <a:stretch/>
              </p:blipFill>
              <p:spPr>
                <a:xfrm>
                  <a:off x="9455344" y="2801323"/>
                  <a:ext cx="821094" cy="295170"/>
                </a:xfrm>
                <a:prstGeom prst="rect">
                  <a:avLst/>
                </a:prstGeom>
              </p:spPr>
            </p:pic>
            <p:pic>
              <p:nvPicPr>
                <p:cNvPr id="145" name="Imagen 144">
                  <a:extLst>
                    <a:ext uri="{FF2B5EF4-FFF2-40B4-BE49-F238E27FC236}">
                      <a16:creationId xmlns:a16="http://schemas.microsoft.com/office/drawing/2014/main" xmlns="" id="{18840078-B5CB-4ABB-B56F-012406BC3F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86439" t="36628" r="6457" b="56548"/>
                <a:stretch/>
              </p:blipFill>
              <p:spPr>
                <a:xfrm>
                  <a:off x="9455344" y="3050894"/>
                  <a:ext cx="821094" cy="29517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46" name="Elipse 145">
            <a:extLst>
              <a:ext uri="{FF2B5EF4-FFF2-40B4-BE49-F238E27FC236}">
                <a16:creationId xmlns:a16="http://schemas.microsoft.com/office/drawing/2014/main" xmlns="" id="{37F1B84E-3692-4FBF-9D69-89A7A8C9F73D}"/>
              </a:ext>
            </a:extLst>
          </p:cNvPr>
          <p:cNvSpPr/>
          <p:nvPr/>
        </p:nvSpPr>
        <p:spPr>
          <a:xfrm>
            <a:off x="1220391" y="5057174"/>
            <a:ext cx="3015127" cy="5878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47" name="Elipse 146">
            <a:extLst>
              <a:ext uri="{FF2B5EF4-FFF2-40B4-BE49-F238E27FC236}">
                <a16:creationId xmlns:a16="http://schemas.microsoft.com/office/drawing/2014/main" xmlns="" id="{3A3DEBBA-AA80-431B-8451-A6A20EDFDC64}"/>
              </a:ext>
            </a:extLst>
          </p:cNvPr>
          <p:cNvSpPr/>
          <p:nvPr/>
        </p:nvSpPr>
        <p:spPr>
          <a:xfrm>
            <a:off x="9458336" y="3250063"/>
            <a:ext cx="638104" cy="11859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48" name="object 116">
            <a:extLst>
              <a:ext uri="{FF2B5EF4-FFF2-40B4-BE49-F238E27FC236}">
                <a16:creationId xmlns:a16="http://schemas.microsoft.com/office/drawing/2014/main" xmlns="" id="{8F46525D-37AE-45F7-A54C-45C29C268864}"/>
              </a:ext>
            </a:extLst>
          </p:cNvPr>
          <p:cNvSpPr txBox="1"/>
          <p:nvPr/>
        </p:nvSpPr>
        <p:spPr>
          <a:xfrm>
            <a:off x="681699" y="816849"/>
            <a:ext cx="4756532" cy="936154"/>
          </a:xfrm>
          <a:prstGeom prst="rect">
            <a:avLst/>
          </a:prstGeom>
          <a:solidFill>
            <a:srgbClr val="FFC000"/>
          </a:solidFill>
          <a:ln w="38100" cmpd="thickThin">
            <a:noFill/>
            <a:prstDash val="dash"/>
          </a:ln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s-ES" sz="2000" b="1" spc="-9" dirty="0" err="1">
                <a:latin typeface="Calibri"/>
                <a:cs typeface="Calibri"/>
              </a:rPr>
              <a:t>Ollo</a:t>
            </a:r>
            <a:r>
              <a:rPr lang="es-ES" sz="2000" b="1" spc="-9" dirty="0">
                <a:latin typeface="Calibri"/>
                <a:cs typeface="Calibri"/>
              </a:rPr>
              <a:t>! </a:t>
            </a:r>
            <a:r>
              <a:rPr sz="2000" b="1" spc="-14" dirty="0">
                <a:latin typeface="Calibri"/>
                <a:cs typeface="Calibri"/>
              </a:rPr>
              <a:t>NON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45" dirty="0">
                <a:latin typeface="Calibri"/>
                <a:cs typeface="Calibri"/>
              </a:rPr>
              <a:t> </a:t>
            </a:r>
            <a:r>
              <a:rPr sz="2000" b="1" spc="-14" dirty="0">
                <a:latin typeface="Calibri"/>
                <a:cs typeface="Calibri"/>
              </a:rPr>
              <a:t>MATR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4" dirty="0">
                <a:latin typeface="Calibri"/>
                <a:cs typeface="Calibri"/>
              </a:rPr>
              <a:t>CUL</a:t>
            </a:r>
            <a:r>
              <a:rPr sz="2000" b="1" spc="-9" dirty="0">
                <a:latin typeface="Calibri"/>
                <a:cs typeface="Calibri"/>
              </a:rPr>
              <a:t>ARSE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3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</a:t>
            </a:r>
            <a:r>
              <a:rPr sz="2000" b="1" spc="-9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31" dirty="0">
                <a:latin typeface="Calibri"/>
                <a:cs typeface="Calibri"/>
              </a:rPr>
              <a:t> </a:t>
            </a:r>
            <a:r>
              <a:rPr sz="2000" b="1" spc="-14" dirty="0">
                <a:latin typeface="Calibri"/>
                <a:cs typeface="Calibri"/>
              </a:rPr>
              <a:t>4</a:t>
            </a:r>
            <a:r>
              <a:rPr sz="2000" b="1" spc="-9" dirty="0">
                <a:latin typeface="Calibri"/>
                <a:cs typeface="Calibri"/>
              </a:rPr>
              <a:t>ª</a:t>
            </a:r>
            <a:endParaRPr sz="2000" dirty="0">
              <a:latin typeface="Calibri"/>
              <a:cs typeface="Calibri"/>
            </a:endParaRPr>
          </a:p>
          <a:p>
            <a:pPr marL="11516">
              <a:spcBef>
                <a:spcPts val="68"/>
              </a:spcBef>
            </a:pPr>
            <a:r>
              <a:rPr sz="2000" b="1" spc="-14" dirty="0">
                <a:latin typeface="Calibri"/>
                <a:cs typeface="Calibri"/>
              </a:rPr>
              <a:t>pref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14" dirty="0">
                <a:latin typeface="Calibri"/>
                <a:cs typeface="Calibri"/>
              </a:rPr>
              <a:t>re</a:t>
            </a:r>
            <a:r>
              <a:rPr sz="2000" b="1" spc="-18" dirty="0">
                <a:latin typeface="Calibri"/>
                <a:cs typeface="Calibri"/>
              </a:rPr>
              <a:t>n</a:t>
            </a:r>
            <a:r>
              <a:rPr sz="2000" b="1" spc="-9" dirty="0">
                <a:latin typeface="Calibri"/>
                <a:cs typeface="Calibri"/>
              </a:rPr>
              <a:t>cia</a:t>
            </a:r>
            <a:r>
              <a:rPr sz="2000" b="1" spc="9" dirty="0">
                <a:latin typeface="Calibri"/>
                <a:cs typeface="Calibri"/>
              </a:rPr>
              <a:t> </a:t>
            </a:r>
            <a:r>
              <a:rPr sz="2000" b="1" spc="-9" dirty="0">
                <a:latin typeface="Calibri"/>
                <a:cs typeface="Calibri"/>
              </a:rPr>
              <a:t>ata</a:t>
            </a:r>
            <a:r>
              <a:rPr sz="2000" b="1" spc="9" dirty="0">
                <a:latin typeface="Calibri"/>
                <a:cs typeface="Calibri"/>
              </a:rPr>
              <a:t> </a:t>
            </a:r>
            <a:r>
              <a:rPr sz="2000" b="1" spc="-14" dirty="0">
                <a:latin typeface="Calibri"/>
                <a:cs typeface="Calibri"/>
              </a:rPr>
              <a:t>q</a:t>
            </a:r>
            <a:r>
              <a:rPr sz="2000" b="1" spc="-5" dirty="0">
                <a:latin typeface="Calibri"/>
                <a:cs typeface="Calibri"/>
              </a:rPr>
              <a:t>u</a:t>
            </a:r>
            <a:r>
              <a:rPr sz="2000" b="1" spc="-9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9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lang="gl-ES" sz="2000" b="1" spc="-5" dirty="0">
                <a:latin typeface="Calibri"/>
                <a:cs typeface="Calibri"/>
              </a:rPr>
              <a:t>1ª, </a:t>
            </a:r>
            <a:r>
              <a:rPr lang="es-ES" sz="2000" b="1" spc="-5" dirty="0">
                <a:latin typeface="Calibri"/>
                <a:cs typeface="Calibri"/>
              </a:rPr>
              <a:t>2ª e </a:t>
            </a:r>
            <a:r>
              <a:rPr sz="2000" b="1" spc="-9" dirty="0">
                <a:latin typeface="Calibri"/>
                <a:cs typeface="Calibri"/>
              </a:rPr>
              <a:t>3ª </a:t>
            </a:r>
            <a:r>
              <a:rPr sz="2000" b="1" dirty="0" err="1">
                <a:latin typeface="Calibri"/>
                <a:cs typeface="Calibri"/>
              </a:rPr>
              <a:t>o</a:t>
            </a:r>
            <a:r>
              <a:rPr sz="2000" b="1" spc="-14" dirty="0" err="1">
                <a:latin typeface="Calibri"/>
                <a:cs typeface="Calibri"/>
              </a:rPr>
              <a:t>p</a:t>
            </a:r>
            <a:r>
              <a:rPr sz="2000" b="1" spc="-9" dirty="0" err="1">
                <a:latin typeface="Calibri"/>
                <a:cs typeface="Calibri"/>
              </a:rPr>
              <a:t>ci</a:t>
            </a:r>
            <a:r>
              <a:rPr sz="2000" b="1" spc="-5" dirty="0" err="1">
                <a:latin typeface="Calibri"/>
                <a:cs typeface="Calibri"/>
              </a:rPr>
              <a:t>ó</a:t>
            </a:r>
            <a:r>
              <a:rPr sz="2000" b="1" spc="-9" dirty="0" err="1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8" dirty="0" err="1">
                <a:latin typeface="Calibri"/>
                <a:cs typeface="Calibri"/>
              </a:rPr>
              <a:t>p</a:t>
            </a:r>
            <a:r>
              <a:rPr sz="2000" b="1" spc="-14" dirty="0" err="1">
                <a:latin typeface="Calibri"/>
                <a:cs typeface="Calibri"/>
              </a:rPr>
              <a:t>e</a:t>
            </a:r>
            <a:r>
              <a:rPr sz="2000" b="1" dirty="0" err="1">
                <a:latin typeface="Calibri"/>
                <a:cs typeface="Calibri"/>
              </a:rPr>
              <a:t>c</a:t>
            </a:r>
            <a:r>
              <a:rPr sz="2000" b="1" spc="-5" dirty="0" err="1">
                <a:latin typeface="Calibri"/>
                <a:cs typeface="Calibri"/>
              </a:rPr>
              <a:t>h</a:t>
            </a:r>
            <a:r>
              <a:rPr sz="2000" b="1" spc="-9" dirty="0" err="1">
                <a:latin typeface="Calibri"/>
                <a:cs typeface="Calibri"/>
              </a:rPr>
              <a:t>e</a:t>
            </a:r>
            <a:r>
              <a:rPr lang="es-ES" sz="2000" b="1" spc="-9" dirty="0">
                <a:latin typeface="Calibri"/>
                <a:cs typeface="Calibri"/>
              </a:rPr>
              <a:t>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9" name="CuadroTexto 148">
            <a:extLst>
              <a:ext uri="{FF2B5EF4-FFF2-40B4-BE49-F238E27FC236}">
                <a16:creationId xmlns:a16="http://schemas.microsoft.com/office/drawing/2014/main" xmlns="" id="{7253090C-1558-4602-9800-EE76DA5A59BC}"/>
              </a:ext>
            </a:extLst>
          </p:cNvPr>
          <p:cNvSpPr txBox="1"/>
          <p:nvPr/>
        </p:nvSpPr>
        <p:spPr>
          <a:xfrm>
            <a:off x="7492779" y="5606731"/>
            <a:ext cx="3552387" cy="725592"/>
          </a:xfrm>
          <a:prstGeom prst="rect">
            <a:avLst/>
          </a:prstGeom>
          <a:solidFill>
            <a:srgbClr val="FFC000"/>
          </a:solidFill>
          <a:ln w="38100">
            <a:noFill/>
            <a:prstDash val="lgDash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2000" b="1" dirty="0"/>
              <a:t>OBRIGA de confirmar a lista de espera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150" name="Conector: angular 150">
            <a:extLst>
              <a:ext uri="{FF2B5EF4-FFF2-40B4-BE49-F238E27FC236}">
                <a16:creationId xmlns:a16="http://schemas.microsoft.com/office/drawing/2014/main" xmlns="" id="{FD12607E-CEF1-4D60-AC16-D367402EE917}"/>
              </a:ext>
            </a:extLst>
          </p:cNvPr>
          <p:cNvCxnSpPr>
            <a:cxnSpLocks/>
            <a:stCxn id="148" idx="2"/>
          </p:cNvCxnSpPr>
          <p:nvPr/>
        </p:nvCxnSpPr>
        <p:spPr>
          <a:xfrm rot="16200000" flipH="1">
            <a:off x="4135298" y="677669"/>
            <a:ext cx="2553812" cy="4704479"/>
          </a:xfrm>
          <a:prstGeom prst="bentConnector2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: angular 150">
            <a:extLst>
              <a:ext uri="{FF2B5EF4-FFF2-40B4-BE49-F238E27FC236}">
                <a16:creationId xmlns:a16="http://schemas.microsoft.com/office/drawing/2014/main" xmlns="" id="{E8F19E18-6713-4BFF-A6B1-D1F301D59802}"/>
              </a:ext>
            </a:extLst>
          </p:cNvPr>
          <p:cNvCxnSpPr>
            <a:cxnSpLocks/>
            <a:stCxn id="149" idx="1"/>
            <a:endCxn id="146" idx="4"/>
          </p:cNvCxnSpPr>
          <p:nvPr/>
        </p:nvCxnSpPr>
        <p:spPr>
          <a:xfrm rot="10800000">
            <a:off x="2727955" y="5645001"/>
            <a:ext cx="4764824" cy="324526"/>
          </a:xfrm>
          <a:prstGeom prst="bentConnector2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: angular 150">
            <a:extLst>
              <a:ext uri="{FF2B5EF4-FFF2-40B4-BE49-F238E27FC236}">
                <a16:creationId xmlns:a16="http://schemas.microsoft.com/office/drawing/2014/main" xmlns="" id="{3DC39176-D3EE-4986-B2FA-30037ADC3D9C}"/>
              </a:ext>
            </a:extLst>
          </p:cNvPr>
          <p:cNvCxnSpPr>
            <a:cxnSpLocks/>
            <a:stCxn id="149" idx="0"/>
            <a:endCxn id="147" idx="4"/>
          </p:cNvCxnSpPr>
          <p:nvPr/>
        </p:nvCxnSpPr>
        <p:spPr>
          <a:xfrm rot="5400000" flipH="1" flipV="1">
            <a:off x="8937826" y="4767170"/>
            <a:ext cx="1170708" cy="508415"/>
          </a:xfrm>
          <a:prstGeom prst="bentConnector3">
            <a:avLst>
              <a:gd name="adj1" fmla="val 50000"/>
            </a:avLst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6E2D4039-98A3-4458-8C84-6959565CF9EA}"/>
              </a:ext>
            </a:extLst>
          </p:cNvPr>
          <p:cNvSpPr txBox="1"/>
          <p:nvPr/>
        </p:nvSpPr>
        <p:spPr>
          <a:xfrm>
            <a:off x="1929017" y="149215"/>
            <a:ext cx="7555549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PREINSCRICIÓN – ACCESO</a:t>
            </a:r>
            <a:endParaRPr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46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738070" y="1543875"/>
            <a:ext cx="457200" cy="223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51" b="1" spc="-14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51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451" b="1" spc="-14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51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451" b="1" spc="-14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51" b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451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8510" y="1516351"/>
            <a:ext cx="3118634" cy="0"/>
          </a:xfrm>
          <a:custGeom>
            <a:avLst/>
            <a:gdLst/>
            <a:ahLst/>
            <a:cxnLst/>
            <a:rect l="l" t="t" r="r" b="b"/>
            <a:pathLst>
              <a:path w="3439160">
                <a:moveTo>
                  <a:pt x="0" y="0"/>
                </a:moveTo>
                <a:lnTo>
                  <a:pt x="34387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6338650" y="1516351"/>
            <a:ext cx="2209992" cy="0"/>
          </a:xfrm>
          <a:custGeom>
            <a:avLst/>
            <a:gdLst/>
            <a:ahLst/>
            <a:cxnLst/>
            <a:rect l="l" t="t" r="r" b="b"/>
            <a:pathLst>
              <a:path w="2437129">
                <a:moveTo>
                  <a:pt x="0" y="0"/>
                </a:moveTo>
                <a:lnTo>
                  <a:pt x="243712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1361274" y="1519115"/>
            <a:ext cx="0" cy="225721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41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1358510" y="1747139"/>
            <a:ext cx="3118634" cy="0"/>
          </a:xfrm>
          <a:custGeom>
            <a:avLst/>
            <a:gdLst/>
            <a:ahLst/>
            <a:cxnLst/>
            <a:rect l="l" t="t" r="r" b="b"/>
            <a:pathLst>
              <a:path w="3439160">
                <a:moveTo>
                  <a:pt x="0" y="0"/>
                </a:moveTo>
                <a:lnTo>
                  <a:pt x="343877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4474033" y="1519115"/>
            <a:ext cx="0" cy="225721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41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6341414" y="1519115"/>
            <a:ext cx="0" cy="225721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41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6338650" y="1747139"/>
            <a:ext cx="2209992" cy="0"/>
          </a:xfrm>
          <a:custGeom>
            <a:avLst/>
            <a:gdLst/>
            <a:ahLst/>
            <a:cxnLst/>
            <a:rect l="l" t="t" r="r" b="b"/>
            <a:pathLst>
              <a:path w="2437129">
                <a:moveTo>
                  <a:pt x="0" y="0"/>
                </a:moveTo>
                <a:lnTo>
                  <a:pt x="243712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8545877" y="1519115"/>
            <a:ext cx="0" cy="225721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41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397237" y="2992634"/>
            <a:ext cx="8278273" cy="195438"/>
          </a:xfrm>
          <a:custGeom>
            <a:avLst/>
            <a:gdLst/>
            <a:ahLst/>
            <a:cxnLst/>
            <a:rect l="l" t="t" r="r" b="b"/>
            <a:pathLst>
              <a:path w="8846820" h="218439">
                <a:moveTo>
                  <a:pt x="0" y="217932"/>
                </a:moveTo>
                <a:lnTo>
                  <a:pt x="8846820" y="217932"/>
                </a:lnTo>
                <a:lnTo>
                  <a:pt x="8846820" y="0"/>
                </a:lnTo>
                <a:lnTo>
                  <a:pt x="0" y="0"/>
                </a:lnTo>
                <a:lnTo>
                  <a:pt x="0" y="2179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397238" y="3013249"/>
            <a:ext cx="962077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b="1" dirty="0">
                <a:solidFill>
                  <a:srgbClr val="FFFFFF"/>
                </a:solidFill>
                <a:latin typeface="Calibri"/>
                <a:cs typeface="Calibri"/>
              </a:rPr>
              <a:t>RES</a:t>
            </a:r>
            <a:r>
              <a:rPr sz="1270" b="1" spc="-9" dirty="0">
                <a:solidFill>
                  <a:srgbClr val="FFFFFF"/>
                </a:solidFill>
                <a:latin typeface="Calibri"/>
                <a:cs typeface="Calibri"/>
              </a:rPr>
              <a:t>UL</a:t>
            </a:r>
            <a:r>
              <a:rPr sz="1270" b="1" spc="-5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127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70" b="1" spc="-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127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250" y="1543875"/>
            <a:ext cx="882153" cy="872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77" indent="-25336"/>
            <a:r>
              <a:rPr sz="1451" b="1" spc="-9" dirty="0">
                <a:solidFill>
                  <a:srgbClr val="001F5F"/>
                </a:solidFill>
                <a:latin typeface="Calibri"/>
                <a:cs typeface="Calibri"/>
              </a:rPr>
              <a:t>Alum</a:t>
            </a:r>
            <a:r>
              <a:rPr sz="1451" b="1" spc="-18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51" b="1" spc="-9" dirty="0">
                <a:solidFill>
                  <a:srgbClr val="001F5F"/>
                </a:solidFill>
                <a:latin typeface="Calibri"/>
                <a:cs typeface="Calibri"/>
              </a:rPr>
              <a:t>o/a</a:t>
            </a:r>
            <a:endParaRPr sz="145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1" dirty="0">
              <a:latin typeface="Times New Roman"/>
              <a:cs typeface="Times New Roman"/>
            </a:endParaRPr>
          </a:p>
          <a:p>
            <a:pPr>
              <a:spcBef>
                <a:spcPts val="37"/>
              </a:spcBef>
            </a:pPr>
            <a:endParaRPr sz="1134" dirty="0">
              <a:latin typeface="Times New Roman"/>
              <a:cs typeface="Times New Roman"/>
            </a:endParaRPr>
          </a:p>
          <a:p>
            <a:pPr marL="36277"/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3º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 PRAZO</a:t>
            </a:r>
            <a:endParaRPr sz="1632" dirty="0">
              <a:latin typeface="Calibri"/>
              <a:cs typeface="Calibri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397238" y="3329833"/>
          <a:ext cx="8278279" cy="1637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82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71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37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35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2726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vocator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73660" indent="203835">
                        <a:lnSpc>
                          <a:spcPct val="101699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Orde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10109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Uni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57150" indent="143510">
                        <a:lnSpc>
                          <a:spcPct val="101699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Nota Ad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658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rd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1ª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Xeral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601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Grao en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aría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rm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uñ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PECHA</a:t>
                      </a:r>
                      <a:r>
                        <a:rPr sz="13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809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rd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2ª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Xeral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Grao en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aría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rm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Sant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iago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PECHA</a:t>
                      </a:r>
                      <a:r>
                        <a:rPr sz="13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427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rd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3ª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Xeral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101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Grao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nx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ña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ía Inf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CONVOC</a:t>
                      </a:r>
                      <a:r>
                        <a:rPr sz="1300" b="1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427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rd</a:t>
                      </a:r>
                      <a:r>
                        <a:rPr sz="13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4ª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Xeral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Grao en</a:t>
                      </a:r>
                      <a:r>
                        <a:rPr sz="13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Adm</a:t>
                      </a:r>
                      <a:r>
                        <a:rPr sz="13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Dir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3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mp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resas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Sant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iago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IBERA</a:t>
                      </a:r>
                      <a:r>
                        <a:rPr sz="13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06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3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809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rd</a:t>
                      </a:r>
                      <a:r>
                        <a:rPr sz="13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5ª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Xeral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3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Grao en</a:t>
                      </a:r>
                      <a:r>
                        <a:rPr sz="13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3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ión</a:t>
                      </a:r>
                      <a:r>
                        <a:rPr sz="13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iovis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Sant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iago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IBERA</a:t>
                      </a:r>
                      <a:r>
                        <a:rPr sz="13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06,410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DDF1CDDD-2BC3-CF44-8586-F665546B4733}"/>
              </a:ext>
            </a:extLst>
          </p:cNvPr>
          <p:cNvSpPr txBox="1"/>
          <p:nvPr/>
        </p:nvSpPr>
        <p:spPr>
          <a:xfrm>
            <a:off x="1680554" y="169855"/>
            <a:ext cx="7555549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6757" algn="ctr"/>
            <a:r>
              <a:rPr lang="es-ES" sz="4000" b="1" spc="-18" dirty="0">
                <a:latin typeface="Calibri"/>
                <a:cs typeface="Calibri"/>
              </a:rPr>
              <a:t>PREINSCRICIÓN – ACCESO</a:t>
            </a:r>
            <a:endParaRPr sz="4000" b="1" dirty="0">
              <a:latin typeface="Calibri"/>
              <a:cs typeface="Calibri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FBE7880D-E165-B94F-9644-E92DBFD604AC}"/>
              </a:ext>
            </a:extLst>
          </p:cNvPr>
          <p:cNvSpPr txBox="1"/>
          <p:nvPr/>
        </p:nvSpPr>
        <p:spPr>
          <a:xfrm>
            <a:off x="3595070" y="2317064"/>
            <a:ext cx="5080429" cy="400110"/>
          </a:xfrm>
          <a:prstGeom prst="rect">
            <a:avLst/>
          </a:prstGeom>
          <a:solidFill>
            <a:srgbClr val="FFC000"/>
          </a:solidFill>
          <a:ln w="38100">
            <a:noFill/>
            <a:prstDash val="lgDash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2000" b="1" dirty="0"/>
              <a:t>AGORA ESTARÍA OBRIGADO A MATRICULARSE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42" name="Conector: angular 132">
            <a:extLst>
              <a:ext uri="{FF2B5EF4-FFF2-40B4-BE49-F238E27FC236}">
                <a16:creationId xmlns:a16="http://schemas.microsoft.com/office/drawing/2014/main" xmlns="" id="{954695D0-69B1-6C49-A8A2-E15E64D42F57}"/>
              </a:ext>
            </a:extLst>
          </p:cNvPr>
          <p:cNvCxnSpPr>
            <a:cxnSpLocks/>
          </p:cNvCxnSpPr>
          <p:nvPr/>
        </p:nvCxnSpPr>
        <p:spPr>
          <a:xfrm flipH="1">
            <a:off x="7916353" y="2483499"/>
            <a:ext cx="759146" cy="1765717"/>
          </a:xfrm>
          <a:prstGeom prst="bentConnector4">
            <a:avLst>
              <a:gd name="adj1" fmla="val -73511"/>
              <a:gd name="adj2" fmla="val 99455"/>
            </a:avLst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alimentos, taza&#10;&#10;Descripción generada automáticamente">
            <a:extLst>
              <a:ext uri="{FF2B5EF4-FFF2-40B4-BE49-F238E27FC236}">
                <a16:creationId xmlns:a16="http://schemas.microsoft.com/office/drawing/2014/main" xmlns="" id="{E7835088-B7CE-40A2-824A-943495E61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691" y="3784"/>
            <a:ext cx="2161309" cy="14048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F0282FF-411E-4C56-8F98-921F64571645}"/>
              </a:ext>
            </a:extLst>
          </p:cNvPr>
          <p:cNvSpPr txBox="1"/>
          <p:nvPr/>
        </p:nvSpPr>
        <p:spPr>
          <a:xfrm>
            <a:off x="1680554" y="1436232"/>
            <a:ext cx="224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Luis </a:t>
            </a:r>
            <a:r>
              <a:rPr lang="gl-ES" dirty="0" err="1"/>
              <a:t>blablabla</a:t>
            </a:r>
            <a:endParaRPr lang="gl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6AB7179-CCC0-4334-828E-CAA58F5B6F08}"/>
              </a:ext>
            </a:extLst>
          </p:cNvPr>
          <p:cNvSpPr txBox="1"/>
          <p:nvPr/>
        </p:nvSpPr>
        <p:spPr>
          <a:xfrm>
            <a:off x="6743515" y="1446623"/>
            <a:ext cx="140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99999999A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8276C56-2A12-744B-963E-39C9571F7CC5}"/>
              </a:ext>
            </a:extLst>
          </p:cNvPr>
          <p:cNvSpPr txBox="1"/>
          <p:nvPr/>
        </p:nvSpPr>
        <p:spPr>
          <a:xfrm>
            <a:off x="1572903" y="2237706"/>
            <a:ext cx="9046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err="1"/>
              <a:t>Moitas</a:t>
            </a:r>
            <a:r>
              <a:rPr lang="es-ES" sz="5400" dirty="0"/>
              <a:t> </a:t>
            </a:r>
            <a:r>
              <a:rPr lang="es-ES" sz="5400" dirty="0" err="1"/>
              <a:t>grazas</a:t>
            </a:r>
            <a:r>
              <a:rPr lang="es-ES" sz="5400" dirty="0"/>
              <a:t> e </a:t>
            </a:r>
            <a:r>
              <a:rPr lang="es-ES" sz="5400" dirty="0" err="1"/>
              <a:t>moi</a:t>
            </a:r>
            <a:r>
              <a:rPr lang="es-ES" sz="5400" dirty="0"/>
              <a:t> boa </a:t>
            </a:r>
            <a:r>
              <a:rPr lang="es-ES" sz="5400" dirty="0" err="1"/>
              <a:t>sorte</a:t>
            </a:r>
            <a:r>
              <a:rPr lang="es-ES" sz="5400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3153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xmlns="" id="{E5A44B91-3495-4078-A252-441C0E8D902B}"/>
              </a:ext>
            </a:extLst>
          </p:cNvPr>
          <p:cNvSpPr/>
          <p:nvPr/>
        </p:nvSpPr>
        <p:spPr>
          <a:xfrm>
            <a:off x="2279151" y="374746"/>
            <a:ext cx="7633697" cy="79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FAAACA37-367B-4403-B045-041F3618F3F1}"/>
              </a:ext>
            </a:extLst>
          </p:cNvPr>
          <p:cNvSpPr txBox="1"/>
          <p:nvPr/>
        </p:nvSpPr>
        <p:spPr>
          <a:xfrm>
            <a:off x="3226842" y="460861"/>
            <a:ext cx="5685126" cy="615553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6373" algn="ctr"/>
            <a:r>
              <a:rPr lang="es-ES" sz="4000" b="1" spc="-14" dirty="0">
                <a:solidFill>
                  <a:srgbClr val="FFFFFF"/>
                </a:solidFill>
                <a:latin typeface="Calibri"/>
                <a:cs typeface="Calibri"/>
              </a:rPr>
              <a:t>RESALTAR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107EB9D-FA05-4A14-955B-C402725758A5}"/>
              </a:ext>
            </a:extLst>
          </p:cNvPr>
          <p:cNvSpPr/>
          <p:nvPr/>
        </p:nvSpPr>
        <p:spPr>
          <a:xfrm>
            <a:off x="231796" y="1318826"/>
            <a:ext cx="117284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ano detectamos erros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información facilitada por algún orientador dos centros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alumnado. Son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poucos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pero bastante frecuentes polo que deberían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corrixirse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OIU da USC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Dinlle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alumnado que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teñen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matricularse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titulación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son convocados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aínda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teñan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graos en "espera", e que se o fan así, continuarán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lista de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agarda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titulacións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pediron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maior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preferencia.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se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informa suficientemente da importancia (vinculación) da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preferencia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solicitude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 graos e que so serán admitidos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único grao.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Deben ter claro que a “nota de corte” é orientativa. Alcanzar a nota de corte do curso anterior non garante a obtención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dunha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praza polo que sería conveniente que non se limitasen a pedir un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só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grao.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Indicarlles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que, por norma, non se pode realizar a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preinscrición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xuño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xullo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(convocatoria ordinaria) 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tamén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agosto (convocatoria extraordinaria).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Dinlles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reserva de prazas para o alumnado que accede con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estudos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FP polo que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moitos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 se presentan á parte voluntaria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perdendo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así a opción a praza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nalgúns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graos.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Informar que,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USC, non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pasarelas entre graos. Para acceder a un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grao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terán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facer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sempre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preinscrición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competir coa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súa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nota de admisión á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universidade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 único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xeito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acceder a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unha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titulación dende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outra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 pola cota de titulados universitarios.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saiban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desde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calquera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modalidade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bacharelato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FP poden pedir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calquera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grao, non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teñen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pertencer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á mesma rama de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coñecemento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Insistir nos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prazos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matrícula.</a:t>
            </a:r>
          </a:p>
        </p:txBody>
      </p:sp>
      <p:pic>
        <p:nvPicPr>
          <p:cNvPr id="7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1F16F0A4-64D9-FF4C-81BB-816E9C84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4FC68A13-F6EF-AF4E-8B17-10E2CADE5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A289A00-93FB-3749-9E00-F84DFB5B6F14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5"/>
              </a:rPr>
              <a:t>ciug.gal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66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523117" y="3023181"/>
            <a:ext cx="0" cy="11516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6096"/>
                </a:moveTo>
                <a:lnTo>
                  <a:pt x="0" y="6096"/>
                </a:lnTo>
              </a:path>
            </a:pathLst>
          </a:custGeom>
          <a:ln w="13461">
            <a:solidFill>
              <a:srgbClr val="CF7A7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 txBox="1"/>
          <p:nvPr/>
        </p:nvSpPr>
        <p:spPr>
          <a:xfrm>
            <a:off x="2775313" y="307873"/>
            <a:ext cx="6641374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1479" algn="ctr"/>
            <a:r>
              <a:rPr sz="4000" b="1" spc="-18" dirty="0">
                <a:latin typeface="Calibri"/>
                <a:cs typeface="Calibri"/>
              </a:rPr>
              <a:t>CALEN</a:t>
            </a:r>
            <a:r>
              <a:rPr sz="4000" b="1" spc="-9" dirty="0">
                <a:latin typeface="Calibri"/>
                <a:cs typeface="Calibri"/>
              </a:rPr>
              <a:t>D</a:t>
            </a:r>
            <a:r>
              <a:rPr sz="4000" b="1" spc="-14" dirty="0">
                <a:latin typeface="Calibri"/>
                <a:cs typeface="Calibri"/>
              </a:rPr>
              <a:t>ARIO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23" dirty="0">
                <a:latin typeface="Calibri"/>
                <a:cs typeface="Calibri"/>
              </a:rPr>
              <a:t>DA</a:t>
            </a:r>
            <a:r>
              <a:rPr sz="4000" b="1" spc="-14" dirty="0">
                <a:latin typeface="Calibri"/>
                <a:cs typeface="Calibri"/>
              </a:rPr>
              <a:t>S</a:t>
            </a:r>
            <a:r>
              <a:rPr sz="4000" b="1" dirty="0">
                <a:latin typeface="Calibri"/>
                <a:cs typeface="Calibri"/>
              </a:rPr>
              <a:t> P</a:t>
            </a:r>
            <a:r>
              <a:rPr sz="4000" b="1" spc="-18" dirty="0">
                <a:latin typeface="Calibri"/>
                <a:cs typeface="Calibri"/>
              </a:rPr>
              <a:t>ROBAS</a:t>
            </a:r>
            <a:endParaRPr lang="gl-ES" sz="4000" b="1" spc="-18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9589" y="2406357"/>
            <a:ext cx="2130017" cy="610167"/>
          </a:xfrm>
          <a:prstGeom prst="rect">
            <a:avLst/>
          </a:prstGeom>
          <a:solidFill>
            <a:srgbClr val="009EEC"/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445107" marR="181958" indent="-258542">
              <a:lnSpc>
                <a:spcPct val="101499"/>
              </a:lnSpc>
            </a:pPr>
            <a:r>
              <a:rPr sz="1995" b="1" spc="-18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95" b="1" spc="-18" dirty="0">
                <a:solidFill>
                  <a:srgbClr val="FFFFFF"/>
                </a:solidFill>
                <a:latin typeface="Calibri"/>
                <a:cs typeface="Calibri"/>
              </a:rPr>
              <a:t>VOCA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95" b="1" spc="-18" dirty="0">
                <a:solidFill>
                  <a:srgbClr val="FFFFFF"/>
                </a:solidFill>
                <a:latin typeface="Calibri"/>
                <a:cs typeface="Calibri"/>
              </a:rPr>
              <a:t>ORIA ORDIN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95" b="1" spc="-14" dirty="0">
                <a:solidFill>
                  <a:srgbClr val="FFFFFF"/>
                </a:solidFill>
                <a:latin typeface="Calibri"/>
                <a:cs typeface="Calibri"/>
              </a:rPr>
              <a:t>RIA</a:t>
            </a:r>
            <a:endParaRPr sz="1995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8078" y="5080190"/>
            <a:ext cx="2111528" cy="610232"/>
          </a:xfrm>
          <a:prstGeom prst="rect">
            <a:avLst/>
          </a:prstGeom>
          <a:solidFill>
            <a:srgbClr val="009EEC"/>
          </a:solidFill>
          <a:ln w="25399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88676" marR="82918" indent="84069">
              <a:lnSpc>
                <a:spcPct val="101400"/>
              </a:lnSpc>
            </a:pPr>
            <a:r>
              <a:rPr sz="1995" b="1" spc="-1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995" b="1" spc="-18" dirty="0">
                <a:solidFill>
                  <a:srgbClr val="FFFFFF"/>
                </a:solidFill>
                <a:latin typeface="Calibri"/>
                <a:cs typeface="Calibri"/>
              </a:rPr>
              <a:t>VO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95" b="1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95" b="1" spc="-18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RIA</a:t>
            </a:r>
            <a:r>
              <a:rPr sz="1995" b="1" spc="-14" dirty="0">
                <a:solidFill>
                  <a:srgbClr val="FFFFFF"/>
                </a:solidFill>
                <a:latin typeface="Calibri"/>
                <a:cs typeface="Calibri"/>
              </a:rPr>
              <a:t> EXTR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95" b="1" spc="-18" dirty="0">
                <a:solidFill>
                  <a:srgbClr val="FFFFFF"/>
                </a:solidFill>
                <a:latin typeface="Calibri"/>
                <a:cs typeface="Calibri"/>
              </a:rPr>
              <a:t>ORDI</a:t>
            </a:r>
            <a:r>
              <a:rPr sz="1995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95" b="1" spc="-14" dirty="0">
                <a:solidFill>
                  <a:srgbClr val="FFFFFF"/>
                </a:solidFill>
                <a:latin typeface="Calibri"/>
                <a:cs typeface="Calibri"/>
              </a:rPr>
              <a:t>ARIA</a:t>
            </a:r>
            <a:endParaRPr sz="1995" dirty="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487437"/>
              </p:ext>
            </p:extLst>
          </p:nvPr>
        </p:nvGraphicFramePr>
        <p:xfrm>
          <a:off x="3355406" y="2150286"/>
          <a:ext cx="3191532" cy="104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6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90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XUÑO</a:t>
                      </a:r>
                      <a:endParaRPr sz="2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212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MARTES</a:t>
                      </a:r>
                      <a:endParaRPr sz="16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MÉRCORES</a:t>
                      </a:r>
                      <a:endParaRPr sz="16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tabLst/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XOVES</a:t>
                      </a:r>
                      <a:endParaRPr sz="16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9573589"/>
                  </a:ext>
                </a:extLst>
              </a:tr>
              <a:tr h="350212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es-ES" sz="22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2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</a:pPr>
                      <a:r>
                        <a:rPr lang="es-ES" sz="22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2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lang="es-ES" sz="22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2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51908"/>
              </p:ext>
            </p:extLst>
          </p:nvPr>
        </p:nvGraphicFramePr>
        <p:xfrm>
          <a:off x="6822463" y="1786301"/>
          <a:ext cx="3082354" cy="1860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0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4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0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11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94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83303">
                <a:tc gridSpan="7">
                  <a:txBody>
                    <a:bodyPr/>
                    <a:lstStyle/>
                    <a:p>
                      <a:pPr marL="108585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XUÑO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09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772">
                <a:tc>
                  <a:txBody>
                    <a:bodyPr/>
                    <a:lstStyle/>
                    <a:p>
                      <a:pPr algn="ctr"/>
                      <a:endParaRPr sz="16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alibri"/>
                          <a:cs typeface="Calibri"/>
                        </a:rPr>
                        <a:t>4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solidFill>
                            <a:srgbClr val="974705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Calibri"/>
                          <a:cs typeface="Calibri"/>
                        </a:rPr>
                        <a:t>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s-ES" sz="1600" b="1" kern="1200" spc="-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8</a:t>
                      </a:r>
                      <a:endParaRPr sz="1600" b="1" kern="1200" spc="-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kern="1200" spc="-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9</a:t>
                      </a:r>
                      <a:endParaRPr sz="1600" b="1" kern="1200" spc="-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kern="1200" spc="-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10</a:t>
                      </a:r>
                      <a:endParaRPr sz="1600" b="1" kern="1200" spc="-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Calibri"/>
                          <a:cs typeface="Calibri"/>
                        </a:rPr>
                        <a:t>11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solidFill>
                            <a:srgbClr val="974705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174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+mn-lt"/>
                          <a:cs typeface="Calibri"/>
                        </a:rPr>
                        <a:t>14</a:t>
                      </a:r>
                      <a:endParaRPr lang="es-ES"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1600" b="1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16</a:t>
                      </a:r>
                      <a:endParaRPr sz="1600" b="1" kern="12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255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1600" b="1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17</a:t>
                      </a:r>
                      <a:endParaRPr sz="1600" b="1" kern="12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255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1600" b="1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  <a:r>
                        <a:rPr lang="es-ES" sz="1600" b="1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8</a:t>
                      </a:r>
                      <a:endParaRPr sz="1600" b="1" kern="12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rgbClr val="974705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95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21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lang="es-ES" sz="1600" b="1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22</a:t>
                      </a:r>
                      <a:endParaRPr sz="1600" b="1" kern="12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23</a:t>
                      </a:r>
                      <a:endParaRPr sz="1600" b="1" kern="12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24</a:t>
                      </a:r>
                      <a:endParaRPr sz="1600" b="1" kern="12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25</a:t>
                      </a:r>
                      <a:endParaRPr sz="1600" b="1" kern="12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rgbClr val="974705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809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28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29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30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18725"/>
              </p:ext>
            </p:extLst>
          </p:nvPr>
        </p:nvGraphicFramePr>
        <p:xfrm>
          <a:off x="6822738" y="4442198"/>
          <a:ext cx="3082079" cy="1886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0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4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1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0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9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6066">
                <a:tc gridSpan="7">
                  <a:txBody>
                    <a:bodyPr/>
                    <a:lstStyle/>
                    <a:p>
                      <a:pPr marL="11113" indent="0" algn="ctr">
                        <a:lnSpc>
                          <a:spcPct val="100000"/>
                        </a:lnSpc>
                        <a:tabLst/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XULL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009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8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solidFill>
                            <a:srgbClr val="974705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279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Calibri"/>
                          <a:cs typeface="Calibri"/>
                        </a:rPr>
                        <a:t>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rgbClr val="974705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156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600" b="1" spc="0" dirty="0">
                          <a:latin typeface="Calibri"/>
                          <a:cs typeface="Calibri"/>
                        </a:rPr>
                        <a:t>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600" b="1" spc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FEC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6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FEC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6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FEC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16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rgbClr val="974705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381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19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20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21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22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23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rgbClr val="974705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809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26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27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28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lang="es-ES" sz="1600" b="1" spc="-5" dirty="0">
                          <a:latin typeface="Calibri"/>
                          <a:cs typeface="Calibri"/>
                        </a:rPr>
                        <a:t>29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pc="-5" dirty="0">
                          <a:latin typeface="+mn-lt"/>
                          <a:cs typeface="Calibri"/>
                        </a:rPr>
                        <a:t>30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spc="-5" dirty="0">
                          <a:latin typeface="+mn-lt"/>
                          <a:cs typeface="Calibri"/>
                        </a:rPr>
                        <a:t>31</a:t>
                      </a:r>
                      <a:endParaRPr lang="es-ES"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3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7E9A9E8B-C6A4-1B44-B75B-4294B9BA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0C3C775B-CE95-5A48-901E-A4D396537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xmlns="" id="{A5C3B2DE-8D3B-C344-95DD-FD231C1BF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51121"/>
              </p:ext>
            </p:extLst>
          </p:nvPr>
        </p:nvGraphicFramePr>
        <p:xfrm>
          <a:off x="3355406" y="4860564"/>
          <a:ext cx="3191532" cy="104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6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90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XU</a:t>
                      </a: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sz="2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2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212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MARTES</a:t>
                      </a:r>
                      <a:endParaRPr sz="16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MÉRCORES</a:t>
                      </a:r>
                      <a:endParaRPr sz="16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tabLst/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XOVES</a:t>
                      </a:r>
                      <a:endParaRPr sz="16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9573589"/>
                  </a:ext>
                </a:extLst>
              </a:tr>
              <a:tr h="350212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es-ES" sz="22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2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</a:pPr>
                      <a:r>
                        <a:rPr lang="es-ES" sz="22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2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lang="es-ES" sz="22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2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EC9C3DF6-09D4-E440-8BA7-24213B7E4836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1878063" y="2896939"/>
            <a:ext cx="3092908" cy="307777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137045"/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MAT</a:t>
            </a:r>
            <a:r>
              <a:rPr sz="2000" spc="-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2000" spc="-18" dirty="0">
                <a:solidFill>
                  <a:srgbClr val="FFFFFF"/>
                </a:solidFill>
                <a:latin typeface="Calibri"/>
                <a:cs typeface="Calibri"/>
              </a:rPr>
              <a:t>CUL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2000" spc="-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NTR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83434" y="3525622"/>
            <a:ext cx="3282166" cy="604610"/>
          </a:xfrm>
          <a:custGeom>
            <a:avLst/>
            <a:gdLst/>
            <a:ahLst/>
            <a:cxnLst/>
            <a:rect l="l" t="t" r="r" b="b"/>
            <a:pathLst>
              <a:path w="3619500" h="666750">
                <a:moveTo>
                  <a:pt x="0" y="333375"/>
                </a:moveTo>
                <a:lnTo>
                  <a:pt x="23686" y="279322"/>
                </a:lnTo>
                <a:lnTo>
                  <a:pt x="52596" y="253291"/>
                </a:lnTo>
                <a:lnTo>
                  <a:pt x="92262" y="228039"/>
                </a:lnTo>
                <a:lnTo>
                  <a:pt x="142220" y="203650"/>
                </a:lnTo>
                <a:lnTo>
                  <a:pt x="202002" y="180211"/>
                </a:lnTo>
                <a:lnTo>
                  <a:pt x="271143" y="157809"/>
                </a:lnTo>
                <a:lnTo>
                  <a:pt x="349178" y="136529"/>
                </a:lnTo>
                <a:lnTo>
                  <a:pt x="435641" y="116456"/>
                </a:lnTo>
                <a:lnTo>
                  <a:pt x="530066" y="97678"/>
                </a:lnTo>
                <a:lnTo>
                  <a:pt x="631987" y="80281"/>
                </a:lnTo>
                <a:lnTo>
                  <a:pt x="740938" y="64349"/>
                </a:lnTo>
                <a:lnTo>
                  <a:pt x="856454" y="49969"/>
                </a:lnTo>
                <a:lnTo>
                  <a:pt x="978068" y="37228"/>
                </a:lnTo>
                <a:lnTo>
                  <a:pt x="1105316" y="26211"/>
                </a:lnTo>
                <a:lnTo>
                  <a:pt x="1237731" y="17004"/>
                </a:lnTo>
                <a:lnTo>
                  <a:pt x="1374848" y="9694"/>
                </a:lnTo>
                <a:lnTo>
                  <a:pt x="1516200" y="4365"/>
                </a:lnTo>
                <a:lnTo>
                  <a:pt x="1661323" y="1105"/>
                </a:lnTo>
                <a:lnTo>
                  <a:pt x="1809750" y="0"/>
                </a:lnTo>
                <a:lnTo>
                  <a:pt x="1958176" y="1105"/>
                </a:lnTo>
                <a:lnTo>
                  <a:pt x="2103299" y="4365"/>
                </a:lnTo>
                <a:lnTo>
                  <a:pt x="2244651" y="9694"/>
                </a:lnTo>
                <a:lnTo>
                  <a:pt x="2381768" y="17004"/>
                </a:lnTo>
                <a:lnTo>
                  <a:pt x="2514183" y="26211"/>
                </a:lnTo>
                <a:lnTo>
                  <a:pt x="2641431" y="37228"/>
                </a:lnTo>
                <a:lnTo>
                  <a:pt x="2763045" y="49969"/>
                </a:lnTo>
                <a:lnTo>
                  <a:pt x="2878561" y="64349"/>
                </a:lnTo>
                <a:lnTo>
                  <a:pt x="2987512" y="80281"/>
                </a:lnTo>
                <a:lnTo>
                  <a:pt x="3089433" y="97678"/>
                </a:lnTo>
                <a:lnTo>
                  <a:pt x="3183858" y="116456"/>
                </a:lnTo>
                <a:lnTo>
                  <a:pt x="3270321" y="136529"/>
                </a:lnTo>
                <a:lnTo>
                  <a:pt x="3348356" y="157809"/>
                </a:lnTo>
                <a:lnTo>
                  <a:pt x="3417497" y="180211"/>
                </a:lnTo>
                <a:lnTo>
                  <a:pt x="3477279" y="203650"/>
                </a:lnTo>
                <a:lnTo>
                  <a:pt x="3527237" y="228039"/>
                </a:lnTo>
                <a:lnTo>
                  <a:pt x="3566903" y="253291"/>
                </a:lnTo>
                <a:lnTo>
                  <a:pt x="3595813" y="279322"/>
                </a:lnTo>
                <a:lnTo>
                  <a:pt x="3619500" y="333375"/>
                </a:lnTo>
                <a:lnTo>
                  <a:pt x="3613500" y="360721"/>
                </a:lnTo>
                <a:lnTo>
                  <a:pt x="3566903" y="413499"/>
                </a:lnTo>
                <a:lnTo>
                  <a:pt x="3527237" y="438759"/>
                </a:lnTo>
                <a:lnTo>
                  <a:pt x="3477279" y="463153"/>
                </a:lnTo>
                <a:lnTo>
                  <a:pt x="3417497" y="486594"/>
                </a:lnTo>
                <a:lnTo>
                  <a:pt x="3348356" y="508996"/>
                </a:lnTo>
                <a:lnTo>
                  <a:pt x="3270321" y="530275"/>
                </a:lnTo>
                <a:lnTo>
                  <a:pt x="3183858" y="550344"/>
                </a:lnTo>
                <a:lnTo>
                  <a:pt x="3089433" y="569118"/>
                </a:lnTo>
                <a:lnTo>
                  <a:pt x="2987512" y="586511"/>
                </a:lnTo>
                <a:lnTo>
                  <a:pt x="2878561" y="602437"/>
                </a:lnTo>
                <a:lnTo>
                  <a:pt x="2763045" y="616810"/>
                </a:lnTo>
                <a:lnTo>
                  <a:pt x="2641431" y="629545"/>
                </a:lnTo>
                <a:lnTo>
                  <a:pt x="2514183" y="640556"/>
                </a:lnTo>
                <a:lnTo>
                  <a:pt x="2381768" y="649757"/>
                </a:lnTo>
                <a:lnTo>
                  <a:pt x="2244651" y="657063"/>
                </a:lnTo>
                <a:lnTo>
                  <a:pt x="2103299" y="662387"/>
                </a:lnTo>
                <a:lnTo>
                  <a:pt x="1958176" y="665645"/>
                </a:lnTo>
                <a:lnTo>
                  <a:pt x="1809750" y="666750"/>
                </a:lnTo>
                <a:lnTo>
                  <a:pt x="1661323" y="665645"/>
                </a:lnTo>
                <a:lnTo>
                  <a:pt x="1516200" y="662387"/>
                </a:lnTo>
                <a:lnTo>
                  <a:pt x="1374848" y="657063"/>
                </a:lnTo>
                <a:lnTo>
                  <a:pt x="1237731" y="649757"/>
                </a:lnTo>
                <a:lnTo>
                  <a:pt x="1105316" y="640556"/>
                </a:lnTo>
                <a:lnTo>
                  <a:pt x="978068" y="629545"/>
                </a:lnTo>
                <a:lnTo>
                  <a:pt x="856454" y="616810"/>
                </a:lnTo>
                <a:lnTo>
                  <a:pt x="740938" y="602437"/>
                </a:lnTo>
                <a:lnTo>
                  <a:pt x="631987" y="586511"/>
                </a:lnTo>
                <a:lnTo>
                  <a:pt x="530066" y="569118"/>
                </a:lnTo>
                <a:lnTo>
                  <a:pt x="435641" y="550344"/>
                </a:lnTo>
                <a:lnTo>
                  <a:pt x="349178" y="530275"/>
                </a:lnTo>
                <a:lnTo>
                  <a:pt x="271143" y="508996"/>
                </a:lnTo>
                <a:lnTo>
                  <a:pt x="202002" y="486594"/>
                </a:lnTo>
                <a:lnTo>
                  <a:pt x="142220" y="463153"/>
                </a:lnTo>
                <a:lnTo>
                  <a:pt x="92262" y="438759"/>
                </a:lnTo>
                <a:lnTo>
                  <a:pt x="52596" y="413499"/>
                </a:lnTo>
                <a:lnTo>
                  <a:pt x="23686" y="387457"/>
                </a:lnTo>
                <a:lnTo>
                  <a:pt x="0" y="333375"/>
                </a:lnTo>
                <a:close/>
              </a:path>
            </a:pathLst>
          </a:custGeom>
          <a:ln w="25400">
            <a:noFill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7093755" y="3525622"/>
            <a:ext cx="2936675" cy="604610"/>
          </a:xfrm>
          <a:custGeom>
            <a:avLst/>
            <a:gdLst/>
            <a:ahLst/>
            <a:cxnLst/>
            <a:rect l="l" t="t" r="r" b="b"/>
            <a:pathLst>
              <a:path w="3238500" h="666750">
                <a:moveTo>
                  <a:pt x="0" y="333375"/>
                </a:moveTo>
                <a:lnTo>
                  <a:pt x="21191" y="279322"/>
                </a:lnTo>
                <a:lnTo>
                  <a:pt x="82545" y="228039"/>
                </a:lnTo>
                <a:lnTo>
                  <a:pt x="127242" y="203650"/>
                </a:lnTo>
                <a:lnTo>
                  <a:pt x="180728" y="180211"/>
                </a:lnTo>
                <a:lnTo>
                  <a:pt x="242589" y="157809"/>
                </a:lnTo>
                <a:lnTo>
                  <a:pt x="312407" y="136529"/>
                </a:lnTo>
                <a:lnTo>
                  <a:pt x="389766" y="116456"/>
                </a:lnTo>
                <a:lnTo>
                  <a:pt x="474249" y="97678"/>
                </a:lnTo>
                <a:lnTo>
                  <a:pt x="565440" y="80281"/>
                </a:lnTo>
                <a:lnTo>
                  <a:pt x="662921" y="64349"/>
                </a:lnTo>
                <a:lnTo>
                  <a:pt x="766277" y="49969"/>
                </a:lnTo>
                <a:lnTo>
                  <a:pt x="875090" y="37228"/>
                </a:lnTo>
                <a:lnTo>
                  <a:pt x="988945" y="26211"/>
                </a:lnTo>
                <a:lnTo>
                  <a:pt x="1107423" y="17004"/>
                </a:lnTo>
                <a:lnTo>
                  <a:pt x="1230110" y="9694"/>
                </a:lnTo>
                <a:lnTo>
                  <a:pt x="1356587" y="4365"/>
                </a:lnTo>
                <a:lnTo>
                  <a:pt x="1486439" y="1105"/>
                </a:lnTo>
                <a:lnTo>
                  <a:pt x="1619250" y="0"/>
                </a:lnTo>
                <a:lnTo>
                  <a:pt x="1752060" y="1105"/>
                </a:lnTo>
                <a:lnTo>
                  <a:pt x="1881912" y="4365"/>
                </a:lnTo>
                <a:lnTo>
                  <a:pt x="2008389" y="9694"/>
                </a:lnTo>
                <a:lnTo>
                  <a:pt x="2131076" y="17004"/>
                </a:lnTo>
                <a:lnTo>
                  <a:pt x="2249554" y="26211"/>
                </a:lnTo>
                <a:lnTo>
                  <a:pt x="2363409" y="37228"/>
                </a:lnTo>
                <a:lnTo>
                  <a:pt x="2472222" y="49969"/>
                </a:lnTo>
                <a:lnTo>
                  <a:pt x="2575578" y="64349"/>
                </a:lnTo>
                <a:lnTo>
                  <a:pt x="2673059" y="80281"/>
                </a:lnTo>
                <a:lnTo>
                  <a:pt x="2764250" y="97678"/>
                </a:lnTo>
                <a:lnTo>
                  <a:pt x="2848733" y="116456"/>
                </a:lnTo>
                <a:lnTo>
                  <a:pt x="2926092" y="136529"/>
                </a:lnTo>
                <a:lnTo>
                  <a:pt x="2995910" y="157809"/>
                </a:lnTo>
                <a:lnTo>
                  <a:pt x="3057771" y="180211"/>
                </a:lnTo>
                <a:lnTo>
                  <a:pt x="3111257" y="203650"/>
                </a:lnTo>
                <a:lnTo>
                  <a:pt x="3155954" y="228039"/>
                </a:lnTo>
                <a:lnTo>
                  <a:pt x="3191442" y="253291"/>
                </a:lnTo>
                <a:lnTo>
                  <a:pt x="3233132" y="306045"/>
                </a:lnTo>
                <a:lnTo>
                  <a:pt x="3238500" y="333375"/>
                </a:lnTo>
                <a:lnTo>
                  <a:pt x="3233132" y="360721"/>
                </a:lnTo>
                <a:lnTo>
                  <a:pt x="3191442" y="413499"/>
                </a:lnTo>
                <a:lnTo>
                  <a:pt x="3155954" y="438759"/>
                </a:lnTo>
                <a:lnTo>
                  <a:pt x="3111257" y="463153"/>
                </a:lnTo>
                <a:lnTo>
                  <a:pt x="3057771" y="486594"/>
                </a:lnTo>
                <a:lnTo>
                  <a:pt x="2995910" y="508996"/>
                </a:lnTo>
                <a:lnTo>
                  <a:pt x="2926092" y="530275"/>
                </a:lnTo>
                <a:lnTo>
                  <a:pt x="2848733" y="550344"/>
                </a:lnTo>
                <a:lnTo>
                  <a:pt x="2764250" y="569118"/>
                </a:lnTo>
                <a:lnTo>
                  <a:pt x="2673059" y="586511"/>
                </a:lnTo>
                <a:lnTo>
                  <a:pt x="2575578" y="602437"/>
                </a:lnTo>
                <a:lnTo>
                  <a:pt x="2472222" y="616810"/>
                </a:lnTo>
                <a:lnTo>
                  <a:pt x="2363409" y="629545"/>
                </a:lnTo>
                <a:lnTo>
                  <a:pt x="2249554" y="640556"/>
                </a:lnTo>
                <a:lnTo>
                  <a:pt x="2131076" y="649757"/>
                </a:lnTo>
                <a:lnTo>
                  <a:pt x="2008389" y="657063"/>
                </a:lnTo>
                <a:lnTo>
                  <a:pt x="1881912" y="662387"/>
                </a:lnTo>
                <a:lnTo>
                  <a:pt x="1752060" y="665645"/>
                </a:lnTo>
                <a:lnTo>
                  <a:pt x="1619250" y="666750"/>
                </a:lnTo>
                <a:lnTo>
                  <a:pt x="1486439" y="665645"/>
                </a:lnTo>
                <a:lnTo>
                  <a:pt x="1356587" y="662387"/>
                </a:lnTo>
                <a:lnTo>
                  <a:pt x="1230110" y="657063"/>
                </a:lnTo>
                <a:lnTo>
                  <a:pt x="1107423" y="649757"/>
                </a:lnTo>
                <a:lnTo>
                  <a:pt x="988945" y="640556"/>
                </a:lnTo>
                <a:lnTo>
                  <a:pt x="875090" y="629545"/>
                </a:lnTo>
                <a:lnTo>
                  <a:pt x="766277" y="616810"/>
                </a:lnTo>
                <a:lnTo>
                  <a:pt x="662921" y="602437"/>
                </a:lnTo>
                <a:lnTo>
                  <a:pt x="565440" y="586511"/>
                </a:lnTo>
                <a:lnTo>
                  <a:pt x="474249" y="569118"/>
                </a:lnTo>
                <a:lnTo>
                  <a:pt x="389766" y="550344"/>
                </a:lnTo>
                <a:lnTo>
                  <a:pt x="312407" y="530275"/>
                </a:lnTo>
                <a:lnTo>
                  <a:pt x="242589" y="508996"/>
                </a:lnTo>
                <a:lnTo>
                  <a:pt x="180728" y="486594"/>
                </a:lnTo>
                <a:lnTo>
                  <a:pt x="127242" y="463153"/>
                </a:lnTo>
                <a:lnTo>
                  <a:pt x="82545" y="438759"/>
                </a:lnTo>
                <a:lnTo>
                  <a:pt x="47057" y="413499"/>
                </a:lnTo>
                <a:lnTo>
                  <a:pt x="5367" y="360721"/>
                </a:lnTo>
                <a:lnTo>
                  <a:pt x="0" y="333375"/>
                </a:lnTo>
                <a:close/>
              </a:path>
            </a:pathLst>
          </a:custGeom>
          <a:ln w="25400">
            <a:noFill/>
          </a:ln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xmlns="" id="{68ECF78E-8180-4A57-9DA2-4C8783D36EF8}"/>
              </a:ext>
            </a:extLst>
          </p:cNvPr>
          <p:cNvGrpSpPr/>
          <p:nvPr/>
        </p:nvGrpSpPr>
        <p:grpSpPr>
          <a:xfrm>
            <a:off x="1573280" y="1875667"/>
            <a:ext cx="3702475" cy="658125"/>
            <a:chOff x="1024336" y="2292909"/>
            <a:chExt cx="3702475" cy="1085634"/>
          </a:xfrm>
        </p:grpSpPr>
        <p:sp>
          <p:nvSpPr>
            <p:cNvPr id="51" name="object 8">
              <a:extLst>
                <a:ext uri="{FF2B5EF4-FFF2-40B4-BE49-F238E27FC236}">
                  <a16:creationId xmlns:a16="http://schemas.microsoft.com/office/drawing/2014/main" xmlns="" id="{7DD964DD-C557-481A-AE17-637CA7F4EFEA}"/>
                </a:ext>
              </a:extLst>
            </p:cNvPr>
            <p:cNvSpPr/>
            <p:nvPr/>
          </p:nvSpPr>
          <p:spPr>
            <a:xfrm>
              <a:off x="1032109" y="2292909"/>
              <a:ext cx="3694702" cy="1071018"/>
            </a:xfrm>
            <a:custGeom>
              <a:avLst/>
              <a:gdLst/>
              <a:ahLst/>
              <a:cxnLst/>
              <a:rect l="l" t="t" r="r" b="b"/>
              <a:pathLst>
                <a:path w="2571750" h="552450">
                  <a:moveTo>
                    <a:pt x="0" y="552450"/>
                  </a:moveTo>
                  <a:lnTo>
                    <a:pt x="2571750" y="552450"/>
                  </a:lnTo>
                  <a:lnTo>
                    <a:pt x="2571750" y="0"/>
                  </a:lnTo>
                  <a:lnTo>
                    <a:pt x="0" y="0"/>
                  </a:lnTo>
                  <a:lnTo>
                    <a:pt x="0" y="552450"/>
                  </a:lnTo>
                  <a:close/>
                </a:path>
              </a:pathLst>
            </a:custGeom>
            <a:solidFill>
              <a:srgbClr val="009EEC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xmlns="" id="{CB49652B-ADA4-4939-B0F4-06D4F262831D}"/>
                </a:ext>
              </a:extLst>
            </p:cNvPr>
            <p:cNvGrpSpPr/>
            <p:nvPr/>
          </p:nvGrpSpPr>
          <p:grpSpPr>
            <a:xfrm>
              <a:off x="1024336" y="2307525"/>
              <a:ext cx="3694702" cy="1071018"/>
              <a:chOff x="1024336" y="2307525"/>
              <a:chExt cx="3694702" cy="1071018"/>
            </a:xfrm>
          </p:grpSpPr>
          <p:sp>
            <p:nvSpPr>
              <p:cNvPr id="53" name="object 9">
                <a:extLst>
                  <a:ext uri="{FF2B5EF4-FFF2-40B4-BE49-F238E27FC236}">
                    <a16:creationId xmlns:a16="http://schemas.microsoft.com/office/drawing/2014/main" xmlns="" id="{240A96E1-A02D-425D-A8D6-0DF80AB70519}"/>
                  </a:ext>
                </a:extLst>
              </p:cNvPr>
              <p:cNvSpPr/>
              <p:nvPr/>
            </p:nvSpPr>
            <p:spPr>
              <a:xfrm>
                <a:off x="1024336" y="2307525"/>
                <a:ext cx="3694702" cy="1071018"/>
              </a:xfrm>
              <a:custGeom>
                <a:avLst/>
                <a:gdLst/>
                <a:ahLst/>
                <a:cxnLst/>
                <a:rect l="l" t="t" r="r" b="b"/>
                <a:pathLst>
                  <a:path w="2571750" h="552450">
                    <a:moveTo>
                      <a:pt x="0" y="552450"/>
                    </a:moveTo>
                    <a:lnTo>
                      <a:pt x="2571750" y="552450"/>
                    </a:lnTo>
                    <a:lnTo>
                      <a:pt x="2571750" y="0"/>
                    </a:lnTo>
                    <a:lnTo>
                      <a:pt x="0" y="0"/>
                    </a:lnTo>
                    <a:lnTo>
                      <a:pt x="0" y="552450"/>
                    </a:lnTo>
                    <a:close/>
                  </a:path>
                </a:pathLst>
              </a:custGeom>
              <a:ln w="25400">
                <a:noFill/>
              </a:ln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54" name="object 11">
                <a:extLst>
                  <a:ext uri="{FF2B5EF4-FFF2-40B4-BE49-F238E27FC236}">
                    <a16:creationId xmlns:a16="http://schemas.microsoft.com/office/drawing/2014/main" xmlns="" id="{7E74B2B3-D7BC-48DB-9B2E-80F359E2FBAD}"/>
                  </a:ext>
                </a:extLst>
              </p:cNvPr>
              <p:cNvSpPr txBox="1"/>
              <p:nvPr/>
            </p:nvSpPr>
            <p:spPr>
              <a:xfrm>
                <a:off x="1626910" y="2403072"/>
                <a:ext cx="2505100" cy="913867"/>
              </a:xfrm>
              <a:prstGeom prst="rect">
                <a:avLst/>
              </a:prstGeom>
              <a:solidFill>
                <a:srgbClr val="009EEC"/>
              </a:solidFill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516" algn="ctr"/>
                <a:r>
                  <a:rPr sz="3600" b="1" spc="-18" dirty="0">
                    <a:solidFill>
                      <a:srgbClr val="FFFFFF"/>
                    </a:solidFill>
                    <a:latin typeface="Calibri"/>
                    <a:cs typeface="Calibri"/>
                  </a:rPr>
                  <a:t>ORDI</a:t>
                </a:r>
                <a:r>
                  <a:rPr sz="3600" b="1" spc="-14" dirty="0">
                    <a:solidFill>
                      <a:srgbClr val="FFFFFF"/>
                    </a:solidFill>
                    <a:latin typeface="Calibri"/>
                    <a:cs typeface="Calibri"/>
                  </a:rPr>
                  <a:t>NARIA</a:t>
                </a:r>
                <a:endParaRPr sz="3600" dirty="0">
                  <a:latin typeface="Calibri"/>
                  <a:cs typeface="Calibri"/>
                </a:endParaRPr>
              </a:p>
            </p:txBody>
          </p:sp>
        </p:grpSp>
      </p:grpSp>
      <p:pic>
        <p:nvPicPr>
          <p:cNvPr id="46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ADFF0E1B-7528-6E4B-BDCA-08026AF9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n 46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B24E8561-FDC3-904D-A7C5-7B331FB94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55" name="object 7">
            <a:extLst>
              <a:ext uri="{FF2B5EF4-FFF2-40B4-BE49-F238E27FC236}">
                <a16:creationId xmlns:a16="http://schemas.microsoft.com/office/drawing/2014/main" xmlns="" id="{C2A4C5A7-9138-FA4B-9EDB-E010D5DD78F0}"/>
              </a:ext>
            </a:extLst>
          </p:cNvPr>
          <p:cNvSpPr txBox="1"/>
          <p:nvPr/>
        </p:nvSpPr>
        <p:spPr>
          <a:xfrm>
            <a:off x="3016606" y="307353"/>
            <a:ext cx="6158787" cy="1231106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113" algn="ctr"/>
            <a:r>
              <a:rPr lang="es-ES" sz="4000" b="1" dirty="0">
                <a:latin typeface="Calibri"/>
                <a:cs typeface="Calibri"/>
              </a:rPr>
              <a:t>MATRÍCULA</a:t>
            </a:r>
          </a:p>
          <a:p>
            <a:pPr marL="11113" algn="ctr"/>
            <a:r>
              <a:rPr lang="es-ES" sz="4000" b="1" dirty="0">
                <a:highlight>
                  <a:srgbClr val="FFFF00"/>
                </a:highlight>
              </a:rPr>
              <a:t>(PROVISIONAL)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xmlns="" id="{018FA1AB-38EF-094F-AAD0-E79D5039A55D}"/>
              </a:ext>
            </a:extLst>
          </p:cNvPr>
          <p:cNvGrpSpPr/>
          <p:nvPr/>
        </p:nvGrpSpPr>
        <p:grpSpPr>
          <a:xfrm>
            <a:off x="6706968" y="1884527"/>
            <a:ext cx="3710248" cy="650239"/>
            <a:chOff x="1024336" y="2292909"/>
            <a:chExt cx="3710248" cy="1072625"/>
          </a:xfrm>
        </p:grpSpPr>
        <p:sp>
          <p:nvSpPr>
            <p:cNvPr id="58" name="object 8">
              <a:extLst>
                <a:ext uri="{FF2B5EF4-FFF2-40B4-BE49-F238E27FC236}">
                  <a16:creationId xmlns:a16="http://schemas.microsoft.com/office/drawing/2014/main" xmlns="" id="{AFC521BB-855E-584C-806F-12DC622D513C}"/>
                </a:ext>
              </a:extLst>
            </p:cNvPr>
            <p:cNvSpPr/>
            <p:nvPr/>
          </p:nvSpPr>
          <p:spPr>
            <a:xfrm>
              <a:off x="1032109" y="2292909"/>
              <a:ext cx="3694702" cy="1071018"/>
            </a:xfrm>
            <a:custGeom>
              <a:avLst/>
              <a:gdLst/>
              <a:ahLst/>
              <a:cxnLst/>
              <a:rect l="l" t="t" r="r" b="b"/>
              <a:pathLst>
                <a:path w="2571750" h="552450">
                  <a:moveTo>
                    <a:pt x="0" y="552450"/>
                  </a:moveTo>
                  <a:lnTo>
                    <a:pt x="2571750" y="552450"/>
                  </a:lnTo>
                  <a:lnTo>
                    <a:pt x="2571750" y="0"/>
                  </a:lnTo>
                  <a:lnTo>
                    <a:pt x="0" y="0"/>
                  </a:lnTo>
                  <a:lnTo>
                    <a:pt x="0" y="552450"/>
                  </a:lnTo>
                  <a:close/>
                </a:path>
              </a:pathLst>
            </a:custGeom>
            <a:solidFill>
              <a:srgbClr val="009EEC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xmlns="" id="{19DC90BF-44C1-374D-AA2F-AC509AC3405A}"/>
                </a:ext>
              </a:extLst>
            </p:cNvPr>
            <p:cNvGrpSpPr/>
            <p:nvPr/>
          </p:nvGrpSpPr>
          <p:grpSpPr>
            <a:xfrm>
              <a:off x="1024336" y="2294516"/>
              <a:ext cx="3710248" cy="1071018"/>
              <a:chOff x="1024336" y="2294516"/>
              <a:chExt cx="3710248" cy="1071018"/>
            </a:xfrm>
          </p:grpSpPr>
          <p:sp>
            <p:nvSpPr>
              <p:cNvPr id="60" name="object 9">
                <a:extLst>
                  <a:ext uri="{FF2B5EF4-FFF2-40B4-BE49-F238E27FC236}">
                    <a16:creationId xmlns:a16="http://schemas.microsoft.com/office/drawing/2014/main" xmlns="" id="{9B549657-8B10-A24C-AA79-62E6B215D633}"/>
                  </a:ext>
                </a:extLst>
              </p:cNvPr>
              <p:cNvSpPr/>
              <p:nvPr/>
            </p:nvSpPr>
            <p:spPr>
              <a:xfrm>
                <a:off x="1024336" y="2294516"/>
                <a:ext cx="3694702" cy="1071018"/>
              </a:xfrm>
              <a:custGeom>
                <a:avLst/>
                <a:gdLst/>
                <a:ahLst/>
                <a:cxnLst/>
                <a:rect l="l" t="t" r="r" b="b"/>
                <a:pathLst>
                  <a:path w="2571750" h="552450">
                    <a:moveTo>
                      <a:pt x="0" y="552450"/>
                    </a:moveTo>
                    <a:lnTo>
                      <a:pt x="2571750" y="552450"/>
                    </a:lnTo>
                    <a:lnTo>
                      <a:pt x="2571750" y="0"/>
                    </a:lnTo>
                    <a:lnTo>
                      <a:pt x="0" y="0"/>
                    </a:lnTo>
                    <a:lnTo>
                      <a:pt x="0" y="552450"/>
                    </a:lnTo>
                    <a:close/>
                  </a:path>
                </a:pathLst>
              </a:custGeom>
              <a:ln w="25400">
                <a:noFill/>
              </a:ln>
            </p:spPr>
            <p:txBody>
              <a:bodyPr wrap="square" lIns="0" tIns="0" rIns="0" bIns="0" rtlCol="0"/>
              <a:lstStyle/>
              <a:p>
                <a:endParaRPr sz="1632"/>
              </a:p>
            </p:txBody>
          </p:sp>
          <p:sp>
            <p:nvSpPr>
              <p:cNvPr id="61" name="object 11">
                <a:extLst>
                  <a:ext uri="{FF2B5EF4-FFF2-40B4-BE49-F238E27FC236}">
                    <a16:creationId xmlns:a16="http://schemas.microsoft.com/office/drawing/2014/main" xmlns="" id="{8A7FFDC6-FDCB-3244-9C86-18F21A4EEE94}"/>
                  </a:ext>
                </a:extLst>
              </p:cNvPr>
              <p:cNvSpPr txBox="1"/>
              <p:nvPr/>
            </p:nvSpPr>
            <p:spPr>
              <a:xfrm>
                <a:off x="1039882" y="2375745"/>
                <a:ext cx="3694702" cy="913867"/>
              </a:xfrm>
              <a:prstGeom prst="rect">
                <a:avLst/>
              </a:prstGeom>
              <a:solidFill>
                <a:srgbClr val="009EEC"/>
              </a:solidFill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516" algn="ctr"/>
                <a:r>
                  <a:rPr lang="es-ES" sz="3600" b="1" spc="-18" dirty="0">
                    <a:solidFill>
                      <a:srgbClr val="FFFFFF"/>
                    </a:solidFill>
                    <a:latin typeface="Calibri"/>
                    <a:cs typeface="Calibri"/>
                  </a:rPr>
                  <a:t>EXTRAO</a:t>
                </a:r>
                <a:r>
                  <a:rPr sz="3600" b="1" spc="-18" dirty="0">
                    <a:solidFill>
                      <a:srgbClr val="FFFFFF"/>
                    </a:solidFill>
                    <a:latin typeface="Calibri"/>
                    <a:cs typeface="Calibri"/>
                  </a:rPr>
                  <a:t>RDI</a:t>
                </a:r>
                <a:r>
                  <a:rPr sz="3600" b="1" spc="-14" dirty="0">
                    <a:solidFill>
                      <a:srgbClr val="FFFFFF"/>
                    </a:solidFill>
                    <a:latin typeface="Calibri"/>
                    <a:cs typeface="Calibri"/>
                  </a:rPr>
                  <a:t>NARIA</a:t>
                </a:r>
                <a:endParaRPr sz="3600" dirty="0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62" name="object 9">
            <a:extLst>
              <a:ext uri="{FF2B5EF4-FFF2-40B4-BE49-F238E27FC236}">
                <a16:creationId xmlns:a16="http://schemas.microsoft.com/office/drawing/2014/main" xmlns="" id="{F53D8A37-ECED-9E46-8A20-4553F5FE580C}"/>
              </a:ext>
            </a:extLst>
          </p:cNvPr>
          <p:cNvSpPr/>
          <p:nvPr/>
        </p:nvSpPr>
        <p:spPr>
          <a:xfrm>
            <a:off x="1577166" y="2036927"/>
            <a:ext cx="3694702" cy="649265"/>
          </a:xfrm>
          <a:custGeom>
            <a:avLst/>
            <a:gdLst/>
            <a:ahLst/>
            <a:cxnLst/>
            <a:rect l="l" t="t" r="r" b="b"/>
            <a:pathLst>
              <a:path w="2571750" h="552450">
                <a:moveTo>
                  <a:pt x="0" y="552450"/>
                </a:moveTo>
                <a:lnTo>
                  <a:pt x="2571750" y="552450"/>
                </a:lnTo>
                <a:lnTo>
                  <a:pt x="2571750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ln w="25400">
            <a:noFill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xmlns="" id="{31AC6903-6AEE-7A40-8CF8-BB13A4A0B1F9}"/>
              </a:ext>
            </a:extLst>
          </p:cNvPr>
          <p:cNvSpPr txBox="1"/>
          <p:nvPr/>
        </p:nvSpPr>
        <p:spPr>
          <a:xfrm>
            <a:off x="1874175" y="4185958"/>
            <a:ext cx="3092908" cy="307777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180975"/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MAT</a:t>
            </a:r>
            <a:r>
              <a:rPr sz="2000" spc="-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2000" spc="-18" dirty="0">
                <a:solidFill>
                  <a:srgbClr val="FFFFFF"/>
                </a:solidFill>
                <a:latin typeface="Calibri"/>
                <a:cs typeface="Calibri"/>
              </a:rPr>
              <a:t>CUL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2000" spc="-14" dirty="0">
                <a:solidFill>
                  <a:srgbClr val="FFFFFF"/>
                </a:solidFill>
                <a:latin typeface="Calibri"/>
                <a:cs typeface="Calibri"/>
              </a:rPr>
              <a:t>POLO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2000" spc="-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NTR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2" name="object 24">
            <a:extLst>
              <a:ext uri="{FF2B5EF4-FFF2-40B4-BE49-F238E27FC236}">
                <a16:creationId xmlns:a16="http://schemas.microsoft.com/office/drawing/2014/main" xmlns="" id="{D36789C6-9714-3C44-8733-6332E1C03538}"/>
              </a:ext>
            </a:extLst>
          </p:cNvPr>
          <p:cNvSpPr txBox="1"/>
          <p:nvPr/>
        </p:nvSpPr>
        <p:spPr>
          <a:xfrm>
            <a:off x="7015638" y="4185959"/>
            <a:ext cx="3092908" cy="307777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MAT</a:t>
            </a:r>
            <a:r>
              <a:rPr sz="2000" spc="-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2000" spc="-18" dirty="0">
                <a:solidFill>
                  <a:srgbClr val="FFFFFF"/>
                </a:solidFill>
                <a:latin typeface="Calibri"/>
                <a:cs typeface="Calibri"/>
              </a:rPr>
              <a:t>CUL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2000" spc="-14" dirty="0">
                <a:solidFill>
                  <a:srgbClr val="FFFFFF"/>
                </a:solidFill>
                <a:latin typeface="Calibri"/>
                <a:cs typeface="Calibri"/>
              </a:rPr>
              <a:t>POLO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2000" spc="-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NTR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3" name="object 24">
            <a:extLst>
              <a:ext uri="{FF2B5EF4-FFF2-40B4-BE49-F238E27FC236}">
                <a16:creationId xmlns:a16="http://schemas.microsoft.com/office/drawing/2014/main" xmlns="" id="{C8D9C3A8-9021-C446-962A-E12264DB47CB}"/>
              </a:ext>
            </a:extLst>
          </p:cNvPr>
          <p:cNvSpPr txBox="1"/>
          <p:nvPr/>
        </p:nvSpPr>
        <p:spPr>
          <a:xfrm>
            <a:off x="7015638" y="2899577"/>
            <a:ext cx="3092908" cy="307777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137045"/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MAT</a:t>
            </a:r>
            <a:r>
              <a:rPr sz="2000" spc="-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2000" spc="-18" dirty="0">
                <a:solidFill>
                  <a:srgbClr val="FFFFFF"/>
                </a:solidFill>
                <a:latin typeface="Calibri"/>
                <a:cs typeface="Calibri"/>
              </a:rPr>
              <a:t>CUL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2000" spc="-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NTR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4" name="object 24">
            <a:extLst>
              <a:ext uri="{FF2B5EF4-FFF2-40B4-BE49-F238E27FC236}">
                <a16:creationId xmlns:a16="http://schemas.microsoft.com/office/drawing/2014/main" xmlns="" id="{B1DDD391-8A8A-6E4B-9412-B4B80CF703B9}"/>
              </a:ext>
            </a:extLst>
          </p:cNvPr>
          <p:cNvSpPr txBox="1"/>
          <p:nvPr/>
        </p:nvSpPr>
        <p:spPr>
          <a:xfrm>
            <a:off x="2667276" y="3520150"/>
            <a:ext cx="1506709" cy="307777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7938"/>
            <a:r>
              <a:rPr lang="es-ES" sz="2000" spc="-5" dirty="0">
                <a:solidFill>
                  <a:srgbClr val="FFFFFF"/>
                </a:solidFill>
                <a:latin typeface="Calibri"/>
                <a:cs typeface="Calibri"/>
              </a:rPr>
              <a:t>20-24 de </a:t>
            </a:r>
            <a:r>
              <a:rPr lang="es-ES" sz="2000" spc="-5" dirty="0" err="1">
                <a:solidFill>
                  <a:srgbClr val="FFFFFF"/>
                </a:solidFill>
                <a:latin typeface="Calibri"/>
                <a:cs typeface="Calibri"/>
              </a:rPr>
              <a:t>maio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5" name="object 24">
            <a:extLst>
              <a:ext uri="{FF2B5EF4-FFF2-40B4-BE49-F238E27FC236}">
                <a16:creationId xmlns:a16="http://schemas.microsoft.com/office/drawing/2014/main" xmlns="" id="{FA88263C-BFEE-3145-B2F8-7D30841F8827}"/>
              </a:ext>
            </a:extLst>
          </p:cNvPr>
          <p:cNvSpPr txBox="1"/>
          <p:nvPr/>
        </p:nvSpPr>
        <p:spPr>
          <a:xfrm>
            <a:off x="2667275" y="4815773"/>
            <a:ext cx="1506709" cy="307777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7938"/>
            <a:r>
              <a:rPr lang="es-ES" sz="2000" spc="-5" dirty="0">
                <a:solidFill>
                  <a:srgbClr val="FFFFFF"/>
                </a:solidFill>
                <a:latin typeface="Calibri"/>
                <a:cs typeface="Calibri"/>
              </a:rPr>
              <a:t>25-26 de </a:t>
            </a:r>
            <a:r>
              <a:rPr lang="es-ES" sz="2000" spc="-5" dirty="0" err="1">
                <a:solidFill>
                  <a:srgbClr val="FFFFFF"/>
                </a:solidFill>
                <a:latin typeface="Calibri"/>
                <a:cs typeface="Calibri"/>
              </a:rPr>
              <a:t>maio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6" name="object 24">
            <a:extLst>
              <a:ext uri="{FF2B5EF4-FFF2-40B4-BE49-F238E27FC236}">
                <a16:creationId xmlns:a16="http://schemas.microsoft.com/office/drawing/2014/main" xmlns="" id="{263C2022-DC0D-7E43-900B-00E8C1ADA5DF}"/>
              </a:ext>
            </a:extLst>
          </p:cNvPr>
          <p:cNvSpPr txBox="1"/>
          <p:nvPr/>
        </p:nvSpPr>
        <p:spPr>
          <a:xfrm>
            <a:off x="7349184" y="4833255"/>
            <a:ext cx="2410269" cy="307777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7938" algn="ctr"/>
            <a:r>
              <a:rPr lang="es-ES" sz="2000" spc="-5" dirty="0">
                <a:solidFill>
                  <a:srgbClr val="FFFFFF"/>
                </a:solidFill>
                <a:latin typeface="Calibri"/>
                <a:cs typeface="Calibri"/>
              </a:rPr>
              <a:t>24 de </a:t>
            </a:r>
            <a:r>
              <a:rPr lang="es-ES" sz="2000" spc="-5" dirty="0" err="1">
                <a:solidFill>
                  <a:srgbClr val="FFFFFF"/>
                </a:solidFill>
                <a:latin typeface="Calibri"/>
                <a:cs typeface="Calibri"/>
              </a:rPr>
              <a:t>xuño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7" name="object 24">
            <a:extLst>
              <a:ext uri="{FF2B5EF4-FFF2-40B4-BE49-F238E27FC236}">
                <a16:creationId xmlns:a16="http://schemas.microsoft.com/office/drawing/2014/main" xmlns="" id="{97CFF256-E49F-C74C-B9CB-2C5BBD71580A}"/>
              </a:ext>
            </a:extLst>
          </p:cNvPr>
          <p:cNvSpPr txBox="1"/>
          <p:nvPr/>
        </p:nvSpPr>
        <p:spPr>
          <a:xfrm>
            <a:off x="7800963" y="3538663"/>
            <a:ext cx="1506709" cy="307777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7938"/>
            <a:r>
              <a:rPr lang="es-ES" sz="2000" spc="-5" dirty="0">
                <a:solidFill>
                  <a:srgbClr val="FFFFFF"/>
                </a:solidFill>
                <a:latin typeface="Calibri"/>
                <a:cs typeface="Calibri"/>
              </a:rPr>
              <a:t>21-23 de </a:t>
            </a:r>
            <a:r>
              <a:rPr lang="es-ES" sz="2000" spc="-5" dirty="0" err="1">
                <a:solidFill>
                  <a:srgbClr val="FFFFFF"/>
                </a:solidFill>
                <a:latin typeface="Calibri"/>
                <a:cs typeface="Calibri"/>
              </a:rPr>
              <a:t>xuño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5EDA9473-5B1C-F041-8810-E554E3C74C9F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7">
            <a:extLst>
              <a:ext uri="{FF2B5EF4-FFF2-40B4-BE49-F238E27FC236}">
                <a16:creationId xmlns:a16="http://schemas.microsoft.com/office/drawing/2014/main" xmlns="" id="{9FAEAC7A-3D72-CC4E-B9C1-B7F62295E449}"/>
              </a:ext>
            </a:extLst>
          </p:cNvPr>
          <p:cNvSpPr txBox="1"/>
          <p:nvPr/>
        </p:nvSpPr>
        <p:spPr>
          <a:xfrm>
            <a:off x="2775313" y="387054"/>
            <a:ext cx="6641374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1479"/>
            <a:r>
              <a:rPr lang="es-ES" sz="4000" b="1" spc="-18" dirty="0">
                <a:latin typeface="Calibri"/>
                <a:cs typeface="Calibri"/>
              </a:rPr>
              <a:t>PREINSCRICIÓIN E ADMISIÓN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4412E71-0CFF-AF49-BCE1-F448607D6D79}"/>
              </a:ext>
            </a:extLst>
          </p:cNvPr>
          <p:cNvSpPr/>
          <p:nvPr/>
        </p:nvSpPr>
        <p:spPr>
          <a:xfrm>
            <a:off x="1469985" y="2018609"/>
            <a:ext cx="91902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PERSOAS CON DISCAPACIDADE OU NECESIDADES ESPECIAIS PARA REALIZAR A  PROBA DE ABAU </a:t>
            </a:r>
          </a:p>
          <a:p>
            <a:pPr algn="ctr"/>
            <a:r>
              <a:rPr lang="es-ES" sz="2800" b="1" dirty="0"/>
              <a:t>(debidamente </a:t>
            </a:r>
            <a:r>
              <a:rPr lang="es-ES" sz="2800" b="1" dirty="0" err="1"/>
              <a:t>xustificadas</a:t>
            </a:r>
            <a:r>
              <a:rPr lang="es-ES" sz="2800" b="1" dirty="0"/>
              <a:t>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3F10D53-ECEC-764F-A09E-4AA81803EDE0}"/>
              </a:ext>
            </a:extLst>
          </p:cNvPr>
          <p:cNvSpPr/>
          <p:nvPr/>
        </p:nvSpPr>
        <p:spPr>
          <a:xfrm>
            <a:off x="1348450" y="4590123"/>
            <a:ext cx="9433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/>
              <a:t>Comunicación ata o 4 de </a:t>
            </a:r>
            <a:r>
              <a:rPr lang="es-ES" sz="4400" dirty="0" err="1"/>
              <a:t>febreiro</a:t>
            </a:r>
            <a:endParaRPr lang="es-ES" sz="4400" dirty="0"/>
          </a:p>
        </p:txBody>
      </p:sp>
      <p:sp>
        <p:nvSpPr>
          <p:cNvPr id="6" name="Flecha abajo 5">
            <a:extLst>
              <a:ext uri="{FF2B5EF4-FFF2-40B4-BE49-F238E27FC236}">
                <a16:creationId xmlns:a16="http://schemas.microsoft.com/office/drawing/2014/main" xmlns="" id="{35318ED1-D1A4-384E-9FDC-3B5219003D58}"/>
              </a:ext>
            </a:extLst>
          </p:cNvPr>
          <p:cNvSpPr/>
          <p:nvPr/>
        </p:nvSpPr>
        <p:spPr>
          <a:xfrm>
            <a:off x="5764193" y="3454397"/>
            <a:ext cx="856526" cy="1135726"/>
          </a:xfrm>
          <a:prstGeom prst="downArrow">
            <a:avLst/>
          </a:prstGeom>
          <a:solidFill>
            <a:srgbClr val="009EEC"/>
          </a:solidFill>
          <a:ln>
            <a:solidFill>
              <a:srgbClr val="009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43625B87-B3D7-B642-BFE5-76F6E5AE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26455838-2C3D-4E4D-8D18-964925539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0E2B069-CF31-0340-A59B-EA52598909FE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3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88203" y="1986894"/>
            <a:ext cx="906914" cy="4324647"/>
          </a:xfrm>
          <a:custGeom>
            <a:avLst/>
            <a:gdLst/>
            <a:ahLst/>
            <a:cxnLst/>
            <a:rect l="l" t="t" r="r" b="b"/>
            <a:pathLst>
              <a:path w="1000125" h="4351020">
                <a:moveTo>
                  <a:pt x="649859" y="0"/>
                </a:moveTo>
                <a:lnTo>
                  <a:pt x="0" y="0"/>
                </a:lnTo>
                <a:lnTo>
                  <a:pt x="0" y="4350981"/>
                </a:lnTo>
                <a:lnTo>
                  <a:pt x="649859" y="4350981"/>
                </a:lnTo>
                <a:lnTo>
                  <a:pt x="649859" y="2300478"/>
                </a:lnTo>
                <a:lnTo>
                  <a:pt x="875156" y="2300478"/>
                </a:lnTo>
                <a:lnTo>
                  <a:pt x="1000124" y="2175510"/>
                </a:lnTo>
                <a:lnTo>
                  <a:pt x="875029" y="2050415"/>
                </a:lnTo>
                <a:lnTo>
                  <a:pt x="649859" y="2050415"/>
                </a:lnTo>
                <a:lnTo>
                  <a:pt x="649859" y="0"/>
                </a:lnTo>
                <a:close/>
              </a:path>
              <a:path w="1000125" h="4351020">
                <a:moveTo>
                  <a:pt x="875156" y="2300478"/>
                </a:moveTo>
                <a:lnTo>
                  <a:pt x="750062" y="2300478"/>
                </a:lnTo>
                <a:lnTo>
                  <a:pt x="750062" y="2425573"/>
                </a:lnTo>
                <a:lnTo>
                  <a:pt x="875156" y="2300478"/>
                </a:lnTo>
                <a:close/>
              </a:path>
              <a:path w="1000125" h="4351020">
                <a:moveTo>
                  <a:pt x="750062" y="1925447"/>
                </a:moveTo>
                <a:lnTo>
                  <a:pt x="750062" y="2050415"/>
                </a:lnTo>
                <a:lnTo>
                  <a:pt x="875029" y="2050415"/>
                </a:lnTo>
                <a:lnTo>
                  <a:pt x="750062" y="1925447"/>
                </a:lnTo>
                <a:close/>
              </a:path>
            </a:pathLst>
          </a:custGeom>
          <a:solidFill>
            <a:srgbClr val="009EE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 txBox="1"/>
          <p:nvPr/>
        </p:nvSpPr>
        <p:spPr>
          <a:xfrm>
            <a:off x="1503288" y="1983298"/>
            <a:ext cx="553998" cy="4035855"/>
          </a:xfrm>
          <a:prstGeom prst="rect">
            <a:avLst/>
          </a:prstGeom>
          <a:solidFill>
            <a:srgbClr val="009EEC"/>
          </a:solidFill>
        </p:spPr>
        <p:txBody>
          <a:bodyPr vert="vert270" wrap="square" lIns="0" tIns="0" rIns="0" bIns="0" rtlCol="0">
            <a:spAutoFit/>
          </a:bodyPr>
          <a:lstStyle/>
          <a:p>
            <a:pPr marL="11516"/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36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OBRIGATORIA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95118" y="1917561"/>
            <a:ext cx="8079466" cy="1194741"/>
          </a:xfrm>
          <a:custGeom>
            <a:avLst/>
            <a:gdLst/>
            <a:ahLst/>
            <a:cxnLst/>
            <a:rect l="l" t="t" r="r" b="b"/>
            <a:pathLst>
              <a:path w="8516620" h="876300">
                <a:moveTo>
                  <a:pt x="0" y="876300"/>
                </a:moveTo>
                <a:lnTo>
                  <a:pt x="8516620" y="876300"/>
                </a:lnTo>
                <a:lnTo>
                  <a:pt x="851662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solidFill>
            <a:srgbClr val="009EEC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19" name="object 19"/>
          <p:cNvSpPr/>
          <p:nvPr/>
        </p:nvSpPr>
        <p:spPr>
          <a:xfrm>
            <a:off x="9386748" y="2747455"/>
            <a:ext cx="378657" cy="284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 txBox="1"/>
          <p:nvPr/>
        </p:nvSpPr>
        <p:spPr>
          <a:xfrm>
            <a:off x="5018814" y="3171832"/>
            <a:ext cx="1343385" cy="1357551"/>
          </a:xfrm>
          <a:prstGeom prst="rect">
            <a:avLst/>
          </a:prstGeom>
          <a:solidFill>
            <a:srgbClr val="009EEC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2036" marR="333974" indent="-1727" algn="ctr">
              <a:lnSpc>
                <a:spcPct val="101899"/>
              </a:lnSpc>
            </a:pPr>
            <a:endParaRPr lang="es-ES" sz="1451" b="1" spc="-9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42036" marR="333974" indent="-1727" algn="ctr">
              <a:lnSpc>
                <a:spcPct val="101899"/>
              </a:lnSpc>
            </a:pPr>
            <a:r>
              <a:rPr sz="1451" b="1" spc="-9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51" b="1" spc="-14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51" b="1" spc="-9" dirty="0">
                <a:solidFill>
                  <a:srgbClr val="FFFFFF"/>
                </a:solidFill>
                <a:latin typeface="Calibri"/>
                <a:cs typeface="Calibri"/>
              </a:rPr>
              <a:t>GUA</a:t>
            </a:r>
            <a:r>
              <a:rPr sz="1451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1" b="1" spc="-18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1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51" b="1" spc="-9" dirty="0">
                <a:solidFill>
                  <a:srgbClr val="FFFFFF"/>
                </a:solidFill>
                <a:latin typeface="Calibri"/>
                <a:cs typeface="Calibri"/>
              </a:rPr>
              <a:t>LEGA E</a:t>
            </a:r>
            <a:endParaRPr sz="1451" dirty="0">
              <a:latin typeface="Calibri"/>
              <a:cs typeface="Calibri"/>
            </a:endParaRPr>
          </a:p>
          <a:p>
            <a:pPr marL="576" algn="ctr">
              <a:spcBef>
                <a:spcPts val="41"/>
              </a:spcBef>
            </a:pPr>
            <a:r>
              <a:rPr sz="1451" b="1" spc="-9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51" b="1" spc="-14" dirty="0">
                <a:solidFill>
                  <a:srgbClr val="FFFFFF"/>
                </a:solidFill>
                <a:latin typeface="Calibri"/>
                <a:cs typeface="Calibri"/>
              </a:rPr>
              <a:t>ITER</a:t>
            </a:r>
            <a:r>
              <a:rPr sz="1451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51" b="1" spc="-14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1451" b="1" spc="-9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1451" b="1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1" b="1" spc="-1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51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lang="es-ES" sz="1451" b="1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576" algn="ctr">
              <a:spcBef>
                <a:spcPts val="41"/>
              </a:spcBef>
            </a:pPr>
            <a:endParaRPr sz="1451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43853" y="3171832"/>
            <a:ext cx="1485612" cy="1354282"/>
          </a:xfrm>
          <a:prstGeom prst="rect">
            <a:avLst/>
          </a:prstGeom>
          <a:solidFill>
            <a:srgbClr val="009EEC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953" marR="119770" indent="1152" algn="ctr">
              <a:lnSpc>
                <a:spcPct val="101600"/>
              </a:lnSpc>
            </a:pPr>
            <a:r>
              <a:rPr lang="es-ES" sz="1451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 marL="124953" marR="119770" indent="1152" algn="ctr">
              <a:lnSpc>
                <a:spcPct val="101600"/>
              </a:lnSpc>
            </a:pPr>
            <a:r>
              <a:rPr sz="1451" b="1" spc="-14" dirty="0">
                <a:solidFill>
                  <a:srgbClr val="FFFFFF"/>
                </a:solidFill>
                <a:latin typeface="Calibri"/>
                <a:cs typeface="Calibri"/>
              </a:rPr>
              <a:t>PRIM</a:t>
            </a:r>
            <a:r>
              <a:rPr sz="1451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1" b="1" spc="-1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51" b="1" spc="-9" dirty="0">
                <a:solidFill>
                  <a:srgbClr val="FFFFFF"/>
                </a:solidFill>
                <a:latin typeface="Calibri"/>
                <a:cs typeface="Calibri"/>
              </a:rPr>
              <a:t>RA L</a:t>
            </a:r>
            <a:r>
              <a:rPr sz="1451" b="1" spc="-14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51" b="1" spc="-9" dirty="0">
                <a:solidFill>
                  <a:srgbClr val="FFFFFF"/>
                </a:solidFill>
                <a:latin typeface="Calibri"/>
                <a:cs typeface="Calibri"/>
              </a:rPr>
              <a:t>GUA ESTRANXEIRA</a:t>
            </a:r>
            <a:r>
              <a:rPr sz="1451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1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51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451" dirty="0">
              <a:latin typeface="Calibri"/>
              <a:cs typeface="Calibri"/>
            </a:endParaRPr>
          </a:p>
          <a:p>
            <a:pPr algn="ctr">
              <a:spcBef>
                <a:spcPts val="1279"/>
              </a:spcBef>
            </a:pPr>
            <a:r>
              <a:rPr sz="99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97" spc="-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97" dirty="0">
                <a:solidFill>
                  <a:srgbClr val="FFFFFF"/>
                </a:solidFill>
                <a:latin typeface="Calibri"/>
                <a:cs typeface="Calibri"/>
              </a:rPr>
              <a:t>G /</a:t>
            </a:r>
            <a:r>
              <a:rPr sz="997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7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9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97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7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997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7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9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97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7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997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7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997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7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997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97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97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97" spc="-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9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lang="es-ES" sz="99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 algn="ctr"/>
            <a:r>
              <a:rPr lang="es-ES"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8" name="object 28"/>
          <p:cNvSpPr/>
          <p:nvPr/>
        </p:nvSpPr>
        <p:spPr>
          <a:xfrm>
            <a:off x="7997555" y="3192776"/>
            <a:ext cx="2462776" cy="1321755"/>
          </a:xfrm>
          <a:custGeom>
            <a:avLst/>
            <a:gdLst/>
            <a:ahLst/>
            <a:cxnLst/>
            <a:rect l="l" t="t" r="r" b="b"/>
            <a:pathLst>
              <a:path w="2715895" h="1480820">
                <a:moveTo>
                  <a:pt x="0" y="1480820"/>
                </a:moveTo>
                <a:lnTo>
                  <a:pt x="2715895" y="1480820"/>
                </a:lnTo>
                <a:lnTo>
                  <a:pt x="2715895" y="0"/>
                </a:lnTo>
                <a:lnTo>
                  <a:pt x="0" y="0"/>
                </a:lnTo>
                <a:lnTo>
                  <a:pt x="0" y="1480820"/>
                </a:lnTo>
                <a:close/>
              </a:path>
            </a:pathLst>
          </a:custGeom>
          <a:solidFill>
            <a:srgbClr val="009EE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8011808" y="3163771"/>
            <a:ext cx="2462776" cy="1342809"/>
          </a:xfrm>
          <a:custGeom>
            <a:avLst/>
            <a:gdLst/>
            <a:ahLst/>
            <a:cxnLst/>
            <a:rect l="l" t="t" r="r" b="b"/>
            <a:pathLst>
              <a:path w="2715895" h="1480820">
                <a:moveTo>
                  <a:pt x="0" y="1480820"/>
                </a:moveTo>
                <a:lnTo>
                  <a:pt x="2715895" y="1480820"/>
                </a:lnTo>
                <a:lnTo>
                  <a:pt x="2715895" y="0"/>
                </a:lnTo>
                <a:lnTo>
                  <a:pt x="0" y="0"/>
                </a:lnTo>
                <a:lnTo>
                  <a:pt x="0" y="1480820"/>
                </a:lnTo>
                <a:close/>
              </a:path>
            </a:pathLst>
          </a:custGeom>
          <a:ln w="38100">
            <a:noFill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 txBox="1"/>
          <p:nvPr/>
        </p:nvSpPr>
        <p:spPr>
          <a:xfrm>
            <a:off x="8172692" y="3244041"/>
            <a:ext cx="2144349" cy="184666"/>
          </a:xfrm>
          <a:prstGeom prst="rect">
            <a:avLst/>
          </a:prstGeom>
          <a:solidFill>
            <a:srgbClr val="009EEC"/>
          </a:solidFill>
          <a:ln>
            <a:solidFill>
              <a:srgbClr val="009EE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TRONCA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200" b="1" spc="-14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CURS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02212" y="3472465"/>
            <a:ext cx="2157592" cy="1004634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122073" indent="-110557">
              <a:buClr>
                <a:srgbClr val="FFFFFF"/>
              </a:buClr>
              <a:buFont typeface="Calibri"/>
              <a:buChar char="-"/>
              <a:tabLst>
                <a:tab pos="122073" algn="l"/>
              </a:tabLst>
            </a:pP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Matemáti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 II</a:t>
            </a:r>
            <a:endParaRPr sz="1632" dirty="0">
              <a:latin typeface="Calibri"/>
              <a:cs typeface="Calibri"/>
            </a:endParaRPr>
          </a:p>
          <a:p>
            <a:pPr marL="122073" indent="-110557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22073" algn="l"/>
              </a:tabLst>
            </a:pPr>
            <a:r>
              <a:rPr sz="1632" b="1" spc="-1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atín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632" dirty="0">
              <a:latin typeface="Calibri"/>
              <a:cs typeface="Calibri"/>
            </a:endParaRPr>
          </a:p>
          <a:p>
            <a:pPr marL="122073" indent="-110557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22073" algn="l"/>
              </a:tabLst>
            </a:pP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Matemáti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plicad. 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632" dirty="0">
              <a:latin typeface="Calibri"/>
              <a:cs typeface="Calibri"/>
            </a:endParaRPr>
          </a:p>
          <a:p>
            <a:pPr marL="122073" indent="-110557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22073" algn="l"/>
              </a:tabLst>
            </a:pP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32" b="1" spc="-18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entos da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 Arte 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632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12164" y="4834222"/>
            <a:ext cx="4249542" cy="279179"/>
          </a:xfrm>
          <a:prstGeom prst="rect">
            <a:avLst/>
          </a:prstGeom>
          <a:solidFill>
            <a:srgbClr val="009EEC"/>
          </a:solidFill>
          <a:ln w="25400">
            <a:solidFill>
              <a:srgbClr val="009EE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918"/>
            <a:r>
              <a:rPr sz="1814" b="1" u="heavy" dirty="0">
                <a:solidFill>
                  <a:srgbClr val="FFFFFF"/>
                </a:solidFill>
                <a:latin typeface="Calibri"/>
                <a:cs typeface="Calibri"/>
              </a:rPr>
              <a:t>NOTA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spc="-8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spc="-14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 ARI</a:t>
            </a:r>
            <a:r>
              <a:rPr sz="1632" b="1" spc="-18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32" b="1" spc="-14" dirty="0">
                <a:solidFill>
                  <a:srgbClr val="FFFFFF"/>
                </a:solidFill>
                <a:latin typeface="Calibri"/>
                <a:cs typeface="Calibri"/>
              </a:rPr>
              <a:t>MÉ</a:t>
            </a:r>
            <a:r>
              <a:rPr sz="1632" b="1" spc="-18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ICA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spc="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spc="-14" dirty="0">
                <a:solidFill>
                  <a:srgbClr val="FFFFFF"/>
                </a:solidFill>
                <a:latin typeface="Calibri"/>
                <a:cs typeface="Calibri"/>
              </a:rPr>
              <a:t>MATE</a:t>
            </a:r>
            <a:r>
              <a:rPr sz="1632" b="1" spc="-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IAS</a:t>
            </a:r>
            <a:endParaRPr sz="1632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97598" y="4648923"/>
            <a:ext cx="2511721" cy="243656"/>
          </a:xfrm>
          <a:prstGeom prst="rect">
            <a:avLst/>
          </a:prstGeom>
          <a:solidFill>
            <a:srgbClr val="009EEC"/>
          </a:solidFill>
          <a:ln w="25400">
            <a:solidFill>
              <a:srgbClr val="009EE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494">
              <a:lnSpc>
                <a:spcPts val="1945"/>
              </a:lnSpc>
            </a:pP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4.0 –</a:t>
            </a:r>
            <a:r>
              <a:rPr sz="1632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10.0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(V</a:t>
            </a:r>
            <a:r>
              <a:rPr sz="1632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lor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632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40%)</a:t>
            </a:r>
            <a:endParaRPr sz="1632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99903" y="5051305"/>
            <a:ext cx="2392526" cy="251159"/>
          </a:xfrm>
          <a:prstGeom prst="rect">
            <a:avLst/>
          </a:prstGeom>
          <a:solidFill>
            <a:srgbClr val="009EEC"/>
          </a:solidFill>
          <a:ln w="25400">
            <a:solidFill>
              <a:srgbClr val="009EE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3838"/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32" b="1" spc="-1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IDEZ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632" b="1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32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32" b="1" spc="-2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32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32" b="1" spc="-9" dirty="0">
                <a:solidFill>
                  <a:srgbClr val="FFFFFF"/>
                </a:solidFill>
                <a:latin typeface="Calibri"/>
                <a:cs typeface="Calibri"/>
              </a:rPr>
              <a:t>EFINIDA</a:t>
            </a:r>
            <a:endParaRPr sz="1632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19897" y="1216879"/>
            <a:ext cx="3799577" cy="492443"/>
          </a:xfrm>
          <a:prstGeom prst="rect">
            <a:avLst/>
          </a:prstGeom>
          <a:solidFill>
            <a:srgbClr val="009EEC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7294"/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4" dirty="0">
                <a:solidFill>
                  <a:srgbClr val="FFFFFF"/>
                </a:solidFill>
                <a:latin typeface="Calibri"/>
                <a:cs typeface="Calibri"/>
              </a:rPr>
              <a:t>RTE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3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3200" b="1" spc="-14" dirty="0">
                <a:solidFill>
                  <a:srgbClr val="FFFFFF"/>
                </a:solidFill>
                <a:latin typeface="Calibri"/>
                <a:cs typeface="Calibri"/>
              </a:rPr>
              <a:t>RIG</a:t>
            </a:r>
            <a:r>
              <a:rPr sz="3200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8" dirty="0">
                <a:solidFill>
                  <a:srgbClr val="FFFFFF"/>
                </a:solidFill>
                <a:latin typeface="Calibri"/>
                <a:cs typeface="Calibri"/>
              </a:rPr>
              <a:t>TORIA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13376" y="1233693"/>
            <a:ext cx="3703665" cy="492443"/>
          </a:xfrm>
          <a:prstGeom prst="rect">
            <a:avLst/>
          </a:prstGeom>
          <a:solidFill>
            <a:srgbClr val="009EEC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8542"/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4" dirty="0">
                <a:solidFill>
                  <a:srgbClr val="FFFFFF"/>
                </a:solidFill>
                <a:latin typeface="Calibri"/>
                <a:cs typeface="Calibri"/>
              </a:rPr>
              <a:t>RTE</a:t>
            </a:r>
            <a:r>
              <a:rPr sz="3200" b="1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8" dirty="0">
                <a:solidFill>
                  <a:srgbClr val="FFFFFF"/>
                </a:solidFill>
                <a:latin typeface="Calibri"/>
                <a:cs typeface="Calibri"/>
              </a:rPr>
              <a:t>VOLU</a:t>
            </a:r>
            <a:r>
              <a:rPr sz="3200" b="1" spc="-1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4" dirty="0">
                <a:solidFill>
                  <a:srgbClr val="FFFFFF"/>
                </a:solidFill>
                <a:latin typeface="Calibri"/>
                <a:cs typeface="Calibri"/>
              </a:rPr>
              <a:t>RIA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35110" y="5826485"/>
            <a:ext cx="8339473" cy="507296"/>
          </a:xfrm>
          <a:custGeom>
            <a:avLst/>
            <a:gdLst/>
            <a:ahLst/>
            <a:cxnLst/>
            <a:rect l="l" t="t" r="r" b="b"/>
            <a:pathLst>
              <a:path w="9113520" h="559434">
                <a:moveTo>
                  <a:pt x="0" y="559434"/>
                </a:moveTo>
                <a:lnTo>
                  <a:pt x="9113520" y="559434"/>
                </a:lnTo>
                <a:lnTo>
                  <a:pt x="9113520" y="0"/>
                </a:lnTo>
                <a:lnTo>
                  <a:pt x="0" y="0"/>
                </a:lnTo>
                <a:lnTo>
                  <a:pt x="0" y="559434"/>
                </a:lnTo>
                <a:close/>
              </a:path>
            </a:pathLst>
          </a:custGeom>
          <a:solidFill>
            <a:srgbClr val="009EEC"/>
          </a:solidFill>
          <a:ln>
            <a:noFill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/>
          <p:nvPr/>
        </p:nvSpPr>
        <p:spPr>
          <a:xfrm>
            <a:off x="2071086" y="5804246"/>
            <a:ext cx="8264149" cy="507296"/>
          </a:xfrm>
          <a:custGeom>
            <a:avLst/>
            <a:gdLst/>
            <a:ahLst/>
            <a:cxnLst/>
            <a:rect l="l" t="t" r="r" b="b"/>
            <a:pathLst>
              <a:path w="9113520" h="559434">
                <a:moveTo>
                  <a:pt x="0" y="559434"/>
                </a:moveTo>
                <a:lnTo>
                  <a:pt x="9113520" y="559434"/>
                </a:lnTo>
                <a:lnTo>
                  <a:pt x="9113520" y="0"/>
                </a:lnTo>
                <a:lnTo>
                  <a:pt x="0" y="0"/>
                </a:lnTo>
                <a:lnTo>
                  <a:pt x="0" y="559434"/>
                </a:lnTo>
                <a:close/>
              </a:path>
            </a:pathLst>
          </a:custGeom>
          <a:ln w="38099">
            <a:noFill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 txBox="1"/>
          <p:nvPr/>
        </p:nvSpPr>
        <p:spPr>
          <a:xfrm>
            <a:off x="2160224" y="5919363"/>
            <a:ext cx="2484082" cy="276999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b="1" spc="-9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b="1" spc="-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b="1" spc="-9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SO</a:t>
            </a:r>
            <a:r>
              <a:rPr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Á UNIVERSIDA</a:t>
            </a:r>
            <a:r>
              <a:rPr b="1" spc="-9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b="1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88953" y="5902779"/>
            <a:ext cx="3650690" cy="307007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995" b="1" spc="-14" dirty="0">
                <a:solidFill>
                  <a:srgbClr val="FFFFFF"/>
                </a:solidFill>
                <a:latin typeface="Calibri"/>
                <a:cs typeface="Calibri"/>
              </a:rPr>
              <a:t>NAU</a:t>
            </a:r>
            <a:r>
              <a:rPr sz="1995" b="1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995" b="1" spc="-14" dirty="0">
                <a:solidFill>
                  <a:srgbClr val="FFFFFF"/>
                </a:solidFill>
                <a:latin typeface="Calibri"/>
                <a:cs typeface="Calibri"/>
              </a:rPr>
              <a:t>NPO</a:t>
            </a:r>
            <a:r>
              <a:rPr sz="1814" b="1" spc="-1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ABAU</a:t>
            </a:r>
            <a:r>
              <a:rPr sz="1814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14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0.4</a:t>
            </a:r>
            <a:r>
              <a:rPr sz="1995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95" b="1" spc="-14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95" b="1" spc="-18" dirty="0">
                <a:solidFill>
                  <a:srgbClr val="FFFFFF"/>
                </a:solidFill>
                <a:latin typeface="Calibri"/>
                <a:cs typeface="Calibri"/>
              </a:rPr>
              <a:t>NMB</a:t>
            </a:r>
            <a:r>
              <a:rPr sz="1995" b="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14" b="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14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0.6</a:t>
            </a:r>
            <a:endParaRPr sz="1995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87348" y="5902779"/>
            <a:ext cx="1232828" cy="307007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995" b="1" spc="-14" dirty="0">
                <a:solidFill>
                  <a:srgbClr val="FFFFFF"/>
                </a:solidFill>
                <a:latin typeface="Calibri"/>
                <a:cs typeface="Calibri"/>
              </a:rPr>
              <a:t>=  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5.0</a:t>
            </a:r>
            <a:r>
              <a:rPr sz="1995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995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95" b="1" spc="-9" dirty="0">
                <a:solidFill>
                  <a:srgbClr val="FFFFFF"/>
                </a:solidFill>
                <a:latin typeface="Calibri"/>
                <a:cs typeface="Calibri"/>
              </a:rPr>
              <a:t>10.0</a:t>
            </a:r>
            <a:endParaRPr sz="1995" dirty="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677128" y="5988155"/>
            <a:ext cx="333399" cy="155471"/>
          </a:xfrm>
          <a:custGeom>
            <a:avLst/>
            <a:gdLst/>
            <a:ahLst/>
            <a:cxnLst/>
            <a:rect l="l" t="t" r="r" b="b"/>
            <a:pathLst>
              <a:path w="367664" h="171450">
                <a:moveTo>
                  <a:pt x="196215" y="0"/>
                </a:moveTo>
                <a:lnTo>
                  <a:pt x="196215" y="171450"/>
                </a:lnTo>
                <a:lnTo>
                  <a:pt x="310515" y="114300"/>
                </a:lnTo>
                <a:lnTo>
                  <a:pt x="224790" y="114300"/>
                </a:lnTo>
                <a:lnTo>
                  <a:pt x="224790" y="57150"/>
                </a:lnTo>
                <a:lnTo>
                  <a:pt x="310515" y="57150"/>
                </a:lnTo>
                <a:lnTo>
                  <a:pt x="196215" y="0"/>
                </a:lnTo>
                <a:close/>
              </a:path>
              <a:path w="367664" h="171450">
                <a:moveTo>
                  <a:pt x="196215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196215" y="114300"/>
                </a:lnTo>
                <a:lnTo>
                  <a:pt x="196215" y="57150"/>
                </a:lnTo>
                <a:close/>
              </a:path>
              <a:path w="367664" h="171450">
                <a:moveTo>
                  <a:pt x="310515" y="57150"/>
                </a:moveTo>
                <a:lnTo>
                  <a:pt x="224790" y="57150"/>
                </a:lnTo>
                <a:lnTo>
                  <a:pt x="224790" y="114300"/>
                </a:lnTo>
                <a:lnTo>
                  <a:pt x="310515" y="114300"/>
                </a:lnTo>
                <a:lnTo>
                  <a:pt x="367665" y="85725"/>
                </a:lnTo>
                <a:lnTo>
                  <a:pt x="310515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object 51"/>
          <p:cNvSpPr txBox="1"/>
          <p:nvPr/>
        </p:nvSpPr>
        <p:spPr>
          <a:xfrm>
            <a:off x="8145399" y="5427453"/>
            <a:ext cx="2203636" cy="20005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03647"/>
            <a:r>
              <a:rPr sz="1300" b="1" spc="-5" dirty="0">
                <a:latin typeface="Calibri"/>
                <a:cs typeface="Calibri"/>
              </a:rPr>
              <a:t>N</a:t>
            </a:r>
            <a:r>
              <a:rPr sz="1300" b="1" dirty="0">
                <a:latin typeface="Calibri"/>
                <a:cs typeface="Calibri"/>
              </a:rPr>
              <a:t>OT</a:t>
            </a:r>
            <a:r>
              <a:rPr sz="1300" b="1" spc="-9" dirty="0">
                <a:latin typeface="Calibri"/>
                <a:cs typeface="Calibri"/>
              </a:rPr>
              <a:t>A</a:t>
            </a:r>
            <a:r>
              <a:rPr sz="1300" b="1" spc="41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M</a:t>
            </a:r>
            <a:r>
              <a:rPr sz="1300" b="1" dirty="0">
                <a:latin typeface="Calibri"/>
                <a:cs typeface="Calibri"/>
              </a:rPr>
              <a:t>E</a:t>
            </a:r>
            <a:r>
              <a:rPr sz="1300" b="1" spc="-9" dirty="0">
                <a:latin typeface="Calibri"/>
                <a:cs typeface="Calibri"/>
              </a:rPr>
              <a:t>DIA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5" dirty="0">
                <a:latin typeface="Calibri"/>
                <a:cs typeface="Calibri"/>
              </a:rPr>
              <a:t>B</a:t>
            </a:r>
            <a:r>
              <a:rPr sz="1300" b="1" spc="-9" dirty="0">
                <a:latin typeface="Calibri"/>
                <a:cs typeface="Calibri"/>
              </a:rPr>
              <a:t>A</a:t>
            </a:r>
            <a:r>
              <a:rPr sz="1300" b="1" spc="-5" dirty="0">
                <a:latin typeface="Calibri"/>
                <a:cs typeface="Calibri"/>
              </a:rPr>
              <a:t>C</a:t>
            </a:r>
            <a:r>
              <a:rPr sz="1300" b="1" spc="-14" dirty="0">
                <a:latin typeface="Calibri"/>
                <a:cs typeface="Calibri"/>
              </a:rPr>
              <a:t>H</a:t>
            </a:r>
            <a:r>
              <a:rPr sz="1300" b="1" spc="-9" dirty="0">
                <a:latin typeface="Calibri"/>
                <a:cs typeface="Calibri"/>
              </a:rPr>
              <a:t>A</a:t>
            </a:r>
            <a:r>
              <a:rPr sz="1300" b="1" spc="-14" dirty="0">
                <a:latin typeface="Calibri"/>
                <a:cs typeface="Calibri"/>
              </a:rPr>
              <a:t>R</a:t>
            </a:r>
            <a:r>
              <a:rPr sz="1300" b="1" spc="-18" dirty="0">
                <a:latin typeface="Calibri"/>
                <a:cs typeface="Calibri"/>
              </a:rPr>
              <a:t>E</a:t>
            </a:r>
            <a:r>
              <a:rPr sz="1300" b="1" spc="-9" dirty="0">
                <a:latin typeface="Calibri"/>
                <a:cs typeface="Calibri"/>
              </a:rPr>
              <a:t>LA</a:t>
            </a:r>
            <a:r>
              <a:rPr sz="1300" b="1" dirty="0">
                <a:latin typeface="Calibri"/>
                <a:cs typeface="Calibri"/>
              </a:rPr>
              <a:t>TO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180020" y="5440783"/>
            <a:ext cx="2518631" cy="200055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388"/>
            <a:r>
              <a:rPr sz="1300" b="1" spc="-14" dirty="0">
                <a:latin typeface="Calibri"/>
                <a:cs typeface="Calibri"/>
              </a:rPr>
              <a:t>NOT</a:t>
            </a:r>
            <a:r>
              <a:rPr sz="1300" b="1" spc="-9" dirty="0">
                <a:latin typeface="Calibri"/>
                <a:cs typeface="Calibri"/>
              </a:rPr>
              <a:t>A</a:t>
            </a:r>
            <a:r>
              <a:rPr sz="1300" b="1" spc="41" dirty="0">
                <a:latin typeface="Calibri"/>
                <a:cs typeface="Calibri"/>
              </a:rPr>
              <a:t> </a:t>
            </a:r>
            <a:r>
              <a:rPr sz="1300" b="1" spc="-14" dirty="0">
                <a:latin typeface="Calibri"/>
                <a:cs typeface="Calibri"/>
              </a:rPr>
              <a:t>M</a:t>
            </a:r>
            <a:r>
              <a:rPr sz="1300" b="1" spc="-9" dirty="0">
                <a:latin typeface="Calibri"/>
                <a:cs typeface="Calibri"/>
              </a:rPr>
              <a:t>EDIA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9" dirty="0">
                <a:latin typeface="Calibri"/>
                <a:cs typeface="Calibri"/>
              </a:rPr>
              <a:t>PA</a:t>
            </a:r>
            <a:r>
              <a:rPr sz="1300" b="1" spc="-14" dirty="0">
                <a:latin typeface="Calibri"/>
                <a:cs typeface="Calibri"/>
              </a:rPr>
              <a:t>R</a:t>
            </a:r>
            <a:r>
              <a:rPr sz="1300" b="1" spc="-9" dirty="0">
                <a:latin typeface="Calibri"/>
                <a:cs typeface="Calibri"/>
              </a:rPr>
              <a:t>TE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4" dirty="0">
                <a:latin typeface="Calibri"/>
                <a:cs typeface="Calibri"/>
              </a:rPr>
              <a:t>O</a:t>
            </a:r>
            <a:r>
              <a:rPr sz="1300" b="1" spc="-9" dirty="0">
                <a:latin typeface="Calibri"/>
                <a:cs typeface="Calibri"/>
              </a:rPr>
              <a:t>B</a:t>
            </a:r>
            <a:r>
              <a:rPr sz="1300" b="1" spc="-14" dirty="0">
                <a:latin typeface="Calibri"/>
                <a:cs typeface="Calibri"/>
              </a:rPr>
              <a:t>R</a:t>
            </a:r>
            <a:r>
              <a:rPr sz="1300" b="1" spc="-5" dirty="0">
                <a:latin typeface="Calibri"/>
                <a:cs typeface="Calibri"/>
              </a:rPr>
              <a:t>IG</a:t>
            </a:r>
            <a:r>
              <a:rPr sz="1300" b="1" spc="5" dirty="0">
                <a:latin typeface="Calibri"/>
                <a:cs typeface="Calibri"/>
              </a:rPr>
              <a:t>A</a:t>
            </a:r>
            <a:r>
              <a:rPr sz="1300" b="1" dirty="0">
                <a:latin typeface="Calibri"/>
                <a:cs typeface="Calibri"/>
              </a:rPr>
              <a:t>TO</a:t>
            </a:r>
            <a:r>
              <a:rPr sz="1300" b="1" spc="-14" dirty="0">
                <a:latin typeface="Calibri"/>
                <a:cs typeface="Calibri"/>
              </a:rPr>
              <a:t>RI</a:t>
            </a:r>
            <a:r>
              <a:rPr sz="1300" b="1" spc="-9" dirty="0">
                <a:latin typeface="Calibri"/>
                <a:cs typeface="Calibri"/>
              </a:rPr>
              <a:t>A</a:t>
            </a:r>
            <a:endParaRPr sz="1300" dirty="0">
              <a:latin typeface="Calibri"/>
              <a:cs typeface="Calibri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43503"/>
              </p:ext>
            </p:extLst>
          </p:nvPr>
        </p:nvGraphicFramePr>
        <p:xfrm>
          <a:off x="2410824" y="3187769"/>
          <a:ext cx="2542238" cy="1340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8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40847">
                <a:tc>
                  <a:txBody>
                    <a:bodyPr/>
                    <a:lstStyle/>
                    <a:p>
                      <a:pPr marL="174625" marR="241300" indent="0" algn="ctr">
                        <a:lnSpc>
                          <a:spcPct val="102200"/>
                        </a:lnSpc>
                      </a:pPr>
                      <a:endParaRPr lang="es-ES" sz="15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 marL="174625" marR="241300" indent="0" algn="ctr">
                        <a:lnSpc>
                          <a:spcPct val="1022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STO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DE ESPAÑA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C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4625" marR="313055" indent="92075" algn="ctr">
                        <a:lnSpc>
                          <a:spcPct val="101699"/>
                        </a:lnSpc>
                      </a:pPr>
                      <a:endParaRPr lang="es-ES" sz="15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 marL="174625" marR="313055" indent="92075" algn="ctr">
                        <a:lnSpc>
                          <a:spcPct val="101699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UA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CASTELÁ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LITE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380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009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F56F4322-CE42-413F-A204-3C796D39DB4D}"/>
              </a:ext>
            </a:extLst>
          </p:cNvPr>
          <p:cNvSpPr txBox="1"/>
          <p:nvPr/>
        </p:nvSpPr>
        <p:spPr>
          <a:xfrm>
            <a:off x="4305561" y="1994298"/>
            <a:ext cx="3971728" cy="646331"/>
          </a:xfrm>
          <a:prstGeom prst="rect">
            <a:avLst/>
          </a:prstGeom>
          <a:solidFill>
            <a:srgbClr val="009EEC"/>
          </a:solidFill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MATERIAS XERAIS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25767895-090E-490A-A24B-EF9C2254502A}"/>
              </a:ext>
            </a:extLst>
          </p:cNvPr>
          <p:cNvSpPr txBox="1"/>
          <p:nvPr/>
        </p:nvSpPr>
        <p:spPr>
          <a:xfrm>
            <a:off x="2843325" y="2625989"/>
            <a:ext cx="6729022" cy="400110"/>
          </a:xfrm>
          <a:prstGeom prst="rect">
            <a:avLst/>
          </a:prstGeom>
          <a:solidFill>
            <a:srgbClr val="009EEC"/>
          </a:solidFill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BLOQUE DE MATERIAS TRONCAIS DA MODALIDADE CURSADA</a:t>
            </a:r>
          </a:p>
        </p:txBody>
      </p:sp>
      <p:sp>
        <p:nvSpPr>
          <p:cNvPr id="61" name="object 17">
            <a:extLst>
              <a:ext uri="{FF2B5EF4-FFF2-40B4-BE49-F238E27FC236}">
                <a16:creationId xmlns:a16="http://schemas.microsoft.com/office/drawing/2014/main" xmlns="" id="{1AD9A9BC-269F-6D44-8411-03A4B6C0EDC2}"/>
              </a:ext>
            </a:extLst>
          </p:cNvPr>
          <p:cNvSpPr txBox="1"/>
          <p:nvPr/>
        </p:nvSpPr>
        <p:spPr>
          <a:xfrm>
            <a:off x="2847435" y="338493"/>
            <a:ext cx="6641374" cy="615553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1479" algn="ctr"/>
            <a:r>
              <a:rPr lang="es-ES" sz="4000" b="1" spc="-18" dirty="0">
                <a:latin typeface="Calibri"/>
                <a:cs typeface="Calibri"/>
              </a:rPr>
              <a:t>ESTRUTURA DAS PROBAS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47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A8E48C71-8668-DA48-8A3E-D90E58601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1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9579F0EC-82AE-A149-9EEF-2CEF1D05F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1B9E9921-372C-F545-A24B-C474E8AF4A3F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sp>
        <p:nvSpPr>
          <p:cNvPr id="2" name="Flecha curva 1">
            <a:extLst>
              <a:ext uri="{FF2B5EF4-FFF2-40B4-BE49-F238E27FC236}">
                <a16:creationId xmlns:a16="http://schemas.microsoft.com/office/drawing/2014/main" xmlns="" id="{3F713883-5A57-3046-89CD-19353B672A87}"/>
              </a:ext>
            </a:extLst>
          </p:cNvPr>
          <p:cNvSpPr/>
          <p:nvPr/>
        </p:nvSpPr>
        <p:spPr>
          <a:xfrm rot="5400000">
            <a:off x="5695679" y="5501237"/>
            <a:ext cx="397006" cy="363463"/>
          </a:xfrm>
          <a:prstGeom prst="bentArrow">
            <a:avLst>
              <a:gd name="adj1" fmla="val 25000"/>
              <a:gd name="adj2" fmla="val 22074"/>
              <a:gd name="adj3" fmla="val 36701"/>
              <a:gd name="adj4" fmla="val 4375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2" name="Flecha curva 61">
            <a:extLst>
              <a:ext uri="{FF2B5EF4-FFF2-40B4-BE49-F238E27FC236}">
                <a16:creationId xmlns:a16="http://schemas.microsoft.com/office/drawing/2014/main" xmlns="" id="{13EE5689-7576-FB48-BFCE-1529E386C357}"/>
              </a:ext>
            </a:extLst>
          </p:cNvPr>
          <p:cNvSpPr/>
          <p:nvPr/>
        </p:nvSpPr>
        <p:spPr>
          <a:xfrm rot="5400000" flipV="1">
            <a:off x="7758264" y="5491066"/>
            <a:ext cx="397006" cy="363465"/>
          </a:xfrm>
          <a:prstGeom prst="bentArrow">
            <a:avLst>
              <a:gd name="adj1" fmla="val 25000"/>
              <a:gd name="adj2" fmla="val 22074"/>
              <a:gd name="adj3" fmla="val 36701"/>
              <a:gd name="adj4" fmla="val 4375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8">
            <a:extLst>
              <a:ext uri="{FF2B5EF4-FFF2-40B4-BE49-F238E27FC236}">
                <a16:creationId xmlns:a16="http://schemas.microsoft.com/office/drawing/2014/main" xmlns="" id="{2ED54F2D-C356-7A48-BFB6-6C40CFE16002}"/>
              </a:ext>
            </a:extLst>
          </p:cNvPr>
          <p:cNvSpPr/>
          <p:nvPr/>
        </p:nvSpPr>
        <p:spPr>
          <a:xfrm>
            <a:off x="611020" y="1562576"/>
            <a:ext cx="906914" cy="4324647"/>
          </a:xfrm>
          <a:custGeom>
            <a:avLst/>
            <a:gdLst/>
            <a:ahLst/>
            <a:cxnLst/>
            <a:rect l="l" t="t" r="r" b="b"/>
            <a:pathLst>
              <a:path w="1000125" h="4351020">
                <a:moveTo>
                  <a:pt x="649859" y="0"/>
                </a:moveTo>
                <a:lnTo>
                  <a:pt x="0" y="0"/>
                </a:lnTo>
                <a:lnTo>
                  <a:pt x="0" y="4350981"/>
                </a:lnTo>
                <a:lnTo>
                  <a:pt x="649859" y="4350981"/>
                </a:lnTo>
                <a:lnTo>
                  <a:pt x="649859" y="2300478"/>
                </a:lnTo>
                <a:lnTo>
                  <a:pt x="875156" y="2300478"/>
                </a:lnTo>
                <a:lnTo>
                  <a:pt x="1000124" y="2175510"/>
                </a:lnTo>
                <a:lnTo>
                  <a:pt x="875029" y="2050415"/>
                </a:lnTo>
                <a:lnTo>
                  <a:pt x="649859" y="2050415"/>
                </a:lnTo>
                <a:lnTo>
                  <a:pt x="649859" y="0"/>
                </a:lnTo>
                <a:close/>
              </a:path>
              <a:path w="1000125" h="4351020">
                <a:moveTo>
                  <a:pt x="875156" y="2300478"/>
                </a:moveTo>
                <a:lnTo>
                  <a:pt x="750062" y="2300478"/>
                </a:lnTo>
                <a:lnTo>
                  <a:pt x="750062" y="2425573"/>
                </a:lnTo>
                <a:lnTo>
                  <a:pt x="875156" y="2300478"/>
                </a:lnTo>
                <a:close/>
              </a:path>
              <a:path w="1000125" h="4351020">
                <a:moveTo>
                  <a:pt x="750062" y="1925447"/>
                </a:moveTo>
                <a:lnTo>
                  <a:pt x="750062" y="2050415"/>
                </a:lnTo>
                <a:lnTo>
                  <a:pt x="875029" y="2050415"/>
                </a:lnTo>
                <a:lnTo>
                  <a:pt x="750062" y="1925447"/>
                </a:lnTo>
                <a:close/>
              </a:path>
            </a:pathLst>
          </a:custGeom>
          <a:solidFill>
            <a:srgbClr val="009EE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object 2"/>
          <p:cNvSpPr txBox="1"/>
          <p:nvPr/>
        </p:nvSpPr>
        <p:spPr>
          <a:xfrm>
            <a:off x="9496800" y="1451007"/>
            <a:ext cx="70250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b="1" dirty="0">
                <a:solidFill>
                  <a:srgbClr val="403052"/>
                </a:solidFill>
                <a:latin typeface="Calibri"/>
                <a:cs typeface="Calibri"/>
              </a:rPr>
              <a:t>5</a:t>
            </a:r>
            <a:endParaRPr sz="725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23326" y="1391393"/>
            <a:ext cx="215356" cy="215356"/>
          </a:xfrm>
          <a:custGeom>
            <a:avLst/>
            <a:gdLst/>
            <a:ahLst/>
            <a:cxnLst/>
            <a:rect l="l" t="t" r="r" b="b"/>
            <a:pathLst>
              <a:path w="237490" h="237489">
                <a:moveTo>
                  <a:pt x="0" y="118699"/>
                </a:moveTo>
                <a:lnTo>
                  <a:pt x="7739" y="76476"/>
                </a:lnTo>
                <a:lnTo>
                  <a:pt x="29048" y="40922"/>
                </a:lnTo>
                <a:lnTo>
                  <a:pt x="61060" y="14904"/>
                </a:lnTo>
                <a:lnTo>
                  <a:pt x="100911" y="1287"/>
                </a:lnTo>
                <a:lnTo>
                  <a:pt x="115441" y="0"/>
                </a:lnTo>
                <a:lnTo>
                  <a:pt x="130564" y="861"/>
                </a:lnTo>
                <a:lnTo>
                  <a:pt x="171869" y="13087"/>
                </a:lnTo>
                <a:lnTo>
                  <a:pt x="205117" y="37639"/>
                </a:lnTo>
                <a:lnTo>
                  <a:pt x="227783" y="71765"/>
                </a:lnTo>
                <a:lnTo>
                  <a:pt x="237341" y="112716"/>
                </a:lnTo>
                <a:lnTo>
                  <a:pt x="236521" y="128217"/>
                </a:lnTo>
                <a:lnTo>
                  <a:pt x="224611" y="170299"/>
                </a:lnTo>
                <a:lnTo>
                  <a:pt x="200598" y="203995"/>
                </a:lnTo>
                <a:lnTo>
                  <a:pt x="167143" y="227039"/>
                </a:lnTo>
                <a:lnTo>
                  <a:pt x="126909" y="237167"/>
                </a:lnTo>
                <a:lnTo>
                  <a:pt x="111111" y="236389"/>
                </a:lnTo>
                <a:lnTo>
                  <a:pt x="68410" y="224755"/>
                </a:lnTo>
                <a:lnTo>
                  <a:pt x="34352" y="201190"/>
                </a:lnTo>
                <a:lnTo>
                  <a:pt x="10999" y="168288"/>
                </a:lnTo>
                <a:lnTo>
                  <a:pt x="412" y="128642"/>
                </a:lnTo>
                <a:lnTo>
                  <a:pt x="0" y="118699"/>
                </a:lnTo>
                <a:close/>
              </a:path>
            </a:pathLst>
          </a:custGeom>
          <a:ln w="6350">
            <a:solidFill>
              <a:srgbClr val="84A1C5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9428509" y="1394036"/>
            <a:ext cx="58158" cy="56430"/>
          </a:xfrm>
          <a:custGeom>
            <a:avLst/>
            <a:gdLst/>
            <a:ahLst/>
            <a:cxnLst/>
            <a:rect l="l" t="t" r="r" b="b"/>
            <a:pathLst>
              <a:path w="64134" h="62230">
                <a:moveTo>
                  <a:pt x="23835" y="0"/>
                </a:moveTo>
                <a:lnTo>
                  <a:pt x="11564" y="6346"/>
                </a:lnTo>
                <a:lnTo>
                  <a:pt x="3133" y="17184"/>
                </a:lnTo>
                <a:lnTo>
                  <a:pt x="0" y="31075"/>
                </a:lnTo>
                <a:lnTo>
                  <a:pt x="70" y="33206"/>
                </a:lnTo>
                <a:lnTo>
                  <a:pt x="3343" y="44874"/>
                </a:lnTo>
                <a:lnTo>
                  <a:pt x="11385" y="54205"/>
                </a:lnTo>
                <a:lnTo>
                  <a:pt x="24039" y="60174"/>
                </a:lnTo>
                <a:lnTo>
                  <a:pt x="41145" y="61758"/>
                </a:lnTo>
                <a:lnTo>
                  <a:pt x="53018" y="55155"/>
                </a:lnTo>
                <a:lnTo>
                  <a:pt x="61120" y="44057"/>
                </a:lnTo>
                <a:lnTo>
                  <a:pt x="64103" y="29646"/>
                </a:lnTo>
                <a:lnTo>
                  <a:pt x="61046" y="17650"/>
                </a:lnTo>
                <a:lnTo>
                  <a:pt x="53157" y="8020"/>
                </a:lnTo>
                <a:lnTo>
                  <a:pt x="40674" y="1792"/>
                </a:lnTo>
                <a:lnTo>
                  <a:pt x="23835" y="0"/>
                </a:lnTo>
                <a:close/>
              </a:path>
            </a:pathLst>
          </a:custGeom>
          <a:solidFill>
            <a:srgbClr val="84A1C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1548784" y="2170523"/>
            <a:ext cx="5142472" cy="2358003"/>
          </a:xfrm>
          <a:custGeom>
            <a:avLst/>
            <a:gdLst/>
            <a:ahLst/>
            <a:cxnLst/>
            <a:rect l="l" t="t" r="r" b="b"/>
            <a:pathLst>
              <a:path w="5335905" h="2389504">
                <a:moveTo>
                  <a:pt x="0" y="2389505"/>
                </a:moveTo>
                <a:lnTo>
                  <a:pt x="5335905" y="2389505"/>
                </a:lnTo>
                <a:lnTo>
                  <a:pt x="5335905" y="0"/>
                </a:lnTo>
                <a:lnTo>
                  <a:pt x="0" y="0"/>
                </a:lnTo>
                <a:lnTo>
                  <a:pt x="0" y="2389505"/>
                </a:lnTo>
                <a:close/>
              </a:path>
            </a:pathLst>
          </a:custGeom>
          <a:solidFill>
            <a:srgbClr val="009EEC"/>
          </a:solidFill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2782537" y="2224358"/>
            <a:ext cx="2524243" cy="307777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MATERIAS</a:t>
            </a:r>
            <a:r>
              <a:rPr sz="20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OPCIÓN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3823" y="2487528"/>
            <a:ext cx="2161623" cy="1969770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109405" indent="-97889"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BIOLOX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  <a:p>
            <a:pPr marL="109405" indent="-97889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UXO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TÉC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600" dirty="0">
              <a:latin typeface="Calibri"/>
              <a:cs typeface="Calibri"/>
            </a:endParaRPr>
          </a:p>
          <a:p>
            <a:pPr marL="109405" indent="-97889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FÍ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endParaRPr sz="1600" dirty="0">
              <a:latin typeface="Calibri"/>
              <a:cs typeface="Calibri"/>
            </a:endParaRPr>
          </a:p>
          <a:p>
            <a:pPr marL="109405" indent="-97889">
              <a:spcBef>
                <a:spcPts val="23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QUÍMICA</a:t>
            </a:r>
            <a:endParaRPr sz="1600" dirty="0">
              <a:latin typeface="Calibri"/>
              <a:cs typeface="Calibri"/>
            </a:endParaRPr>
          </a:p>
          <a:p>
            <a:pPr marL="109405" indent="-97889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XEOLOX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  <a:p>
            <a:pPr marL="109405" indent="-97889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ECONOM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MPRESA</a:t>
            </a:r>
            <a:endParaRPr sz="1600" dirty="0">
              <a:latin typeface="Calibri"/>
              <a:cs typeface="Calibri"/>
            </a:endParaRPr>
          </a:p>
          <a:p>
            <a:pPr marL="109405" indent="-97889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18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REGO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4659" y="2652451"/>
            <a:ext cx="2287381" cy="1723549"/>
          </a:xfrm>
          <a:prstGeom prst="rect">
            <a:avLst/>
          </a:prstGeom>
          <a:solidFill>
            <a:srgbClr val="009EEC"/>
          </a:solidFill>
        </p:spPr>
        <p:txBody>
          <a:bodyPr vert="horz" wrap="square" lIns="0" tIns="0" rIns="0" bIns="0" rtlCol="0">
            <a:spAutoFit/>
          </a:bodyPr>
          <a:lstStyle/>
          <a:p>
            <a:pPr marL="109405" indent="-97889"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HISTOR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endParaRPr sz="1600" dirty="0">
              <a:latin typeface="Calibri"/>
              <a:cs typeface="Calibri"/>
            </a:endParaRPr>
          </a:p>
          <a:p>
            <a:pPr marL="109405" indent="-97889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HISTOR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OSOFÍA</a:t>
            </a:r>
            <a:endParaRPr sz="1600" dirty="0">
              <a:latin typeface="Calibri"/>
              <a:cs typeface="Calibri"/>
            </a:endParaRPr>
          </a:p>
          <a:p>
            <a:pPr marL="109405" indent="-97889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XEOGRAF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  <a:p>
            <a:pPr marL="109405" indent="-97889">
              <a:spcBef>
                <a:spcPts val="23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ARTES ESCÉN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L="109405" indent="-97889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CULTU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VISU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II</a:t>
            </a:r>
            <a:endParaRPr sz="1600" dirty="0">
              <a:latin typeface="Calibri"/>
              <a:cs typeface="Calibri"/>
            </a:endParaRPr>
          </a:p>
          <a:p>
            <a:pPr marL="109405" indent="-97889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ÑO</a:t>
            </a:r>
            <a:endParaRPr lang="es-ES" sz="1600" b="1" spc="-14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09405" indent="-97889">
              <a:spcBef>
                <a:spcPts val="32"/>
              </a:spcBef>
              <a:buClr>
                <a:srgbClr val="FFFFFF"/>
              </a:buClr>
              <a:buFont typeface="Calibri"/>
              <a:buChar char="-"/>
              <a:tabLst>
                <a:tab pos="109981" algn="l"/>
              </a:tabLst>
            </a:pPr>
            <a:r>
              <a:rPr lang="es-ES" sz="1600" b="1" spc="-14" dirty="0">
                <a:solidFill>
                  <a:srgbClr val="FFFFFF"/>
                </a:solidFill>
                <a:latin typeface="Calibri"/>
                <a:cs typeface="Calibri"/>
              </a:rPr>
              <a:t>2ª LINGUA EXTRANXEIRA</a:t>
            </a:r>
            <a:endParaRPr lang="es-ES"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67991" y="2170523"/>
            <a:ext cx="3408699" cy="2374817"/>
          </a:xfrm>
          <a:prstGeom prst="rect">
            <a:avLst/>
          </a:prstGeom>
          <a:solidFill>
            <a:srgbClr val="009EEC"/>
          </a:solidFill>
          <a:ln w="5715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03" algn="ctr"/>
            <a:r>
              <a:rPr lang="es-ES" sz="1100" b="1" u="heavy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 marL="2303" algn="ctr"/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TRONCA</a:t>
            </a:r>
            <a:r>
              <a:rPr sz="2000" b="1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MODA</a:t>
            </a:r>
            <a:r>
              <a:rPr sz="2000" b="1" spc="-1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IDADE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8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94051" indent="-110557">
              <a:buClr>
                <a:srgbClr val="FFFFFF"/>
              </a:buClr>
              <a:buFont typeface="Calibri"/>
              <a:buChar char="-"/>
              <a:tabLst>
                <a:tab pos="194626" algn="l"/>
              </a:tabLst>
            </a:pP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FUN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AMENT</a:t>
            </a:r>
            <a:r>
              <a:rPr sz="1600" b="1" spc="-2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ARTE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600" dirty="0">
              <a:latin typeface="Calibri"/>
              <a:cs typeface="Calibri"/>
            </a:endParaRPr>
          </a:p>
          <a:p>
            <a:pPr marL="194051" indent="-110557">
              <a:spcBef>
                <a:spcPts val="1034"/>
              </a:spcBef>
              <a:buClr>
                <a:srgbClr val="FFFFFF"/>
              </a:buClr>
              <a:buFont typeface="Calibri"/>
              <a:buChar char="-"/>
              <a:tabLst>
                <a:tab pos="194626" algn="l"/>
              </a:tabLst>
            </a:pPr>
            <a:r>
              <a:rPr sz="1600" b="1" spc="-1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ATÍN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600" dirty="0">
              <a:latin typeface="Calibri"/>
              <a:cs typeface="Calibri"/>
            </a:endParaRPr>
          </a:p>
          <a:p>
            <a:pPr marL="194051" indent="-110557">
              <a:spcBef>
                <a:spcPts val="1025"/>
              </a:spcBef>
              <a:buClr>
                <a:srgbClr val="FFFFFF"/>
              </a:buClr>
              <a:buFont typeface="Calibri"/>
              <a:buChar char="-"/>
              <a:tabLst>
                <a:tab pos="194626" algn="l"/>
              </a:tabLst>
            </a:pP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MATE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MÁTI</a:t>
            </a:r>
            <a:r>
              <a:rPr sz="1600" b="1" spc="-1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600" dirty="0">
              <a:latin typeface="Calibri"/>
              <a:cs typeface="Calibri"/>
            </a:endParaRPr>
          </a:p>
          <a:p>
            <a:pPr marL="194051" indent="-110557">
              <a:spcBef>
                <a:spcPts val="1034"/>
              </a:spcBef>
              <a:buClr>
                <a:srgbClr val="FFFFFF"/>
              </a:buClr>
              <a:buFont typeface="Calibri"/>
              <a:buChar char="-"/>
              <a:tabLst>
                <a:tab pos="194626" algn="l"/>
              </a:tabLst>
            </a:pPr>
            <a:r>
              <a:rPr sz="1600" b="1" spc="-14" dirty="0">
                <a:solidFill>
                  <a:srgbClr val="FFFFFF"/>
                </a:solidFill>
                <a:latin typeface="Calibri"/>
                <a:cs typeface="Calibri"/>
              </a:rPr>
              <a:t>MATE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MÁTI</a:t>
            </a:r>
            <a:r>
              <a:rPr sz="1600" b="1" spc="-1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APLICAD.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C.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9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lang="es-ES" sz="1600" b="1" spc="-9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94051" indent="-110557">
              <a:buClr>
                <a:srgbClr val="FFFFFF"/>
              </a:buClr>
              <a:buFont typeface="Calibri"/>
              <a:buChar char="-"/>
              <a:tabLst>
                <a:tab pos="194626" algn="l"/>
              </a:tabLst>
            </a:pPr>
            <a:endParaRPr sz="1632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745" y="1148472"/>
            <a:ext cx="738664" cy="5160052"/>
          </a:xfrm>
          <a:prstGeom prst="rect">
            <a:avLst/>
          </a:prstGeom>
          <a:solidFill>
            <a:srgbClr val="009EEC"/>
          </a:solidFill>
        </p:spPr>
        <p:txBody>
          <a:bodyPr vert="vert270" wrap="square" lIns="0" tIns="0" rIns="0" bIns="0" rtlCol="0">
            <a:spAutoFit/>
          </a:bodyPr>
          <a:lstStyle/>
          <a:p>
            <a:pPr marL="106363"/>
            <a:r>
              <a:rPr sz="4800" b="1" spc="-5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48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5" dirty="0">
                <a:solidFill>
                  <a:srgbClr val="FFFFFF"/>
                </a:solidFill>
                <a:latin typeface="Calibri"/>
                <a:cs typeface="Calibri"/>
              </a:rPr>
              <a:t>VOLUN</a:t>
            </a:r>
            <a:r>
              <a:rPr sz="4800" b="1" spc="9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RIA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2265" y="1149794"/>
            <a:ext cx="7808101" cy="88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22" name="object 22"/>
          <p:cNvSpPr/>
          <p:nvPr/>
        </p:nvSpPr>
        <p:spPr>
          <a:xfrm>
            <a:off x="1554337" y="1169034"/>
            <a:ext cx="8786063" cy="867404"/>
          </a:xfrm>
          <a:prstGeom prst="rect">
            <a:avLst/>
          </a:prstGeom>
          <a:solidFill>
            <a:srgbClr val="009EE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8799369" y="1573196"/>
            <a:ext cx="378657" cy="359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 txBox="1"/>
          <p:nvPr/>
        </p:nvSpPr>
        <p:spPr>
          <a:xfrm>
            <a:off x="3567281" y="4647216"/>
            <a:ext cx="4809748" cy="369332"/>
          </a:xfrm>
          <a:prstGeom prst="rect">
            <a:avLst/>
          </a:prstGeom>
          <a:solidFill>
            <a:srgbClr val="009EEC"/>
          </a:solidFill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82342"/>
            <a:r>
              <a:rPr sz="2400" b="1" u="heavy" dirty="0">
                <a:solidFill>
                  <a:srgbClr val="FFFFFF"/>
                </a:solidFill>
                <a:latin typeface="Calibri"/>
                <a:cs typeface="Calibri"/>
              </a:rPr>
              <a:t>NOTA</a:t>
            </a:r>
            <a:r>
              <a:rPr sz="2400" b="1" u="heavy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FFFF"/>
                </a:solidFill>
                <a:latin typeface="Calibri"/>
                <a:cs typeface="Calibri"/>
              </a:rPr>
              <a:t>MÍ</a:t>
            </a:r>
            <a:r>
              <a:rPr sz="2400" b="1" u="heavy" spc="-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u="heavy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u="heavy" spc="-9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u="heavy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8" dirty="0">
                <a:solidFill>
                  <a:srgbClr val="FFFFFF"/>
                </a:solidFill>
                <a:latin typeface="Calibri"/>
                <a:cs typeface="Calibri"/>
              </a:rPr>
              <a:t>CAD</a:t>
            </a:r>
            <a:r>
              <a:rPr sz="200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MATE</a:t>
            </a:r>
            <a:r>
              <a:rPr sz="2000" spc="-9" dirty="0">
                <a:solidFill>
                  <a:srgbClr val="FFFFFF"/>
                </a:solidFill>
                <a:latin typeface="Calibri"/>
                <a:cs typeface="Calibri"/>
              </a:rPr>
              <a:t>RIA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= 5.0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91535" y="5064197"/>
            <a:ext cx="9134165" cy="446892"/>
          </a:xfrm>
          <a:prstGeom prst="rect">
            <a:avLst/>
          </a:prstGeom>
          <a:solidFill>
            <a:srgbClr val="009EEC"/>
          </a:solidFill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82918"/>
            <a:r>
              <a:rPr sz="2400" b="1" u="heavy" spc="-5" dirty="0">
                <a:solidFill>
                  <a:srgbClr val="FFFFFF"/>
                </a:solidFill>
                <a:latin typeface="Calibri"/>
                <a:cs typeface="Calibri"/>
              </a:rPr>
              <a:t>OBXEC</a:t>
            </a:r>
            <a:r>
              <a:rPr sz="2400" b="1" u="heavy" spc="-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u="heavy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u="heavy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u="heavy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aum</a:t>
            </a:r>
            <a:r>
              <a:rPr sz="2400" b="1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ntar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Nota</a:t>
            </a:r>
            <a:r>
              <a:rPr sz="24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de Ac</a:t>
            </a:r>
            <a:r>
              <a:rPr sz="2400" b="1" spc="-1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 á</a:t>
            </a:r>
            <a:r>
              <a:rPr sz="2400" b="1" spc="-9" dirty="0">
                <a:solidFill>
                  <a:srgbClr val="FFFFFF"/>
                </a:solidFill>
                <a:latin typeface="Calibri"/>
                <a:cs typeface="Calibri"/>
              </a:rPr>
              <a:t> U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nivers</a:t>
            </a:r>
            <a:r>
              <a:rPr sz="2400" b="1" spc="-1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dade </a:t>
            </a:r>
            <a:r>
              <a:rPr sz="2400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(0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– 4 </a:t>
            </a:r>
            <a:r>
              <a:rPr sz="2400" b="1" spc="-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os)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7F81A316-6C2E-4A83-8B57-A3A71D921548}"/>
              </a:ext>
            </a:extLst>
          </p:cNvPr>
          <p:cNvSpPr txBox="1"/>
          <p:nvPr/>
        </p:nvSpPr>
        <p:spPr>
          <a:xfrm>
            <a:off x="2132670" y="1170353"/>
            <a:ext cx="8144021" cy="584775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r>
              <a:rPr lang="es-ES" sz="2800" b="1" spc="5" dirty="0">
                <a:solidFill>
                  <a:schemeClr val="bg1"/>
                </a:solidFill>
                <a:cs typeface="Calibri"/>
              </a:rPr>
              <a:t>M</a:t>
            </a:r>
            <a:r>
              <a:rPr lang="es-ES" sz="2800" b="1" spc="-5" dirty="0">
                <a:solidFill>
                  <a:schemeClr val="bg1"/>
                </a:solidFill>
                <a:cs typeface="Calibri"/>
              </a:rPr>
              <a:t>Á</a:t>
            </a:r>
            <a:r>
              <a:rPr lang="es-ES" sz="2800" b="1" dirty="0">
                <a:solidFill>
                  <a:schemeClr val="bg1"/>
                </a:solidFill>
                <a:cs typeface="Calibri"/>
              </a:rPr>
              <a:t>XIMO</a:t>
            </a:r>
            <a:r>
              <a:rPr lang="es-ES" sz="2800" b="1" spc="77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3200" b="1" spc="-14" dirty="0">
                <a:solidFill>
                  <a:schemeClr val="bg1"/>
                </a:solidFill>
                <a:cs typeface="Calibri"/>
              </a:rPr>
              <a:t>4</a:t>
            </a:r>
            <a:r>
              <a:rPr lang="es-ES" sz="3200" b="1" spc="-32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2800" b="1" dirty="0">
                <a:solidFill>
                  <a:schemeClr val="bg1"/>
                </a:solidFill>
                <a:cs typeface="Calibri"/>
              </a:rPr>
              <a:t>M</a:t>
            </a:r>
            <a:r>
              <a:rPr lang="es-ES" sz="2800" b="1" spc="-177" dirty="0">
                <a:solidFill>
                  <a:schemeClr val="bg1"/>
                </a:solidFill>
                <a:cs typeface="Calibri"/>
              </a:rPr>
              <a:t>A</a:t>
            </a:r>
            <a:r>
              <a:rPr lang="es-ES" sz="2800" b="1" dirty="0">
                <a:solidFill>
                  <a:schemeClr val="bg1"/>
                </a:solidFill>
                <a:cs typeface="Calibri"/>
              </a:rPr>
              <a:t>TE</a:t>
            </a:r>
            <a:r>
              <a:rPr lang="es-ES" sz="2800" b="1" spc="5" dirty="0">
                <a:solidFill>
                  <a:schemeClr val="bg1"/>
                </a:solidFill>
                <a:cs typeface="Calibri"/>
              </a:rPr>
              <a:t>R</a:t>
            </a:r>
            <a:r>
              <a:rPr lang="es-ES" sz="2800" b="1" dirty="0">
                <a:solidFill>
                  <a:schemeClr val="bg1"/>
                </a:solidFill>
                <a:cs typeface="Calibri"/>
              </a:rPr>
              <a:t>I</a:t>
            </a:r>
            <a:r>
              <a:rPr lang="es-ES" sz="2800" b="1" spc="-9" dirty="0">
                <a:solidFill>
                  <a:schemeClr val="bg1"/>
                </a:solidFill>
                <a:cs typeface="Calibri"/>
              </a:rPr>
              <a:t>A</a:t>
            </a:r>
            <a:r>
              <a:rPr lang="es-ES" sz="2800" b="1" dirty="0">
                <a:solidFill>
                  <a:schemeClr val="bg1"/>
                </a:solidFill>
                <a:cs typeface="Calibri"/>
              </a:rPr>
              <a:t>S </a:t>
            </a:r>
            <a:r>
              <a:rPr lang="es-ES" sz="2800" dirty="0">
                <a:solidFill>
                  <a:schemeClr val="bg1"/>
                </a:solidFill>
                <a:cs typeface="Calibri"/>
              </a:rPr>
              <a:t>(A EL</a:t>
            </a:r>
            <a:r>
              <a:rPr lang="es-ES" sz="2800" spc="-27" dirty="0">
                <a:solidFill>
                  <a:schemeClr val="bg1"/>
                </a:solidFill>
                <a:cs typeface="Calibri"/>
              </a:rPr>
              <a:t>E</a:t>
            </a:r>
            <a:r>
              <a:rPr lang="es-ES" sz="2800" dirty="0">
                <a:solidFill>
                  <a:schemeClr val="bg1"/>
                </a:solidFill>
                <a:cs typeface="Calibri"/>
              </a:rPr>
              <a:t>CCI</a:t>
            </a:r>
            <a:r>
              <a:rPr lang="es-ES" sz="2800" spc="-5" dirty="0">
                <a:solidFill>
                  <a:schemeClr val="bg1"/>
                </a:solidFill>
                <a:cs typeface="Calibri"/>
              </a:rPr>
              <a:t>Ó</a:t>
            </a:r>
            <a:r>
              <a:rPr lang="es-ES" sz="2800" dirty="0">
                <a:solidFill>
                  <a:schemeClr val="bg1"/>
                </a:solidFill>
                <a:cs typeface="Calibri"/>
              </a:rPr>
              <a:t>N DO</a:t>
            </a:r>
            <a:r>
              <a:rPr lang="es-ES" sz="2800" spc="5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2800" dirty="0">
                <a:solidFill>
                  <a:schemeClr val="bg1"/>
                </a:solidFill>
                <a:cs typeface="Calibri"/>
              </a:rPr>
              <a:t>A</a:t>
            </a:r>
            <a:r>
              <a:rPr lang="es-ES" sz="2800" spc="-32" dirty="0">
                <a:solidFill>
                  <a:schemeClr val="bg1"/>
                </a:solidFill>
                <a:cs typeface="Calibri"/>
              </a:rPr>
              <a:t>L</a:t>
            </a:r>
            <a:r>
              <a:rPr lang="es-ES" sz="2800" dirty="0">
                <a:solidFill>
                  <a:schemeClr val="bg1"/>
                </a:solidFill>
                <a:cs typeface="Calibri"/>
              </a:rPr>
              <a:t>U</a:t>
            </a:r>
            <a:r>
              <a:rPr lang="es-ES" sz="2800" spc="-9" dirty="0">
                <a:solidFill>
                  <a:schemeClr val="bg1"/>
                </a:solidFill>
                <a:cs typeface="Calibri"/>
              </a:rPr>
              <a:t>M</a:t>
            </a:r>
            <a:r>
              <a:rPr lang="es-ES" sz="2800" dirty="0">
                <a:solidFill>
                  <a:schemeClr val="bg1"/>
                </a:solidFill>
                <a:cs typeface="Calibri"/>
              </a:rPr>
              <a:t>NO</a:t>
            </a:r>
            <a:r>
              <a:rPr lang="es-ES" sz="2800" spc="-59" dirty="0">
                <a:solidFill>
                  <a:schemeClr val="bg1"/>
                </a:solidFill>
                <a:cs typeface="Calibri"/>
              </a:rPr>
              <a:t>/</a:t>
            </a:r>
            <a:r>
              <a:rPr lang="es-ES" sz="2800" spc="5" dirty="0">
                <a:solidFill>
                  <a:schemeClr val="bg1"/>
                </a:solidFill>
                <a:cs typeface="Calibri"/>
              </a:rPr>
              <a:t>A)</a:t>
            </a:r>
            <a:endParaRPr lang="es-E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F73630F8-F76A-4F1B-9313-A41226DDD731}"/>
              </a:ext>
            </a:extLst>
          </p:cNvPr>
          <p:cNvSpPr txBox="1"/>
          <p:nvPr/>
        </p:nvSpPr>
        <p:spPr>
          <a:xfrm>
            <a:off x="1548784" y="1597725"/>
            <a:ext cx="8727906" cy="400110"/>
          </a:xfrm>
          <a:prstGeom prst="rect">
            <a:avLst/>
          </a:prstGeom>
          <a:solidFill>
            <a:srgbClr val="009EEC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BLOQUE DE MATERIAS DE OPCIÓN E TRONCAIS DE MODALIDADE NON CURSADA</a:t>
            </a:r>
          </a:p>
        </p:txBody>
      </p:sp>
      <p:sp>
        <p:nvSpPr>
          <p:cNvPr id="25" name="object 34"/>
          <p:cNvSpPr txBox="1"/>
          <p:nvPr/>
        </p:nvSpPr>
        <p:spPr>
          <a:xfrm>
            <a:off x="1391535" y="5569859"/>
            <a:ext cx="9134165" cy="677108"/>
          </a:xfrm>
          <a:prstGeom prst="rect">
            <a:avLst/>
          </a:prstGeom>
          <a:solidFill>
            <a:srgbClr val="009EEC"/>
          </a:solidFill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918"/>
            <a:r>
              <a:rPr sz="2200" b="1" u="heavy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sz="2200" b="1" u="heavy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IDEZ</a:t>
            </a:r>
            <a:r>
              <a:rPr sz="2200" b="1" u="heavy" spc="-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u="heavy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sz="2200" b="1" u="heavy" spc="-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sz="2200" b="1" u="heavy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</a:t>
            </a:r>
            <a:r>
              <a:rPr sz="2200" b="1" u="heavy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200" b="1" spc="-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sz="2200" b="1" spc="-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200" b="1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18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2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cce</a:t>
            </a:r>
            <a:r>
              <a:rPr sz="2200" b="1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200" b="1" spc="-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ES"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propio</a:t>
            </a:r>
            <a:r>
              <a:rPr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200" b="1" spc="-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2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rso</a:t>
            </a:r>
            <a:r>
              <a:rPr lang="es-ES" sz="22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no</a:t>
            </a:r>
            <a:r>
              <a:rPr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</a:t>
            </a:r>
            <a:r>
              <a:rPr sz="2200" b="1" spc="-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uin</a:t>
            </a:r>
            <a:r>
              <a:rPr sz="2200" b="1" spc="-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á s</a:t>
            </a:r>
            <a:r>
              <a:rPr sz="2200" b="1" spc="-9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peración</a:t>
            </a:r>
            <a:endParaRPr lang="es-ES" sz="2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918"/>
            <a:r>
              <a:rPr lang="es-ES"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Exactamente: este curso valen as </a:t>
            </a:r>
            <a:r>
              <a:rPr lang="es-ES" sz="2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cualificacións</a:t>
            </a:r>
            <a:r>
              <a:rPr lang="es-ES"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ABAU do ano 2019</a:t>
            </a:r>
            <a:endParaRPr 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xmlns="" id="{5F8AB5AC-9EE0-6F44-B498-62DF342A67FA}"/>
              </a:ext>
            </a:extLst>
          </p:cNvPr>
          <p:cNvSpPr txBox="1"/>
          <p:nvPr/>
        </p:nvSpPr>
        <p:spPr>
          <a:xfrm>
            <a:off x="1877798" y="163587"/>
            <a:ext cx="7890151" cy="984885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31479" algn="ctr"/>
            <a:r>
              <a:rPr lang="es-ES" sz="3200" b="1" spc="-18" dirty="0">
                <a:latin typeface="Calibri"/>
                <a:cs typeface="Calibri"/>
              </a:rPr>
              <a:t>MÁXIMO 4 MATERIAS</a:t>
            </a:r>
          </a:p>
          <a:p>
            <a:pPr marL="231479" algn="ctr"/>
            <a:r>
              <a:rPr lang="es-ES" sz="3000" spc="-18" dirty="0">
                <a:latin typeface="Calibri"/>
                <a:cs typeface="Calibri"/>
              </a:rPr>
              <a:t>(</a:t>
            </a:r>
            <a:r>
              <a:rPr lang="es-ES" sz="3000" spc="-18" dirty="0" err="1">
                <a:latin typeface="Calibri"/>
                <a:cs typeface="Calibri"/>
              </a:rPr>
              <a:t>elixidas</a:t>
            </a:r>
            <a:r>
              <a:rPr lang="es-ES" sz="3000" spc="-18" dirty="0">
                <a:latin typeface="Calibri"/>
                <a:cs typeface="Calibri"/>
              </a:rPr>
              <a:t> polo/a alumno/a)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31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67812811-5AB2-D14C-9856-C0AF5503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BA21EA14-3A9F-4C48-8133-1A2E42BED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A42754AF-8ED1-BA40-8861-75D09067B9E2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8">
            <a:extLst>
              <a:ext uri="{FF2B5EF4-FFF2-40B4-BE49-F238E27FC236}">
                <a16:creationId xmlns:a16="http://schemas.microsoft.com/office/drawing/2014/main" xmlns="" id="{2ED54F2D-C356-7A48-BFB6-6C40CFE16002}"/>
              </a:ext>
            </a:extLst>
          </p:cNvPr>
          <p:cNvSpPr/>
          <p:nvPr/>
        </p:nvSpPr>
        <p:spPr>
          <a:xfrm>
            <a:off x="611020" y="1562576"/>
            <a:ext cx="906914" cy="4324647"/>
          </a:xfrm>
          <a:custGeom>
            <a:avLst/>
            <a:gdLst/>
            <a:ahLst/>
            <a:cxnLst/>
            <a:rect l="l" t="t" r="r" b="b"/>
            <a:pathLst>
              <a:path w="1000125" h="4351020">
                <a:moveTo>
                  <a:pt x="649859" y="0"/>
                </a:moveTo>
                <a:lnTo>
                  <a:pt x="0" y="0"/>
                </a:lnTo>
                <a:lnTo>
                  <a:pt x="0" y="4350981"/>
                </a:lnTo>
                <a:lnTo>
                  <a:pt x="649859" y="4350981"/>
                </a:lnTo>
                <a:lnTo>
                  <a:pt x="649859" y="2300478"/>
                </a:lnTo>
                <a:lnTo>
                  <a:pt x="875156" y="2300478"/>
                </a:lnTo>
                <a:lnTo>
                  <a:pt x="1000124" y="2175510"/>
                </a:lnTo>
                <a:lnTo>
                  <a:pt x="875029" y="2050415"/>
                </a:lnTo>
                <a:lnTo>
                  <a:pt x="649859" y="2050415"/>
                </a:lnTo>
                <a:lnTo>
                  <a:pt x="649859" y="0"/>
                </a:lnTo>
                <a:close/>
              </a:path>
              <a:path w="1000125" h="4351020">
                <a:moveTo>
                  <a:pt x="875156" y="2300478"/>
                </a:moveTo>
                <a:lnTo>
                  <a:pt x="750062" y="2300478"/>
                </a:lnTo>
                <a:lnTo>
                  <a:pt x="750062" y="2425573"/>
                </a:lnTo>
                <a:lnTo>
                  <a:pt x="875156" y="2300478"/>
                </a:lnTo>
                <a:close/>
              </a:path>
              <a:path w="1000125" h="4351020">
                <a:moveTo>
                  <a:pt x="750062" y="1925447"/>
                </a:moveTo>
                <a:lnTo>
                  <a:pt x="750062" y="2050415"/>
                </a:lnTo>
                <a:lnTo>
                  <a:pt x="875029" y="2050415"/>
                </a:lnTo>
                <a:lnTo>
                  <a:pt x="750062" y="1925447"/>
                </a:lnTo>
                <a:close/>
              </a:path>
            </a:pathLst>
          </a:custGeom>
          <a:solidFill>
            <a:srgbClr val="009EE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object 2"/>
          <p:cNvSpPr txBox="1"/>
          <p:nvPr/>
        </p:nvSpPr>
        <p:spPr>
          <a:xfrm>
            <a:off x="9496800" y="1451007"/>
            <a:ext cx="70250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b="1" dirty="0">
                <a:solidFill>
                  <a:srgbClr val="403052"/>
                </a:solidFill>
                <a:latin typeface="Calibri"/>
                <a:cs typeface="Calibri"/>
              </a:rPr>
              <a:t>5</a:t>
            </a:r>
            <a:endParaRPr sz="72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28509" y="1394036"/>
            <a:ext cx="58158" cy="56430"/>
          </a:xfrm>
          <a:custGeom>
            <a:avLst/>
            <a:gdLst/>
            <a:ahLst/>
            <a:cxnLst/>
            <a:rect l="l" t="t" r="r" b="b"/>
            <a:pathLst>
              <a:path w="64134" h="62230">
                <a:moveTo>
                  <a:pt x="23835" y="0"/>
                </a:moveTo>
                <a:lnTo>
                  <a:pt x="11564" y="6346"/>
                </a:lnTo>
                <a:lnTo>
                  <a:pt x="3133" y="17184"/>
                </a:lnTo>
                <a:lnTo>
                  <a:pt x="0" y="31075"/>
                </a:lnTo>
                <a:lnTo>
                  <a:pt x="70" y="33206"/>
                </a:lnTo>
                <a:lnTo>
                  <a:pt x="3343" y="44874"/>
                </a:lnTo>
                <a:lnTo>
                  <a:pt x="11385" y="54205"/>
                </a:lnTo>
                <a:lnTo>
                  <a:pt x="24039" y="60174"/>
                </a:lnTo>
                <a:lnTo>
                  <a:pt x="41145" y="61758"/>
                </a:lnTo>
                <a:lnTo>
                  <a:pt x="53018" y="55155"/>
                </a:lnTo>
                <a:lnTo>
                  <a:pt x="61120" y="44057"/>
                </a:lnTo>
                <a:lnTo>
                  <a:pt x="64103" y="29646"/>
                </a:lnTo>
                <a:lnTo>
                  <a:pt x="61046" y="17650"/>
                </a:lnTo>
                <a:lnTo>
                  <a:pt x="53157" y="8020"/>
                </a:lnTo>
                <a:lnTo>
                  <a:pt x="40674" y="1792"/>
                </a:lnTo>
                <a:lnTo>
                  <a:pt x="23835" y="0"/>
                </a:lnTo>
                <a:close/>
              </a:path>
            </a:pathLst>
          </a:custGeom>
          <a:solidFill>
            <a:srgbClr val="84A1C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 txBox="1"/>
          <p:nvPr/>
        </p:nvSpPr>
        <p:spPr>
          <a:xfrm>
            <a:off x="473745" y="1148472"/>
            <a:ext cx="738664" cy="5160052"/>
          </a:xfrm>
          <a:prstGeom prst="rect">
            <a:avLst/>
          </a:prstGeom>
          <a:solidFill>
            <a:srgbClr val="009EEC"/>
          </a:solidFill>
        </p:spPr>
        <p:txBody>
          <a:bodyPr vert="vert270" wrap="square" lIns="0" tIns="0" rIns="0" bIns="0" rtlCol="0">
            <a:spAutoFit/>
          </a:bodyPr>
          <a:lstStyle/>
          <a:p>
            <a:pPr marL="106363"/>
            <a:r>
              <a:rPr sz="4800" b="1" spc="-5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48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5" dirty="0">
                <a:solidFill>
                  <a:srgbClr val="FFFFFF"/>
                </a:solidFill>
                <a:latin typeface="Calibri"/>
                <a:cs typeface="Calibri"/>
              </a:rPr>
              <a:t>VOLUN</a:t>
            </a:r>
            <a:r>
              <a:rPr sz="4800" b="1" spc="9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RIA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799369" y="1573196"/>
            <a:ext cx="378657" cy="359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xmlns="" id="{5F8AB5AC-9EE0-6F44-B498-62DF342A67FA}"/>
              </a:ext>
            </a:extLst>
          </p:cNvPr>
          <p:cNvSpPr txBox="1"/>
          <p:nvPr/>
        </p:nvSpPr>
        <p:spPr>
          <a:xfrm>
            <a:off x="1877798" y="163587"/>
            <a:ext cx="7890151" cy="492443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31479" algn="ctr"/>
            <a:r>
              <a:rPr lang="es-ES" sz="3200" b="1" spc="-18" dirty="0">
                <a:latin typeface="Calibri"/>
                <a:cs typeface="Calibri"/>
              </a:rPr>
              <a:t>PONDERACIÓN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31" name="Picture 6" descr="Resultado de imagen de sistema Universitario galego">
            <a:extLst>
              <a:ext uri="{FF2B5EF4-FFF2-40B4-BE49-F238E27FC236}">
                <a16:creationId xmlns:a16="http://schemas.microsoft.com/office/drawing/2014/main" xmlns="" id="{67812811-5AB2-D14C-9856-C0AF5503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" y="167408"/>
            <a:ext cx="1525349" cy="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BA21EA14-3A9F-4C48-8133-1A2E42BED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57" y="418793"/>
            <a:ext cx="2293269" cy="331475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A42754AF-8ED1-BA40-8861-75D09067B9E2}"/>
              </a:ext>
            </a:extLst>
          </p:cNvPr>
          <p:cNvSpPr txBox="1"/>
          <p:nvPr/>
        </p:nvSpPr>
        <p:spPr>
          <a:xfrm>
            <a:off x="11078722" y="6232175"/>
            <a:ext cx="8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59FE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ciug.gal</a:t>
            </a:r>
            <a:endParaRPr lang="es-ES" dirty="0">
              <a:solidFill>
                <a:srgbClr val="059FEC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E2426DD-BFE4-471D-A4CE-73E92B24A5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891" t="10668" r="4363" b="19035"/>
          <a:stretch/>
        </p:blipFill>
        <p:spPr>
          <a:xfrm>
            <a:off x="2011698" y="1005474"/>
            <a:ext cx="8381337" cy="55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03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2226</Words>
  <Application>Microsoft Macintosh PowerPoint</Application>
  <PresentationFormat>Personalizado</PresentationFormat>
  <Paragraphs>624</Paragraphs>
  <Slides>35</Slides>
  <Notes>14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Rodriguez Fernandez Celso</dc:creator>
  <cp:lastModifiedBy>Luis A Quintela Arias</cp:lastModifiedBy>
  <cp:revision>244</cp:revision>
  <dcterms:created xsi:type="dcterms:W3CDTF">2018-10-22T14:40:31Z</dcterms:created>
  <dcterms:modified xsi:type="dcterms:W3CDTF">2021-03-21T20:09:28Z</dcterms:modified>
</cp:coreProperties>
</file>