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1" r:id="rId12"/>
    <p:sldId id="266" r:id="rId13"/>
    <p:sldId id="273" r:id="rId14"/>
    <p:sldId id="267" r:id="rId15"/>
    <p:sldId id="269" r:id="rId16"/>
    <p:sldId id="274" r:id="rId17"/>
    <p:sldId id="268" r:id="rId18"/>
    <p:sldId id="270" r:id="rId19"/>
    <p:sldId id="272" r:id="rId20"/>
    <p:sldId id="275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3" r:id="rId30"/>
    <p:sldId id="280" r:id="rId31"/>
    <p:sldId id="289" r:id="rId32"/>
    <p:sldId id="288" r:id="rId33"/>
    <p:sldId id="287" r:id="rId34"/>
    <p:sldId id="299" r:id="rId35"/>
    <p:sldId id="291" r:id="rId36"/>
    <p:sldId id="290" r:id="rId37"/>
    <p:sldId id="292" r:id="rId38"/>
    <p:sldId id="296" r:id="rId39"/>
    <p:sldId id="297" r:id="rId40"/>
    <p:sldId id="294" r:id="rId41"/>
    <p:sldId id="295" r:id="rId42"/>
    <p:sldId id="300" r:id="rId43"/>
    <p:sldId id="302" r:id="rId44"/>
    <p:sldId id="301" r:id="rId45"/>
    <p:sldId id="303" r:id="rId46"/>
    <p:sldId id="298" r:id="rId47"/>
    <p:sldId id="304" r:id="rId48"/>
    <p:sldId id="309" r:id="rId49"/>
    <p:sldId id="306" r:id="rId50"/>
    <p:sldId id="307" r:id="rId51"/>
    <p:sldId id="308" r:id="rId52"/>
    <p:sldId id="305" r:id="rId53"/>
    <p:sldId id="310" r:id="rId54"/>
    <p:sldId id="311" r:id="rId55"/>
    <p:sldId id="312" r:id="rId56"/>
    <p:sldId id="313" r:id="rId57"/>
    <p:sldId id="316" r:id="rId58"/>
    <p:sldId id="317" r:id="rId59"/>
    <p:sldId id="325" r:id="rId60"/>
    <p:sldId id="314" r:id="rId61"/>
    <p:sldId id="315" r:id="rId62"/>
    <p:sldId id="326" r:id="rId63"/>
    <p:sldId id="327" r:id="rId64"/>
    <p:sldId id="323" r:id="rId65"/>
    <p:sldId id="319" r:id="rId66"/>
    <p:sldId id="320" r:id="rId67"/>
    <p:sldId id="322" r:id="rId68"/>
    <p:sldId id="318" r:id="rId69"/>
    <p:sldId id="324" r:id="rId70"/>
    <p:sldId id="321" r:id="rId7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cabecei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E17A-3CDE-4494-A48C-8BB8230E4483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4" name="Marcador de posición de imax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4E3CD-F0DF-4A87-932D-500E618C1DC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x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4E3CD-F0DF-4A87-932D-500E618C1DC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cun canto diagonal arredondad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gl-ES" smtClean="0"/>
              <a:t>Prema para editar o estilo do subtítulo do padrón global</a:t>
            </a:r>
            <a:endParaRPr kumimoji="0" lang="en-US"/>
          </a:p>
        </p:txBody>
      </p:sp>
      <p:sp>
        <p:nvSpPr>
          <p:cNvPr id="10" name="Marcador de posición de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Marcador de posición de pé de páx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ceira da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</p:txBody>
      </p:sp>
      <p:sp>
        <p:nvSpPr>
          <p:cNvPr id="8" name="Marcador de posición de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Marcador de posición de pé de páx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conti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5" name="Marcador de posición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</p:txBody>
      </p:sp>
      <p:sp>
        <p:nvSpPr>
          <p:cNvPr id="5" name="Marcador de posición de conti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6" name="Marcador de posición de conti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7" name="Marcador de posición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8" name="Marcador de posición de pé de páx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4" name="Marcador de posición de pé de páx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3" name="Marcador de posición de pé de páx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do con l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gl-ES" smtClean="0"/>
              <a:t>Prema para editar estilos do texto</a:t>
            </a:r>
          </a:p>
          <a:p>
            <a:pPr lvl="1" eaLnBrk="1" latinLnBrk="0" hangingPunct="1"/>
            <a:r>
              <a:rPr lang="gl-ES" smtClean="0"/>
              <a:t>Segundo nivel</a:t>
            </a:r>
          </a:p>
          <a:p>
            <a:pPr lvl="2" eaLnBrk="1" latinLnBrk="0" hangingPunct="1"/>
            <a:r>
              <a:rPr lang="gl-ES" smtClean="0"/>
              <a:t>Terceiro nivel</a:t>
            </a:r>
          </a:p>
          <a:p>
            <a:pPr lvl="3" eaLnBrk="1" latinLnBrk="0" hangingPunct="1"/>
            <a:r>
              <a:rPr lang="gl-ES" smtClean="0"/>
              <a:t>Cuarto nivel</a:t>
            </a:r>
          </a:p>
          <a:p>
            <a:pPr lvl="4" eaLnBrk="1" latinLnBrk="0" hangingPunct="1"/>
            <a:r>
              <a:rPr lang="gl-ES" smtClean="0"/>
              <a:t>Quinto nivel</a:t>
            </a:r>
            <a:endParaRPr kumimoji="0" lang="en-US"/>
          </a:p>
        </p:txBody>
      </p:sp>
      <p:sp>
        <p:nvSpPr>
          <p:cNvPr id="9" name="Marcador de posición de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Marcador de posición de pé de páx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</p:txBody>
      </p:sp>
      <p:sp>
        <p:nvSpPr>
          <p:cNvPr id="13" name="Marcador de posición de imax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gl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Prema na icona para engadir unha imaxe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posición de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Marcador de posición de pé de páx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cun canto diagonal arredondad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Marcador de posición de pé de páx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Marcador de posición de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B36F906-8037-43D1-A12E-B560D12D3A7A}" type="datetimeFigureOut">
              <a:rPr lang="es-ES" smtClean="0"/>
              <a:pPr/>
              <a:t>8/3/2012</a:t>
            </a:fld>
            <a:endParaRPr lang="es-ES"/>
          </a:p>
        </p:txBody>
      </p:sp>
      <p:sp>
        <p:nvSpPr>
          <p:cNvPr id="23" name="Marcador de posición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09E83AF-2ABC-4F04-9BA0-B23E05E9166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2" name="Marcador de posición de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gl-ES" smtClean="0"/>
              <a:t>Prema para editar o estilo do título do padrón global</a:t>
            </a:r>
            <a:endParaRPr kumimoji="0" lang="en-US"/>
          </a:p>
        </p:txBody>
      </p:sp>
      <p:sp>
        <p:nvSpPr>
          <p:cNvPr id="13" name="Marcador de posición de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gl-ES" smtClean="0"/>
              <a:t>Prema para editar estilos do texto</a:t>
            </a:r>
          </a:p>
          <a:p>
            <a:pPr lvl="1" eaLnBrk="1" latinLnBrk="0" hangingPunct="1"/>
            <a:r>
              <a:rPr kumimoji="0" lang="gl-ES" smtClean="0"/>
              <a:t>Segundo nivel</a:t>
            </a:r>
          </a:p>
          <a:p>
            <a:pPr lvl="2" eaLnBrk="1" latinLnBrk="0" hangingPunct="1"/>
            <a:r>
              <a:rPr kumimoji="0" lang="gl-ES" smtClean="0"/>
              <a:t>Terceiro nivel</a:t>
            </a:r>
          </a:p>
          <a:p>
            <a:pPr lvl="3" eaLnBrk="1" latinLnBrk="0" hangingPunct="1"/>
            <a:r>
              <a:rPr kumimoji="0" lang="gl-ES" smtClean="0"/>
              <a:t>Cuarto nivel</a:t>
            </a:r>
          </a:p>
          <a:p>
            <a:pPr lvl="4" eaLnBrk="1" latinLnBrk="0" hangingPunct="1"/>
            <a:r>
              <a:rPr kumimoji="0" lang="gl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una" TargetMode="External"/><Relationship Id="rId2" Type="http://schemas.openxmlformats.org/officeDocument/2006/relationships/hyperlink" Target="http://es.wikipedia.org/wiki/Graveda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s.wikipedia.org/wiki/Sol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47Wa7onrIQ&amp;feature=related" TargetMode="External"/><Relationship Id="rId3" Type="http://schemas.openxmlformats.org/officeDocument/2006/relationships/hyperlink" Target="http://www.youtube.com/watch?v=wjwIl4fWv_c" TargetMode="External"/><Relationship Id="rId7" Type="http://schemas.openxmlformats.org/officeDocument/2006/relationships/hyperlink" Target="http://www.youtube.com/watch?v=9WBON-NS27U&amp;feature=related" TargetMode="External"/><Relationship Id="rId2" Type="http://schemas.openxmlformats.org/officeDocument/2006/relationships/hyperlink" Target="http://www.youtube.com/watch?v=Q6usV9bqHS4&amp;feature=relate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HOPznRRiWOg&amp;feature=related" TargetMode="External"/><Relationship Id="rId5" Type="http://schemas.openxmlformats.org/officeDocument/2006/relationships/hyperlink" Target="http://www.youtube.com/watch?v=w32mHTy8G4s&amp;feature=related" TargetMode="External"/><Relationship Id="rId4" Type="http://schemas.openxmlformats.org/officeDocument/2006/relationships/hyperlink" Target="http://www.youtube.com/watch?v=hSMR1yzLcG0&amp;feature=related" TargetMode="External"/><Relationship Id="rId9" Type="http://schemas.openxmlformats.org/officeDocument/2006/relationships/hyperlink" Target="http://www.youtube.com/watch?v=CfxUOZIQXOg&amp;feature=related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dioma_griego" TargetMode="External"/><Relationship Id="rId2" Type="http://schemas.openxmlformats.org/officeDocument/2006/relationships/hyperlink" Target="http://es.wikipedia.org/wiki/Lat%C3%AD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s.wikipedia.org/wiki/Sol" TargetMode="External"/><Relationship Id="rId5" Type="http://schemas.openxmlformats.org/officeDocument/2006/relationships/hyperlink" Target="http://es.wikipedia.org/wiki/Rocas" TargetMode="External"/><Relationship Id="rId4" Type="http://schemas.openxmlformats.org/officeDocument/2006/relationships/hyperlink" Target="http://es.wikipedia.org/wiki/Hielo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111895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gl-ES" dirty="0" smtClean="0"/>
              <a:t>MOVEMENTO CIRCULAR E GRAVITACIÓN UNIVERSAL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2819400"/>
            <a:ext cx="7794242" cy="3201888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Movemento circular:</a:t>
            </a:r>
          </a:p>
          <a:p>
            <a:pPr lvl="1">
              <a:buFont typeface="Wingdings" pitchFamily="2" charset="2"/>
              <a:buChar char="Ø"/>
            </a:pPr>
            <a:r>
              <a:rPr lang="gl-ES" sz="2400" dirty="0" smtClean="0">
                <a:solidFill>
                  <a:schemeClr val="tx2">
                    <a:lumMod val="25000"/>
                  </a:schemeClr>
                </a:solidFill>
              </a:rPr>
              <a:t>Desprazamento angular</a:t>
            </a:r>
          </a:p>
          <a:p>
            <a:pPr lvl="1">
              <a:buFont typeface="Wingdings" pitchFamily="2" charset="2"/>
              <a:buChar char="Ø"/>
            </a:pPr>
            <a:r>
              <a:rPr lang="gl-ES" sz="2400" dirty="0" smtClean="0">
                <a:solidFill>
                  <a:schemeClr val="tx2">
                    <a:lumMod val="25000"/>
                  </a:schemeClr>
                </a:solidFill>
              </a:rPr>
              <a:t>Velocidade angular. Relación entre v lineal e angular</a:t>
            </a:r>
          </a:p>
          <a:p>
            <a:pPr lvl="1">
              <a:buFont typeface="Wingdings" pitchFamily="2" charset="2"/>
              <a:buChar char="Ø"/>
            </a:pPr>
            <a:r>
              <a:rPr lang="gl-ES" sz="2400" dirty="0" smtClean="0">
                <a:solidFill>
                  <a:schemeClr val="tx2">
                    <a:lumMod val="25000"/>
                  </a:schemeClr>
                </a:solidFill>
              </a:rPr>
              <a:t>Aceleración angular</a:t>
            </a:r>
          </a:p>
          <a:p>
            <a:pPr lvl="1">
              <a:buFont typeface="Wingdings" pitchFamily="2" charset="2"/>
              <a:buChar char="Ø"/>
            </a:pPr>
            <a:r>
              <a:rPr lang="gl-ES" sz="2400" dirty="0" smtClean="0">
                <a:solidFill>
                  <a:schemeClr val="tx2">
                    <a:lumMod val="25000"/>
                  </a:schemeClr>
                </a:solidFill>
              </a:rPr>
              <a:t>Período e frecuencia. Forza centrípeta</a:t>
            </a:r>
            <a:endParaRPr lang="gl-E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gl-ES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A posición da Terra no Universo</a:t>
            </a:r>
          </a:p>
          <a:p>
            <a:pPr algn="ctr">
              <a:buFont typeface="Wingdings" pitchFamily="2" charset="2"/>
              <a:buChar char="Ø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As leis do movemento planetario</a:t>
            </a:r>
          </a:p>
          <a:p>
            <a:pPr algn="ctr">
              <a:buFont typeface="Wingdings" pitchFamily="2" charset="2"/>
              <a:buChar char="Ø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Lei de gravitación universal</a:t>
            </a:r>
          </a:p>
          <a:p>
            <a:pPr algn="ctr">
              <a:buFont typeface="Wingdings" pitchFamily="2" charset="2"/>
              <a:buChar char="Ø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Ideas actuais do universo</a:t>
            </a:r>
          </a:p>
          <a:p>
            <a:pPr algn="ctr">
              <a:buFont typeface="Wingdings" pitchFamily="2" charset="2"/>
              <a:buChar char="Ø"/>
            </a:pPr>
            <a:endParaRPr lang="es-E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188640"/>
            <a:ext cx="3931920" cy="878160"/>
          </a:xfrm>
        </p:spPr>
        <p:txBody>
          <a:bodyPr>
            <a:normAutofit fontScale="90000"/>
          </a:bodyPr>
          <a:lstStyle/>
          <a:p>
            <a:r>
              <a:rPr lang="gl-ES" dirty="0" smtClean="0"/>
              <a:t>RELACIÓN ENTRE VELOCIDADE ANGULAR E LINEAL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5436096" y="1107560"/>
            <a:ext cx="3096344" cy="8812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gl-ES" sz="6000" dirty="0" smtClean="0"/>
              <a:t>v = w . r</a:t>
            </a:r>
            <a:endParaRPr lang="es-ES" sz="6000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8666456" cy="4608512"/>
          </a:xfrm>
        </p:spPr>
        <p:txBody>
          <a:bodyPr>
            <a:normAutofit/>
          </a:bodyPr>
          <a:lstStyle/>
          <a:p>
            <a:r>
              <a:rPr lang="gl-ES" dirty="0" smtClean="0"/>
              <a:t>Debe existir unha relación entre a velocidade lineal e a velocidade angular, xa que o espazo percorrido polo móbil na unidade de tempo tamén varia o ángulo descrito:  </a:t>
            </a:r>
          </a:p>
          <a:p>
            <a:r>
              <a:rPr lang="gl-ES" dirty="0" smtClean="0"/>
              <a:t>arco = desprazamento angular x radio vector       </a:t>
            </a:r>
            <a:r>
              <a:rPr lang="el-GR" dirty="0" smtClean="0">
                <a:latin typeface="Calibri"/>
              </a:rPr>
              <a:t>Δ</a:t>
            </a:r>
            <a:r>
              <a:rPr lang="es-ES" dirty="0" smtClean="0">
                <a:latin typeface="Calibri"/>
              </a:rPr>
              <a:t>s=</a:t>
            </a:r>
            <a:r>
              <a:rPr lang="el-GR" dirty="0" smtClean="0">
                <a:latin typeface="Calibri"/>
              </a:rPr>
              <a:t>ΔΘ</a:t>
            </a:r>
            <a:r>
              <a:rPr lang="gl-ES" dirty="0" smtClean="0">
                <a:latin typeface="Calibri"/>
              </a:rPr>
              <a:t>.r</a:t>
            </a:r>
          </a:p>
          <a:p>
            <a:r>
              <a:rPr lang="gl-ES" dirty="0" smtClean="0"/>
              <a:t>A velocidade lineal nun m.c.u.: </a:t>
            </a:r>
            <a:r>
              <a:rPr lang="gl-ES" dirty="0" smtClean="0">
                <a:latin typeface="Calibri"/>
              </a:rPr>
              <a:t>v=</a:t>
            </a:r>
            <a:r>
              <a:rPr lang="el-GR" dirty="0" smtClean="0">
                <a:latin typeface="Calibri"/>
              </a:rPr>
              <a:t>Δ</a:t>
            </a:r>
            <a:r>
              <a:rPr lang="es-ES" dirty="0" smtClean="0">
                <a:latin typeface="Calibri"/>
              </a:rPr>
              <a:t>s/</a:t>
            </a:r>
            <a:r>
              <a:rPr lang="el-GR" dirty="0" smtClean="0">
                <a:latin typeface="Calibri"/>
              </a:rPr>
              <a:t>Δ</a:t>
            </a:r>
            <a:r>
              <a:rPr lang="es-ES" dirty="0" smtClean="0">
                <a:latin typeface="Calibri"/>
              </a:rPr>
              <a:t>t</a:t>
            </a:r>
            <a:r>
              <a:rPr lang="gl-ES" dirty="0" smtClean="0"/>
              <a:t>     </a:t>
            </a:r>
          </a:p>
          <a:p>
            <a:pPr>
              <a:buNone/>
            </a:pPr>
            <a:r>
              <a:rPr lang="gl-ES" dirty="0" smtClean="0">
                <a:latin typeface="Calibri"/>
              </a:rPr>
              <a:t>         V=</a:t>
            </a:r>
            <a:r>
              <a:rPr lang="el-GR" dirty="0" smtClean="0">
                <a:latin typeface="Calibri"/>
              </a:rPr>
              <a:t>ΔΘ</a:t>
            </a:r>
            <a:r>
              <a:rPr lang="gl-ES" dirty="0" smtClean="0">
                <a:latin typeface="Calibri"/>
              </a:rPr>
              <a:t>.</a:t>
            </a:r>
            <a:r>
              <a:rPr lang="es-ES" dirty="0" smtClean="0">
                <a:latin typeface="Calibri"/>
              </a:rPr>
              <a:t>r/t          v=</a:t>
            </a:r>
            <a:r>
              <a:rPr lang="es-ES" dirty="0" err="1" smtClean="0">
                <a:latin typeface="Calibri"/>
              </a:rPr>
              <a:t>w.r</a:t>
            </a:r>
            <a:r>
              <a:rPr lang="es-ES" dirty="0" smtClean="0">
                <a:latin typeface="Calibri"/>
              </a:rPr>
              <a:t>   v=rad/</a:t>
            </a:r>
            <a:r>
              <a:rPr lang="es-ES" dirty="0" err="1" smtClean="0">
                <a:latin typeface="Calibri"/>
              </a:rPr>
              <a:t>t.m</a:t>
            </a:r>
            <a:r>
              <a:rPr lang="es-ES" dirty="0" smtClean="0">
                <a:latin typeface="Calibri"/>
              </a:rPr>
              <a:t>=m/s</a:t>
            </a:r>
            <a:endParaRPr lang="es-ES" dirty="0"/>
          </a:p>
        </p:txBody>
      </p:sp>
      <p:sp>
        <p:nvSpPr>
          <p:cNvPr id="5" name="Frecha cara á dereita 4"/>
          <p:cNvSpPr/>
          <p:nvPr/>
        </p:nvSpPr>
        <p:spPr>
          <a:xfrm>
            <a:off x="1979712" y="515719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recha cara á dereita 5"/>
          <p:cNvSpPr/>
          <p:nvPr/>
        </p:nvSpPr>
        <p:spPr>
          <a:xfrm>
            <a:off x="7884368" y="566124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recha cara á dereita 6"/>
          <p:cNvSpPr/>
          <p:nvPr/>
        </p:nvSpPr>
        <p:spPr>
          <a:xfrm>
            <a:off x="2843808" y="6237312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861048"/>
            <a:ext cx="6192688" cy="2848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5497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672408" cy="37014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oa 3"/>
          <p:cNvGraphicFramePr>
            <a:graphicFrameLocks noGrp="1"/>
          </p:cNvGraphicFramePr>
          <p:nvPr/>
        </p:nvGraphicFramePr>
        <p:xfrm>
          <a:off x="683568" y="980728"/>
          <a:ext cx="763285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556215">
                <a:tc>
                  <a:txBody>
                    <a:bodyPr/>
                    <a:lstStyle/>
                    <a:p>
                      <a:pPr algn="ctr"/>
                      <a:r>
                        <a:rPr lang="gl-ES" sz="1800" dirty="0" smtClean="0"/>
                        <a:t>Magnitude lineal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Unidade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Magnitude angular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Unidade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Relación </a:t>
                      </a:r>
                      <a:endParaRPr lang="es-ES" dirty="0"/>
                    </a:p>
                  </a:txBody>
                  <a:tcPr/>
                </a:tc>
              </a:tr>
              <a:tr h="1454140">
                <a:tc>
                  <a:txBody>
                    <a:bodyPr/>
                    <a:lstStyle/>
                    <a:p>
                      <a:pPr algn="ctr"/>
                      <a:endParaRPr lang="gl-ES" dirty="0" smtClean="0"/>
                    </a:p>
                    <a:p>
                      <a:pPr algn="ctr"/>
                      <a:r>
                        <a:rPr lang="gl-ES" dirty="0" smtClean="0"/>
                        <a:t>Arco percorrido </a:t>
                      </a:r>
                    </a:p>
                    <a:p>
                      <a:pPr algn="ctr"/>
                      <a:r>
                        <a:rPr lang="gl-ES" dirty="0" smtClean="0"/>
                        <a:t>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gl-ES" sz="3200" dirty="0" smtClean="0"/>
                    </a:p>
                    <a:p>
                      <a:pPr algn="ctr"/>
                      <a:r>
                        <a:rPr lang="gl-ES" sz="3200" dirty="0" smtClean="0"/>
                        <a:t>m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2400" dirty="0" smtClean="0"/>
                        <a:t>Ángulo descrito,</a:t>
                      </a:r>
                      <a:r>
                        <a:rPr lang="el-GR" sz="2400" dirty="0" smtClean="0">
                          <a:latin typeface="Calibri"/>
                        </a:rPr>
                        <a:t>Θ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gl-ES" sz="2800" dirty="0" smtClean="0"/>
                    </a:p>
                    <a:p>
                      <a:pPr algn="ctr"/>
                      <a:r>
                        <a:rPr lang="gl-ES" sz="2800" dirty="0" smtClean="0"/>
                        <a:t>rad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320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s-ES" sz="3200" dirty="0" smtClean="0">
                          <a:latin typeface="Calibri"/>
                        </a:rPr>
                        <a:t>s=</a:t>
                      </a:r>
                      <a:r>
                        <a:rPr lang="el-GR" sz="3200" dirty="0" smtClean="0">
                          <a:latin typeface="Calibri"/>
                        </a:rPr>
                        <a:t>Θ.</a:t>
                      </a:r>
                      <a:r>
                        <a:rPr lang="es-ES" sz="3200" dirty="0" smtClean="0">
                          <a:latin typeface="Calibri"/>
                        </a:rPr>
                        <a:t>r</a:t>
                      </a:r>
                      <a:endParaRPr lang="es-ES" sz="3200" dirty="0"/>
                    </a:p>
                  </a:txBody>
                  <a:tcPr/>
                </a:tc>
              </a:tr>
              <a:tr h="1454140">
                <a:tc>
                  <a:txBody>
                    <a:bodyPr/>
                    <a:lstStyle/>
                    <a:p>
                      <a:pPr algn="ctr"/>
                      <a:endParaRPr lang="gl-ES" dirty="0" smtClean="0"/>
                    </a:p>
                    <a:p>
                      <a:pPr algn="ctr"/>
                      <a:r>
                        <a:rPr lang="gl-ES" dirty="0" smtClean="0"/>
                        <a:t>Velocidade lineal</a:t>
                      </a:r>
                    </a:p>
                    <a:p>
                      <a:pPr algn="ctr"/>
                      <a:r>
                        <a:rPr lang="gl-ES" dirty="0" smtClean="0"/>
                        <a:t>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s-ES" sz="2800" dirty="0" smtClean="0">
                          <a:latin typeface="Calibri"/>
                        </a:rPr>
                        <a:t>m/s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2000" dirty="0" smtClean="0"/>
                        <a:t>Velocidade angular, </a:t>
                      </a:r>
                      <a:r>
                        <a:rPr lang="gl-ES" sz="2400" dirty="0" smtClean="0">
                          <a:latin typeface="Calibri"/>
                        </a:rPr>
                        <a:t>w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gl-ES" sz="2800" dirty="0" smtClean="0"/>
                    </a:p>
                    <a:p>
                      <a:pPr algn="ctr"/>
                      <a:r>
                        <a:rPr lang="gl-ES" sz="2800" dirty="0" smtClean="0"/>
                        <a:t>rad/s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3200" dirty="0" smtClean="0">
                        <a:latin typeface="Calibri"/>
                      </a:endParaRPr>
                    </a:p>
                    <a:p>
                      <a:pPr algn="ctr"/>
                      <a:r>
                        <a:rPr lang="es-ES" sz="3200" dirty="0" smtClean="0">
                          <a:latin typeface="Calibri"/>
                        </a:rPr>
                        <a:t>v=</a:t>
                      </a:r>
                      <a:r>
                        <a:rPr lang="es-ES" sz="3200" dirty="0" err="1" smtClean="0">
                          <a:latin typeface="Calibri"/>
                        </a:rPr>
                        <a:t>w.r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ACELERACIÓN NORMAL OU CENTRÍPETA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6228184" y="1107560"/>
            <a:ext cx="2666872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6600" dirty="0" err="1" smtClean="0">
                <a:latin typeface="Calibri"/>
              </a:rPr>
              <a:t>a</a:t>
            </a:r>
            <a:r>
              <a:rPr lang="es-ES" sz="4800" dirty="0" err="1" smtClean="0">
                <a:latin typeface="Calibri"/>
              </a:rPr>
              <a:t>c</a:t>
            </a:r>
            <a:r>
              <a:rPr lang="es-ES" sz="6600" dirty="0" smtClean="0">
                <a:latin typeface="Calibri"/>
              </a:rPr>
              <a:t>=v²/r</a:t>
            </a:r>
            <a:endParaRPr lang="es-ES" sz="6600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417152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gl-ES" dirty="0" smtClean="0"/>
              <a:t>No m.c.u. o módulo da velocidade lineal é constante, pero a súa dirección e sentido varían continuamente</a:t>
            </a:r>
          </a:p>
          <a:p>
            <a:r>
              <a:rPr lang="gl-ES" dirty="0" smtClean="0"/>
              <a:t>O m.c.u. ten aceleración:</a:t>
            </a:r>
            <a:r>
              <a:rPr lang="es-ES" dirty="0" smtClean="0">
                <a:latin typeface="Calibri"/>
              </a:rPr>
              <a:t> </a:t>
            </a:r>
            <a:r>
              <a:rPr lang="es-ES" dirty="0" err="1" smtClean="0">
                <a:latin typeface="Calibri"/>
              </a:rPr>
              <a:t>a</a:t>
            </a:r>
            <a:r>
              <a:rPr lang="es-ES" sz="2400" dirty="0" err="1" smtClean="0">
                <a:latin typeface="Calibri"/>
              </a:rPr>
              <a:t>c</a:t>
            </a:r>
            <a:r>
              <a:rPr lang="es-ES" sz="2800" dirty="0" smtClean="0">
                <a:latin typeface="Calibri"/>
              </a:rPr>
              <a:t> = </a:t>
            </a:r>
            <a:r>
              <a:rPr lang="es-ES" dirty="0" smtClean="0">
                <a:latin typeface="Calibri"/>
              </a:rPr>
              <a:t>aceleración centrípeta </a:t>
            </a:r>
          </a:p>
          <a:p>
            <a:r>
              <a:rPr lang="gl-ES" dirty="0" smtClean="0">
                <a:latin typeface="Calibri"/>
              </a:rPr>
              <a:t>Esta </a:t>
            </a:r>
            <a:r>
              <a:rPr lang="es-ES" dirty="0" err="1" smtClean="0">
                <a:latin typeface="Calibri"/>
              </a:rPr>
              <a:t>a</a:t>
            </a:r>
            <a:r>
              <a:rPr lang="es-ES" sz="2400" dirty="0" err="1" smtClean="0">
                <a:latin typeface="Calibri"/>
              </a:rPr>
              <a:t>c</a:t>
            </a:r>
            <a:r>
              <a:rPr lang="gl-ES" dirty="0" smtClean="0">
                <a:latin typeface="Calibri"/>
              </a:rPr>
              <a:t> é perpendicular á traxectoria do móbil en cada punto e atópase dirixida cara o centro da traxectoria(circunferencia)</a:t>
            </a:r>
          </a:p>
          <a:p>
            <a:r>
              <a:rPr lang="gl-ES" dirty="0" smtClean="0">
                <a:latin typeface="Calibri"/>
              </a:rPr>
              <a:t>O seu módulo é:   </a:t>
            </a:r>
            <a:r>
              <a:rPr lang="es-ES" dirty="0" err="1" smtClean="0">
                <a:latin typeface="Calibri"/>
              </a:rPr>
              <a:t>a</a:t>
            </a:r>
            <a:r>
              <a:rPr lang="es-ES" sz="2000" dirty="0" err="1" smtClean="0">
                <a:latin typeface="Calibri"/>
              </a:rPr>
              <a:t>c</a:t>
            </a:r>
            <a:r>
              <a:rPr lang="es-ES" dirty="0" smtClean="0">
                <a:latin typeface="Calibri"/>
              </a:rPr>
              <a:t>=v²/r</a:t>
            </a:r>
            <a:endParaRPr lang="gl-ES" dirty="0" smtClean="0"/>
          </a:p>
          <a:p>
            <a:endParaRPr lang="es-ES" sz="2400" dirty="0" smtClean="0">
              <a:latin typeface="Calibri"/>
            </a:endParaRPr>
          </a:p>
          <a:p>
            <a:endParaRPr lang="es-ES" sz="2400" dirty="0" smtClean="0">
              <a:latin typeface="Calibri"/>
            </a:endParaRPr>
          </a:p>
          <a:p>
            <a:endParaRPr lang="es-ES" sz="2400" dirty="0" smtClean="0">
              <a:latin typeface="Calibri"/>
            </a:endParaRPr>
          </a:p>
        </p:txBody>
      </p:sp>
      <p:cxnSp>
        <p:nvCxnSpPr>
          <p:cNvPr id="8" name="Conector recto de frecha 7"/>
          <p:cNvCxnSpPr/>
          <p:nvPr/>
        </p:nvCxnSpPr>
        <p:spPr>
          <a:xfrm>
            <a:off x="5076056" y="35010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recha 9"/>
          <p:cNvCxnSpPr/>
          <p:nvPr/>
        </p:nvCxnSpPr>
        <p:spPr>
          <a:xfrm>
            <a:off x="1331640" y="436510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recha 11"/>
          <p:cNvCxnSpPr/>
          <p:nvPr/>
        </p:nvCxnSpPr>
        <p:spPr>
          <a:xfrm>
            <a:off x="3347864" y="55892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702348" cy="256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92488" cy="4392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188640"/>
            <a:ext cx="5009990" cy="41764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365104"/>
            <a:ext cx="2854002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365104"/>
            <a:ext cx="2304256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PERÍODO E FRECUENCIA NUN M.C.U.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gl-ES" dirty="0" smtClean="0"/>
              <a:t>O período, </a:t>
            </a:r>
            <a:r>
              <a:rPr lang="gl-ES" i="1" dirty="0" smtClean="0"/>
              <a:t>T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A frecuencia, </a:t>
            </a:r>
            <a:r>
              <a:rPr lang="gl-ES" i="1" dirty="0" smtClean="0"/>
              <a:t>f 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Relación entre velocidade lineal, período e frecuencia</a:t>
            </a: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41715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gl-ES" dirty="0" smtClean="0"/>
              <a:t>O período, </a:t>
            </a:r>
            <a:r>
              <a:rPr lang="gl-ES" i="1" u="sng" dirty="0" smtClean="0"/>
              <a:t>T,</a:t>
            </a:r>
            <a:r>
              <a:rPr lang="gl-ES" dirty="0" smtClean="0"/>
              <a:t> nun m.c.u. é o tempo que tarda o móbil en realizar unha volta enteira ou ciclo. Unidade no SI é o segundo</a:t>
            </a:r>
          </a:p>
          <a:p>
            <a:r>
              <a:rPr lang="gl-ES" dirty="0" smtClean="0"/>
              <a:t>A frecuencia, </a:t>
            </a:r>
            <a:r>
              <a:rPr lang="gl-ES" i="1" u="sng" dirty="0" smtClean="0"/>
              <a:t>f</a:t>
            </a:r>
            <a:r>
              <a:rPr lang="gl-ES" dirty="0" smtClean="0"/>
              <a:t>, dun móbil que se move cun m.c.u. é o nº de voltas que realiza por unidade de tempo. unidade é o </a:t>
            </a:r>
            <a:r>
              <a:rPr lang="gl-ES" dirty="0" err="1" smtClean="0"/>
              <a:t>hercio</a:t>
            </a:r>
            <a:r>
              <a:rPr lang="gl-ES" dirty="0" smtClean="0"/>
              <a:t>, Hz.</a:t>
            </a:r>
          </a:p>
          <a:p>
            <a:r>
              <a:rPr lang="gl-ES" dirty="0" smtClean="0"/>
              <a:t>Relación entre </a:t>
            </a:r>
            <a:r>
              <a:rPr lang="gl-ES" i="1" u="sng" dirty="0" smtClean="0"/>
              <a:t>v, f e T</a:t>
            </a:r>
            <a:r>
              <a:rPr lang="gl-ES" dirty="0" smtClean="0"/>
              <a:t>:   </a:t>
            </a:r>
            <a:r>
              <a:rPr lang="gl-ES" dirty="0" smtClean="0">
                <a:latin typeface="Calibri"/>
              </a:rPr>
              <a:t>v=2</a:t>
            </a:r>
            <a:r>
              <a:rPr lang="el-GR" dirty="0" smtClean="0">
                <a:latin typeface="Calibri"/>
              </a:rPr>
              <a:t>π</a:t>
            </a:r>
            <a:r>
              <a:rPr lang="es-ES" dirty="0" smtClean="0">
                <a:latin typeface="Calibri"/>
              </a:rPr>
              <a:t>r/T    →    v=2</a:t>
            </a:r>
            <a:r>
              <a:rPr lang="el-GR" dirty="0" smtClean="0">
                <a:latin typeface="Calibri"/>
              </a:rPr>
              <a:t>π</a:t>
            </a:r>
            <a:r>
              <a:rPr lang="es-ES" dirty="0" smtClean="0">
                <a:latin typeface="Calibri"/>
              </a:rPr>
              <a:t>r f </a:t>
            </a:r>
            <a:r>
              <a:rPr lang="gl-ES" dirty="0" smtClean="0"/>
              <a:t> </a:t>
            </a:r>
          </a:p>
          <a:p>
            <a:r>
              <a:rPr lang="gl-ES" dirty="0" smtClean="0"/>
              <a:t>Son magnitudes inversas:  </a:t>
            </a:r>
            <a:r>
              <a:rPr lang="gl-ES" dirty="0" smtClean="0">
                <a:latin typeface="Calibri"/>
              </a:rPr>
              <a:t>f=1/T  </a:t>
            </a:r>
          </a:p>
          <a:p>
            <a:pPr>
              <a:buNone/>
            </a:pPr>
            <a:r>
              <a:rPr lang="gl-ES" dirty="0" smtClean="0">
                <a:latin typeface="Calibri"/>
              </a:rPr>
              <a:t>                                                        T=1/f</a:t>
            </a:r>
          </a:p>
          <a:p>
            <a:pPr>
              <a:buNone/>
            </a:pPr>
            <a:endParaRPr lang="gl-ES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104456" cy="52565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536504" cy="52565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FORZAS NO M.C.U.: A FORZA CENTRÍPETA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gl-ES" sz="2000" dirty="0" smtClean="0"/>
              <a:t>É A FORZA RESPONSABLE  DO MOVEMENTO CIRCULAR</a:t>
            </a:r>
            <a:endParaRPr lang="es-ES" sz="2000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1916832"/>
            <a:ext cx="8666456" cy="4270608"/>
          </a:xfrm>
        </p:spPr>
        <p:txBody>
          <a:bodyPr>
            <a:normAutofit fontScale="92500" lnSpcReduction="10000"/>
          </a:bodyPr>
          <a:lstStyle/>
          <a:p>
            <a:r>
              <a:rPr lang="gl-ES" dirty="0" smtClean="0"/>
              <a:t>Nun m.c.u. a velocidade do móbil cambia continuamente de dirección o que trae como consecuencia a aparición dunha aceleración dirixida cara o centro da circunferencia que será polo tanto producida por unha forza: a </a:t>
            </a:r>
            <a:r>
              <a:rPr lang="gl-ES" dirty="0" err="1" smtClean="0"/>
              <a:t>Fc</a:t>
            </a:r>
            <a:endParaRPr lang="gl-ES" dirty="0" smtClean="0"/>
          </a:p>
          <a:p>
            <a:r>
              <a:rPr lang="gl-ES" dirty="0" smtClean="0"/>
              <a:t>Esta </a:t>
            </a:r>
            <a:r>
              <a:rPr lang="gl-ES" dirty="0" err="1" smtClean="0"/>
              <a:t>F</a:t>
            </a:r>
            <a:r>
              <a:rPr lang="gl-ES" sz="2600" dirty="0" err="1" smtClean="0"/>
              <a:t>c</a:t>
            </a:r>
            <a:r>
              <a:rPr lang="gl-ES" dirty="0" smtClean="0"/>
              <a:t>, responsable da a</a:t>
            </a:r>
            <a:r>
              <a:rPr lang="gl-ES" sz="2600" dirty="0" smtClean="0"/>
              <a:t>c</a:t>
            </a:r>
            <a:r>
              <a:rPr lang="gl-ES" dirty="0" smtClean="0"/>
              <a:t>, actúa nesa mesma dirección</a:t>
            </a:r>
          </a:p>
          <a:p>
            <a:r>
              <a:rPr lang="gl-ES" dirty="0" smtClean="0"/>
              <a:t>Se esta forza desaparece, o corpo tende a moverse en liña recta na dirección da velocidade que leve nese momento</a:t>
            </a:r>
            <a:endParaRPr lang="es-ES" dirty="0"/>
          </a:p>
        </p:txBody>
      </p:sp>
      <p:cxnSp>
        <p:nvCxnSpPr>
          <p:cNvPr id="8" name="Conector recto de frecha 7"/>
          <p:cNvCxnSpPr/>
          <p:nvPr/>
        </p:nvCxnSpPr>
        <p:spPr>
          <a:xfrm>
            <a:off x="1475656" y="40050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recha 9"/>
          <p:cNvCxnSpPr/>
          <p:nvPr/>
        </p:nvCxnSpPr>
        <p:spPr>
          <a:xfrm>
            <a:off x="8244408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recha 11"/>
          <p:cNvCxnSpPr/>
          <p:nvPr/>
        </p:nvCxnSpPr>
        <p:spPr>
          <a:xfrm>
            <a:off x="4788024" y="407707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08719"/>
            <a:ext cx="8010266" cy="1682081"/>
          </a:xfrm>
        </p:spPr>
        <p:txBody>
          <a:bodyPr/>
          <a:lstStyle/>
          <a:p>
            <a:r>
              <a:rPr lang="gl-ES" dirty="0" smtClean="0"/>
              <a:t>MOVEMENTO CIRCULAR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Courier New" pitchFamily="49" charset="0"/>
              <a:buChar char="o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Imos estudar a cinemática e dinámica do movemento circular.</a:t>
            </a:r>
          </a:p>
          <a:p>
            <a:pPr algn="l">
              <a:buFont typeface="Courier New" pitchFamily="49" charset="0"/>
              <a:buChar char="o"/>
            </a:pPr>
            <a:r>
              <a:rPr lang="gl-ES" dirty="0" smtClean="0">
                <a:solidFill>
                  <a:schemeClr val="tx2">
                    <a:lumMod val="25000"/>
                  </a:schemeClr>
                </a:solidFill>
              </a:rPr>
              <a:t> É o movemento dun móbil que ten unha traxectoria circular e que describe arcos iguais en tempos iguais</a:t>
            </a:r>
            <a:endParaRPr lang="es-E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38700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260648"/>
            <a:ext cx="3852657" cy="36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824536" cy="32403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5"/>
            <a:ext cx="3456384" cy="2693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282698"/>
          </a:xfrm>
        </p:spPr>
        <p:txBody>
          <a:bodyPr/>
          <a:lstStyle/>
          <a:p>
            <a:pPr algn="ctr"/>
            <a:r>
              <a:rPr lang="gl-ES" dirty="0" smtClean="0"/>
              <a:t>A POSICIÓN DA TERRA NO UNIVERSO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1725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gl-ES" dirty="0" smtClean="0"/>
              <a:t>TEORÍAS XEOCÉNTRICAS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TEORIAS HELIOCÉNTRICAS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AS LEIS DO MOVEMENTO PLANETARIO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A LEI DE GRAVITACIÓN UNIVERSAL</a:t>
            </a:r>
          </a:p>
          <a:p>
            <a:pPr>
              <a:buFont typeface="Wingdings" pitchFamily="2" charset="2"/>
              <a:buChar char="Ø"/>
            </a:pPr>
            <a:r>
              <a:rPr lang="gl-ES" dirty="0" smtClean="0"/>
              <a:t>AS IDEAS ACTUAIS SOBRE A EVOLUCIÓN DO UNIVERSO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 smtClean="0"/>
              <a:t>TEORÍAS XEOCÉNTRICAS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gl-ES" dirty="0" smtClean="0"/>
              <a:t>Modelo Aristotélico</a:t>
            </a:r>
          </a:p>
          <a:p>
            <a:pPr>
              <a:buFont typeface="Wingdings" pitchFamily="2" charset="2"/>
              <a:buChar char="v"/>
            </a:pPr>
            <a:r>
              <a:rPr lang="gl-ES" dirty="0" smtClean="0"/>
              <a:t>Modelo </a:t>
            </a:r>
            <a:r>
              <a:rPr lang="gl-ES" dirty="0" err="1" smtClean="0"/>
              <a:t>Ptolemaico</a:t>
            </a:r>
            <a:endParaRPr lang="es-E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208912" cy="792088"/>
          </a:xfrm>
        </p:spPr>
        <p:txBody>
          <a:bodyPr/>
          <a:lstStyle/>
          <a:p>
            <a:pPr algn="ctr"/>
            <a:r>
              <a:rPr lang="gl-ES" sz="4000" dirty="0" smtClean="0">
                <a:solidFill>
                  <a:schemeClr val="tx2">
                    <a:lumMod val="90000"/>
                  </a:schemeClr>
                </a:solidFill>
              </a:rPr>
              <a:t>MODELO ARISTOTÉLICO(</a:t>
            </a:r>
            <a:r>
              <a:rPr lang="gl-ES" sz="2800" dirty="0" smtClean="0">
                <a:solidFill>
                  <a:schemeClr val="tx2">
                    <a:lumMod val="90000"/>
                  </a:schemeClr>
                </a:solidFill>
              </a:rPr>
              <a:t>s. IV a.C.</a:t>
            </a:r>
            <a:r>
              <a:rPr lang="gl-ES" sz="3600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  <a:r>
              <a:rPr lang="gl-ES" sz="2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s-ES" sz="4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Marcador de posición de contido 4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8219256" cy="532859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gl-ES" sz="2400" dirty="0" smtClean="0"/>
              <a:t>O cosmos estaba dividido en dúas grandes zonas: o mundo </a:t>
            </a:r>
            <a:r>
              <a:rPr lang="gl-ES" sz="2400" dirty="0" smtClean="0">
                <a:solidFill>
                  <a:srgbClr val="FF0000"/>
                </a:solidFill>
              </a:rPr>
              <a:t>celeste</a:t>
            </a:r>
            <a:r>
              <a:rPr lang="gl-ES" sz="2400" dirty="0" smtClean="0"/>
              <a:t> e o </a:t>
            </a:r>
            <a:r>
              <a:rPr lang="gl-ES" sz="2400" dirty="0" smtClean="0">
                <a:solidFill>
                  <a:srgbClr val="FF0000"/>
                </a:solidFill>
              </a:rPr>
              <a:t>terrestre</a:t>
            </a:r>
            <a:r>
              <a:rPr lang="gl-ES" sz="2400" dirty="0" smtClean="0"/>
              <a:t>. Deben tratarse por separado. O ceo o ser perfecto pode recibir un tratamento matemático (Astronomía) , mentres que a Terra, ó ser imperfecta só pode ser estudada </a:t>
            </a:r>
            <a:r>
              <a:rPr lang="gl-ES" sz="2400" dirty="0" err="1" smtClean="0"/>
              <a:t>cualitativamente</a:t>
            </a:r>
            <a:endParaRPr lang="gl-ES" sz="2400" dirty="0" smtClean="0"/>
          </a:p>
          <a:p>
            <a:r>
              <a:rPr lang="gl-ES" sz="2400" dirty="0" smtClean="0"/>
              <a:t>Era un sistema xeocéntrico. A Terra, fixa e inmóbil, está no centro do Universo e tódolos demais astros celestes xiraban en órbitas concéntricas arredor da Terra. O Sol tamén xiraba arredor da Terra</a:t>
            </a:r>
          </a:p>
          <a:p>
            <a:r>
              <a:rPr lang="gl-ES" sz="2400" dirty="0" smtClean="0"/>
              <a:t>Os movementos dos astros deben ser circulares. Mundo celeste, perfecto. O círculo era a figura perfecta: non ten principio nin fin; e equivalente en tódolos seus puntos …</a:t>
            </a:r>
            <a:endParaRPr lang="es-ES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gl-ES" sz="4800" dirty="0" smtClean="0"/>
              <a:t>MODELO ARISTOTÉLICO(</a:t>
            </a:r>
            <a:r>
              <a:rPr lang="gl-ES" sz="2700" dirty="0" smtClean="0"/>
              <a:t>s. IV a.c.)</a:t>
            </a:r>
            <a:endParaRPr lang="es-ES" sz="4800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gl-E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DIFICULTADES DO MODELO</a:t>
            </a:r>
          </a:p>
          <a:p>
            <a:pPr lvl="1"/>
            <a:r>
              <a:rPr lang="gl-ES" dirty="0" smtClean="0"/>
              <a:t>Precisaba de moitas esferas, ata 55, xirando unhas nun sentido e outras en sentido contrario para explicar o movemento dun pequeno nº de astros</a:t>
            </a:r>
          </a:p>
          <a:p>
            <a:pPr lvl="1"/>
            <a:r>
              <a:rPr lang="gl-ES" dirty="0" smtClean="0"/>
              <a:t>A pesares de ser perfecto o mundo celeste presenta diferenzas nos brillos dalgúns astros (hoxe planetas), dunhas épocas do ano a outras </a:t>
            </a:r>
          </a:p>
          <a:p>
            <a:pPr lvl="1"/>
            <a:r>
              <a:rPr lang="gl-ES" dirty="0" smtClean="0"/>
              <a:t>O movemento dalgúns astros non se axustaban ó m.c.. Movíanse cara adiante durante unha época do ano e logo parecían volver cara atrás. Por isto a estes astros se lles chamou errantes(planetas) </a:t>
            </a:r>
            <a:endParaRPr lang="es-E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7453336" cy="561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4" name="Táboa 3"/>
          <p:cNvGraphicFramePr>
            <a:graphicFrameLocks noGrp="1"/>
          </p:cNvGraphicFramePr>
          <p:nvPr/>
        </p:nvGraphicFramePr>
        <p:xfrm>
          <a:off x="179512" y="332656"/>
          <a:ext cx="1691680" cy="6336704"/>
        </p:xfrm>
        <a:graphic>
          <a:graphicData uri="http://schemas.openxmlformats.org/drawingml/2006/table">
            <a:tbl>
              <a:tblPr/>
              <a:tblGrid>
                <a:gridCol w="898705"/>
                <a:gridCol w="792975"/>
              </a:tblGrid>
              <a:tr h="350544">
                <a:tc>
                  <a:txBody>
                    <a:bodyPr/>
                    <a:lstStyle/>
                    <a:p>
                      <a:r>
                        <a:rPr lang="es-ES" sz="1200" b="1" dirty="0"/>
                        <a:t>Sol</a:t>
                      </a:r>
                      <a:r>
                        <a:rPr lang="es-ES" sz="1200" dirty="0"/>
                        <a:t>:</a:t>
                      </a:r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845">
                <a:tc>
                  <a:txBody>
                    <a:bodyPr/>
                    <a:lstStyle/>
                    <a:p>
                      <a:r>
                        <a:rPr lang="es-ES" sz="1200" b="1"/>
                        <a:t>Mercurio: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695">
                <a:tc>
                  <a:txBody>
                    <a:bodyPr/>
                    <a:lstStyle/>
                    <a:p>
                      <a:r>
                        <a:rPr lang="es-ES" sz="1200" b="1" dirty="0"/>
                        <a:t>Venus:</a:t>
                      </a:r>
                      <a:endParaRPr lang="es-ES" sz="12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695">
                <a:tc>
                  <a:txBody>
                    <a:bodyPr/>
                    <a:lstStyle/>
                    <a:p>
                      <a:r>
                        <a:rPr lang="es-ES" sz="1200" b="1"/>
                        <a:t>Tierra: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695">
                <a:tc>
                  <a:txBody>
                    <a:bodyPr/>
                    <a:lstStyle/>
                    <a:p>
                      <a:r>
                        <a:rPr lang="es-ES" sz="1200" b="1"/>
                        <a:t>Marte: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845">
                <a:tc>
                  <a:txBody>
                    <a:bodyPr/>
                    <a:lstStyle/>
                    <a:p>
                      <a:r>
                        <a:rPr lang="es-ES" sz="1200" b="1"/>
                        <a:t>Júpiter: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845">
                <a:tc>
                  <a:txBody>
                    <a:bodyPr/>
                    <a:lstStyle/>
                    <a:p>
                      <a:r>
                        <a:rPr lang="es-ES" sz="1200" b="1"/>
                        <a:t>Saturno: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695">
                <a:tc>
                  <a:txBody>
                    <a:bodyPr/>
                    <a:lstStyle/>
                    <a:p>
                      <a:r>
                        <a:rPr lang="es-ES" sz="1200" b="1"/>
                        <a:t>Urano: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0845">
                <a:tc>
                  <a:txBody>
                    <a:bodyPr/>
                    <a:lstStyle/>
                    <a:p>
                      <a:r>
                        <a:rPr lang="es-ES" sz="1200" b="1"/>
                        <a:t>Neptuno:</a:t>
                      </a:r>
                      <a:endParaRPr lang="es-ES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02" name="Picture 2" descr="http://www.cielosur.com/imagenes/i_solsistem/sol-simbo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23850" cy="304800"/>
          </a:xfrm>
          <a:prstGeom prst="rect">
            <a:avLst/>
          </a:prstGeom>
          <a:noFill/>
        </p:spPr>
      </p:pic>
      <p:pic>
        <p:nvPicPr>
          <p:cNvPr id="25603" name="Picture 3" descr="http://www.cielosur.com/imagenes/i_solsistem/mercurio-simbol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228600" cy="323850"/>
          </a:xfrm>
          <a:prstGeom prst="rect">
            <a:avLst/>
          </a:prstGeom>
          <a:noFill/>
        </p:spPr>
      </p:pic>
      <p:pic>
        <p:nvPicPr>
          <p:cNvPr id="25604" name="Picture 4" descr="http://www.cielosur.com/imagenes/i_solsistem/venus-simbol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285750" cy="323850"/>
          </a:xfrm>
          <a:prstGeom prst="rect">
            <a:avLst/>
          </a:prstGeom>
          <a:noFill/>
        </p:spPr>
      </p:pic>
      <p:pic>
        <p:nvPicPr>
          <p:cNvPr id="25605" name="Picture 5" descr="http://www.cielosur.com/imagenes/i_solsistem/tierra-simbol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348880"/>
            <a:ext cx="304800" cy="285750"/>
          </a:xfrm>
          <a:prstGeom prst="rect">
            <a:avLst/>
          </a:prstGeom>
          <a:noFill/>
        </p:spPr>
      </p:pic>
      <p:pic>
        <p:nvPicPr>
          <p:cNvPr id="25606" name="Picture 6" descr="http://www.cielosur.com/imagenes/i_solsistem/marte-simbol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852936"/>
            <a:ext cx="304800" cy="314325"/>
          </a:xfrm>
          <a:prstGeom prst="rect">
            <a:avLst/>
          </a:prstGeom>
          <a:noFill/>
        </p:spPr>
      </p:pic>
      <p:pic>
        <p:nvPicPr>
          <p:cNvPr id="25607" name="Picture 7" descr="http://www.cielosur.com/imagenes/i_solsistem/jupiter-simbol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645024"/>
            <a:ext cx="285750" cy="323850"/>
          </a:xfrm>
          <a:prstGeom prst="rect">
            <a:avLst/>
          </a:prstGeom>
          <a:noFill/>
        </p:spPr>
      </p:pic>
      <p:pic>
        <p:nvPicPr>
          <p:cNvPr id="25608" name="Picture 8" descr="http://www.cielosur.com/imagenes/i_solsistem/saturno-simbol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437112"/>
            <a:ext cx="200025" cy="323850"/>
          </a:xfrm>
          <a:prstGeom prst="rect">
            <a:avLst/>
          </a:prstGeom>
          <a:noFill/>
        </p:spPr>
      </p:pic>
      <p:pic>
        <p:nvPicPr>
          <p:cNvPr id="25609" name="Picture 9" descr="http://www.cielosur.com/imagenes/i_solsistem/urano-simbol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301208"/>
            <a:ext cx="247650" cy="304800"/>
          </a:xfrm>
          <a:prstGeom prst="rect">
            <a:avLst/>
          </a:prstGeom>
          <a:noFill/>
        </p:spPr>
      </p:pic>
      <p:pic>
        <p:nvPicPr>
          <p:cNvPr id="25610" name="Picture 10" descr="http://www.cielosur.com/imagenes/i_solsistem/neptuno-simbol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6021288"/>
            <a:ext cx="2667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753"/>
            <a:ext cx="8784976" cy="659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524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7241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53218"/>
            <a:ext cx="784887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gl-ES" dirty="0" smtClean="0"/>
              <a:t>Magnitudes angulares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76864" cy="53825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MODELO PTOLEMAICO(s. II)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5211764"/>
          </a:xfrm>
        </p:spPr>
        <p:txBody>
          <a:bodyPr>
            <a:normAutofit/>
          </a:bodyPr>
          <a:lstStyle/>
          <a:p>
            <a:r>
              <a:rPr lang="gl-ES" dirty="0" smtClean="0"/>
              <a:t>Segue sendo xeocéntrico e mantén o resto de características do m. aristotélico</a:t>
            </a:r>
          </a:p>
          <a:p>
            <a:r>
              <a:rPr lang="gl-ES" dirty="0" smtClean="0"/>
              <a:t>Os planetas móvense con dous movementos circulares. </a:t>
            </a:r>
          </a:p>
          <a:p>
            <a:pPr lvl="1"/>
            <a:r>
              <a:rPr lang="gl-ES" dirty="0" smtClean="0"/>
              <a:t>O epiciclo </a:t>
            </a:r>
          </a:p>
          <a:p>
            <a:pPr lvl="1"/>
            <a:r>
              <a:rPr lang="gl-ES" dirty="0" smtClean="0"/>
              <a:t>O  deferente</a:t>
            </a:r>
          </a:p>
          <a:p>
            <a:r>
              <a:rPr lang="gl-ES" dirty="0" smtClean="0"/>
              <a:t>Con estes movementos podíase explicar o avance e retroceso dos planetas; o diferente brillo dos planetas.</a:t>
            </a:r>
          </a:p>
          <a:p>
            <a:r>
              <a:rPr lang="gl-ES" dirty="0" smtClean="0"/>
              <a:t>Explicaba ben os datos que se tiñan </a:t>
            </a:r>
            <a:endParaRPr lang="es-E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982"/>
            <a:ext cx="6333012" cy="6165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880320" cy="37421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MODELO PTOLEMAICO(s. II)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DIDICULTADS DO MODELO</a:t>
            </a:r>
          </a:p>
          <a:p>
            <a:pPr lvl="1"/>
            <a:r>
              <a:rPr lang="gl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Precisaba máis de 80 epiciclos</a:t>
            </a:r>
          </a:p>
          <a:p>
            <a:pPr lvl="1"/>
            <a:r>
              <a:rPr lang="gl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Propoñía explicacións para cada astro</a:t>
            </a:r>
          </a:p>
          <a:p>
            <a:pPr lvl="1"/>
            <a:r>
              <a:rPr lang="gl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Non era, pois un modelo común para tódolos astros</a:t>
            </a:r>
          </a:p>
          <a:p>
            <a:pPr lvl="1"/>
            <a:r>
              <a:rPr lang="gl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Mantívose en vigor ata o século XVI</a:t>
            </a:r>
            <a:endParaRPr lang="es-E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4104456" cy="6375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577904" cy="6408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2731008"/>
          </a:xfrm>
        </p:spPr>
        <p:txBody>
          <a:bodyPr/>
          <a:lstStyle/>
          <a:p>
            <a:pPr algn="ctr"/>
            <a:r>
              <a:rPr lang="gl-ES" dirty="0" smtClean="0"/>
              <a:t>MODELOS HELIOCÉNTRICOS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19672" y="5589240"/>
            <a:ext cx="5256585" cy="10773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gl-ES" dirty="0" smtClean="0"/>
              <a:t>Modelo </a:t>
            </a:r>
            <a:r>
              <a:rPr lang="gl-ES" dirty="0" err="1" smtClean="0"/>
              <a:t>Copernicano</a:t>
            </a:r>
            <a:endParaRPr lang="gl-ES" dirty="0" smtClean="0"/>
          </a:p>
          <a:p>
            <a:pPr algn="ctr">
              <a:buFont typeface="Wingdings" pitchFamily="2" charset="2"/>
              <a:buChar char="§"/>
            </a:pPr>
            <a:r>
              <a:rPr lang="gl-ES" dirty="0" smtClean="0"/>
              <a:t>Modelo de Galileo</a:t>
            </a:r>
            <a:endParaRPr lang="es-E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gl-ES" dirty="0" smtClean="0"/>
              <a:t>Modelo máis simple: ten menos órbitas</a:t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gl-ES" sz="4800" dirty="0" smtClean="0"/>
              <a:t>MODELO COPERNICANO(s.</a:t>
            </a:r>
            <a:r>
              <a:rPr lang="gl-ES" sz="4000" dirty="0" smtClean="0"/>
              <a:t>XVI</a:t>
            </a:r>
            <a:r>
              <a:rPr lang="gl-ES" sz="4400" dirty="0" smtClean="0"/>
              <a:t>)</a:t>
            </a:r>
            <a:endParaRPr lang="es-ES" sz="4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gl-ES" sz="4400" dirty="0" smtClean="0"/>
              <a:t>MODELO COPERNICANO(s.</a:t>
            </a:r>
            <a:r>
              <a:rPr lang="gl-ES" sz="3600" dirty="0" smtClean="0"/>
              <a:t>XVI</a:t>
            </a:r>
            <a:r>
              <a:rPr lang="gl-ES" dirty="0" smtClean="0"/>
              <a:t>)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gl-ES" dirty="0" smtClean="0"/>
              <a:t>A Terra non está no centro do Universo, é un planeta máis. Só a Lúa xira ó seu arredor</a:t>
            </a:r>
          </a:p>
          <a:p>
            <a:r>
              <a:rPr lang="gl-ES" dirty="0" smtClean="0"/>
              <a:t>O Sol está no centro do Universo</a:t>
            </a:r>
          </a:p>
          <a:p>
            <a:r>
              <a:rPr lang="gl-ES" dirty="0" smtClean="0"/>
              <a:t>A Terra está afectada por tres movementos: </a:t>
            </a:r>
          </a:p>
          <a:p>
            <a:pPr lvl="1"/>
            <a:r>
              <a:rPr lang="gl-ES" u="sng" dirty="0" smtClean="0"/>
              <a:t>Rotación</a:t>
            </a:r>
            <a:r>
              <a:rPr lang="gl-ES" dirty="0" smtClean="0"/>
              <a:t> sobre o seu eixo</a:t>
            </a:r>
          </a:p>
          <a:p>
            <a:pPr lvl="1"/>
            <a:r>
              <a:rPr lang="gl-ES" u="sng" dirty="0" err="1" smtClean="0"/>
              <a:t>Traslación</a:t>
            </a:r>
            <a:r>
              <a:rPr lang="gl-ES" dirty="0" smtClean="0"/>
              <a:t> arredor do Sol</a:t>
            </a:r>
          </a:p>
          <a:p>
            <a:pPr lvl="1"/>
            <a:r>
              <a:rPr lang="gl-ES" dirty="0" smtClean="0"/>
              <a:t> </a:t>
            </a:r>
            <a:r>
              <a:rPr lang="gl-ES" u="sng" dirty="0" smtClean="0"/>
              <a:t>Precesión</a:t>
            </a:r>
            <a:r>
              <a:rPr lang="gl-ES" dirty="0" smtClean="0"/>
              <a:t>: desprazamento do eixo de rotación</a:t>
            </a:r>
          </a:p>
          <a:p>
            <a:r>
              <a:rPr lang="gl-ES" dirty="0" smtClean="0"/>
              <a:t>A esfera das estrelas está moi </a:t>
            </a:r>
            <a:r>
              <a:rPr lang="gl-ES" dirty="0" err="1" smtClean="0"/>
              <a:t>alonxada</a:t>
            </a:r>
            <a:r>
              <a:rPr lang="gl-ES" dirty="0" smtClean="0"/>
              <a:t> do centro do Universo( non hai variación na súa observación)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48072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/>
              <a:t>VENTAXAS DO MODELO COPERNICANO(s.</a:t>
            </a:r>
            <a:r>
              <a:rPr lang="gl-ES" sz="3200" dirty="0" smtClean="0"/>
              <a:t>XVI</a:t>
            </a:r>
            <a:r>
              <a:rPr lang="gl-ES" sz="3600" dirty="0" smtClean="0"/>
              <a:t>)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38119" cy="5112568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8">
              <a:buFont typeface="Wingdings" pitchFamily="2" charset="2"/>
              <a:buChar char="§"/>
            </a:pPr>
            <a:r>
              <a:rPr lang="gl-ES" sz="2800" dirty="0" smtClean="0"/>
              <a:t>Modelo máis sinxelo: ten menos órbitas</a:t>
            </a:r>
          </a:p>
          <a:p>
            <a:pPr lvl="8">
              <a:buFont typeface="Wingdings" pitchFamily="2" charset="2"/>
              <a:buChar char="§"/>
            </a:pPr>
            <a:r>
              <a:rPr lang="gl-ES" sz="2800" dirty="0" smtClean="0"/>
              <a:t> É máis sistemático: aplícase sempre o mesmo procedemento para tódolos astros</a:t>
            </a:r>
          </a:p>
          <a:p>
            <a:pPr lvl="8">
              <a:buFont typeface="Wingdings" pitchFamily="2" charset="2"/>
              <a:buChar char="§"/>
            </a:pPr>
            <a:r>
              <a:rPr lang="gl-ES" sz="2800" dirty="0" smtClean="0"/>
              <a:t>Cambio drástico: o Sol no centro do Universo</a:t>
            </a:r>
          </a:p>
          <a:p>
            <a:pPr lvl="8">
              <a:buFont typeface="Wingdings" pitchFamily="2" charset="2"/>
              <a:buChar char="§"/>
            </a:pPr>
            <a:r>
              <a:rPr lang="gl-ES" sz="2800" dirty="0" smtClean="0"/>
              <a:t>Mantén o resto das condicións: círculos, diferenza entre mundo celeste e terrestre ….</a:t>
            </a:r>
            <a:endParaRPr lang="es-ES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88640"/>
            <a:ext cx="684480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Desprazamento angular</a:t>
            </a:r>
            <a:endParaRPr lang="es-ES" dirty="0"/>
          </a:p>
        </p:txBody>
      </p:sp>
      <p:pic>
        <p:nvPicPr>
          <p:cNvPr id="4" name="Imax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232248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Imax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2448272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Imax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2448272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09120"/>
            <a:ext cx="5286375" cy="1914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gl-ES" dirty="0" smtClean="0"/>
              <a:t>MODELO DE GALILEO GALILEI </a:t>
            </a:r>
            <a:r>
              <a:rPr lang="gl-ES" sz="3600" dirty="0" smtClean="0"/>
              <a:t>(s.XVII)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gl-ES" dirty="0" smtClean="0"/>
              <a:t>CONTORNO SOCIAL</a:t>
            </a:r>
            <a:endParaRPr lang="es-ES" dirty="0"/>
          </a:p>
        </p:txBody>
      </p:sp>
      <p:sp>
        <p:nvSpPr>
          <p:cNvPr id="6" name="Marcador de posición de conti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103439" cy="4091136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r>
              <a:rPr lang="gl-ES" dirty="0" smtClean="0"/>
              <a:t>Época do Renacemento: remata o feudalismo e comeza a rexurdir a burguesía</a:t>
            </a:r>
          </a:p>
          <a:p>
            <a:r>
              <a:rPr lang="gl-ES" dirty="0" smtClean="0"/>
              <a:t>Comezan a florecer as cidades: Venecia, Florencia …</a:t>
            </a:r>
          </a:p>
          <a:p>
            <a:r>
              <a:rPr lang="gl-ES" dirty="0" smtClean="0"/>
              <a:t>Desembocou no capitalismo (XVII-XVIII)</a:t>
            </a:r>
          </a:p>
          <a:p>
            <a:r>
              <a:rPr lang="gl-ES" dirty="0" smtClean="0"/>
              <a:t>O poder relixioso comeza a perder poder:houbo varias guerras relixiosas , a </a:t>
            </a:r>
            <a:r>
              <a:rPr lang="gl-ES" dirty="0" err="1" smtClean="0"/>
              <a:t>contrareforma</a:t>
            </a:r>
            <a:r>
              <a:rPr lang="gl-ES" dirty="0" smtClean="0"/>
              <a:t> e aparición da Inquisición</a:t>
            </a:r>
            <a:endParaRPr lang="es-ES" dirty="0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gl-ES" dirty="0" smtClean="0"/>
              <a:t>GALILEO GALILEI</a:t>
            </a:r>
            <a:endParaRPr lang="es-ES" dirty="0"/>
          </a:p>
        </p:txBody>
      </p:sp>
      <p:sp>
        <p:nvSpPr>
          <p:cNvPr id="8" name="Marcador de posición de texto 2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114800" cy="424847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gl-ES" dirty="0" smtClean="0"/>
              <a:t>Nado en Pisa en 1564, viviu 78 anos</a:t>
            </a:r>
          </a:p>
          <a:p>
            <a:r>
              <a:rPr lang="gl-ES" dirty="0" smtClean="0"/>
              <a:t>Pódese dicir que con el comeza a CIENCIA propiamente dita</a:t>
            </a:r>
          </a:p>
          <a:p>
            <a:r>
              <a:rPr lang="gl-ES" dirty="0" smtClean="0"/>
              <a:t>Atacou duramente as bases da astronomía antiga: a división entre o mundo celeste divino e o mundo </a:t>
            </a:r>
            <a:r>
              <a:rPr lang="gl-ES" dirty="0" err="1" smtClean="0"/>
              <a:t>terrete</a:t>
            </a:r>
            <a:r>
              <a:rPr lang="gl-ES" dirty="0" smtClean="0"/>
              <a:t> imperfecto</a:t>
            </a:r>
          </a:p>
          <a:p>
            <a:r>
              <a:rPr lang="gl-ES" dirty="0" smtClean="0"/>
              <a:t>Loitou ata o final pola separación entre a CIENCIA e a RELIXIÓN(</a:t>
            </a:r>
            <a:r>
              <a:rPr lang="gl-ES" dirty="0" err="1" smtClean="0"/>
              <a:t>Iglesia</a:t>
            </a:r>
            <a:r>
              <a:rPr lang="gl-ES" dirty="0" smtClean="0"/>
              <a:t>)</a:t>
            </a:r>
          </a:p>
          <a:p>
            <a:r>
              <a:rPr lang="gl-ES" dirty="0" smtClean="0"/>
              <a:t>Foi perseguido e condenado pola inquisición</a:t>
            </a:r>
            <a:endParaRPr lang="es-E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gl-ES" dirty="0" smtClean="0"/>
              <a:t>MODELO DE GALILEO GALILEI </a:t>
            </a:r>
            <a:r>
              <a:rPr lang="gl-ES" sz="3600" dirty="0" smtClean="0"/>
              <a:t>(s.XVII)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gl-ES" dirty="0" smtClean="0"/>
              <a:t>PROBAS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gl-ES" dirty="0" smtClean="0"/>
              <a:t>Segundo  </a:t>
            </a:r>
            <a:r>
              <a:rPr lang="gl-ES" dirty="0" err="1" smtClean="0"/>
              <a:t>ptolomeo</a:t>
            </a:r>
            <a:endParaRPr lang="es-ES" dirty="0"/>
          </a:p>
        </p:txBody>
      </p:sp>
      <p:sp>
        <p:nvSpPr>
          <p:cNvPr id="5" name="Marcador de posición de contido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424847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gl-ES" dirty="0" smtClean="0"/>
              <a:t>Obtidas en 1609 a partir de perfección do telescopio </a:t>
            </a:r>
          </a:p>
          <a:p>
            <a:r>
              <a:rPr lang="gl-ES" dirty="0" smtClean="0"/>
              <a:t>Observa catro “planetas” máis pequenos xirando arredor de Xupiter	</a:t>
            </a:r>
          </a:p>
          <a:p>
            <a:r>
              <a:rPr lang="gl-ES" dirty="0" smtClean="0"/>
              <a:t>A superficie da Lúa era rugosa, desigual, percorrida por cadeas montañosas e vales profundos</a:t>
            </a:r>
            <a:endParaRPr lang="es-ES" dirty="0" smtClean="0"/>
          </a:p>
          <a:p>
            <a:r>
              <a:rPr lang="gl-ES" dirty="0" smtClean="0"/>
              <a:t>Observa manchas no Sol</a:t>
            </a:r>
          </a:p>
          <a:p>
            <a:r>
              <a:rPr lang="gl-ES" dirty="0" smtClean="0"/>
              <a:t>Observa as fases de Venus</a:t>
            </a:r>
          </a:p>
          <a:p>
            <a:endParaRPr lang="es-ES" dirty="0"/>
          </a:p>
        </p:txBody>
      </p:sp>
      <p:sp>
        <p:nvSpPr>
          <p:cNvPr id="6" name="Marcador de posición de contido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31431" cy="424847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gl-ES" dirty="0" smtClean="0"/>
              <a:t>Só existen 7 corpos celestes (aparte das estrelas)</a:t>
            </a:r>
          </a:p>
          <a:p>
            <a:r>
              <a:rPr lang="gl-ES" dirty="0" smtClean="0"/>
              <a:t>Os corpos xirando arredor de Xúpiter e non da Terra supoñían que a Terra non era o centro do Universo.</a:t>
            </a:r>
          </a:p>
          <a:p>
            <a:r>
              <a:rPr lang="gl-ES" dirty="0" smtClean="0"/>
              <a:t>Os corpos celestes eran perfectos: esféricos e sen manchas</a:t>
            </a:r>
          </a:p>
          <a:p>
            <a:r>
              <a:rPr lang="gl-ES" dirty="0" smtClean="0"/>
              <a:t>Difícil explicar se Venus xiraba arredor da Terra</a:t>
            </a:r>
            <a:endParaRPr lang="es-E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05350" cy="31355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6670"/>
            <a:ext cx="6408712" cy="3771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7400"/>
            <a:ext cx="3995937" cy="67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4"/>
            <a:ext cx="9144000" cy="685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8"/>
            <a:ext cx="9144000" cy="68488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43500" cy="3514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816424" cy="35492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1"/>
            <a:ext cx="3888432" cy="2952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ángulo 3"/>
          <p:cNvSpPr/>
          <p:nvPr/>
        </p:nvSpPr>
        <p:spPr>
          <a:xfrm>
            <a:off x="0" y="508518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http://cursojem.com/astronomos/galileo.html</a:t>
            </a:r>
            <a:endParaRPr lang="es-ES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7" cy="64807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AS LEIS DO MOVEMENTO PLANETARIO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gl-ES" dirty="0" smtClean="0"/>
              <a:t>As leis de </a:t>
            </a:r>
            <a:r>
              <a:rPr lang="gl-ES" dirty="0" err="1" smtClean="0"/>
              <a:t>Kepler</a:t>
            </a:r>
            <a:endParaRPr lang="gl-ES" dirty="0" smtClean="0"/>
          </a:p>
          <a:p>
            <a:pPr algn="ctr">
              <a:buFont typeface="Wingdings" pitchFamily="2" charset="2"/>
              <a:buChar char="§"/>
            </a:pPr>
            <a:r>
              <a:rPr lang="gl-ES" dirty="0" smtClean="0"/>
              <a:t>Medidas do Universo</a:t>
            </a:r>
            <a:endParaRPr lang="es-E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gl-ES" sz="3100" dirty="0" smtClean="0"/>
              <a:t>LEIS DE KEPLER </a:t>
            </a:r>
            <a:br>
              <a:rPr lang="gl-ES" sz="3100" dirty="0" smtClean="0"/>
            </a:br>
            <a:r>
              <a:rPr lang="gl-ES" dirty="0" smtClean="0"/>
              <a:t>(1571-1630)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gl-ES" sz="1600" dirty="0" smtClean="0">
                <a:solidFill>
                  <a:schemeClr val="accent2">
                    <a:lumMod val="50000"/>
                  </a:schemeClr>
                </a:solidFill>
              </a:rPr>
              <a:t>Representan a cinemática do sistema solar xa que describe os movementos dos planetas sen facer referencia ás causas que os provocan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4171528"/>
          </a:xfrm>
        </p:spPr>
        <p:txBody>
          <a:bodyPr>
            <a:normAutofit/>
          </a:bodyPr>
          <a:lstStyle/>
          <a:p>
            <a:r>
              <a:rPr lang="gl-ES" dirty="0" smtClean="0"/>
              <a:t>A traxectoria dos planetas é elíptica estando nun dos focos o Sol</a:t>
            </a:r>
          </a:p>
          <a:p>
            <a:r>
              <a:rPr lang="gl-ES" dirty="0" smtClean="0"/>
              <a:t>Unha liña recta,radio vector,trazada dende o Sol ata o planeta, varre áreas iguais en tempos iguais</a:t>
            </a:r>
            <a:endParaRPr lang="es-ES" dirty="0" smtClean="0"/>
          </a:p>
          <a:p>
            <a:r>
              <a:rPr lang="gl-ES" dirty="0" smtClean="0"/>
              <a:t>O cadrado da duración do período de cada planeta é proporcional ó cubo do radio da súa órbita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gl-ES" dirty="0" smtClean="0"/>
              <a:t>LEIS DE KEPLER(XVI-XVII). 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135843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4141215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8" name="Marcador de posición de contido 7"/>
          <p:cNvGraphicFramePr>
            <a:graphicFrameLocks noChangeAspect="1"/>
          </p:cNvGraphicFramePr>
          <p:nvPr>
            <p:ph sz="half" idx="2"/>
          </p:nvPr>
        </p:nvGraphicFramePr>
        <p:xfrm>
          <a:off x="5076057" y="1556792"/>
          <a:ext cx="3384376" cy="2538657"/>
        </p:xfrm>
        <a:graphic>
          <a:graphicData uri="http://schemas.openxmlformats.org/presentationml/2006/ole">
            <p:oleObj spid="_x0000_s1029" name="Ecuación" r:id="rId5" imgW="558720" imgH="419040" progId="Equation.3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21088"/>
            <a:ext cx="3144708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O RADIÁN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gl-ES" dirty="0" smtClean="0"/>
              <a:t>REPRESENTA Ó ÁNGULO DESCRITO POLO MOVEMENTO CIRCULAR DUN MÓBIL NO QUE COINCIDE O RADIO DA CIRCUNFERENCIA DESCRITA CO SEU ARCO</a:t>
            </a: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gl-ES" dirty="0" smtClean="0">
                <a:latin typeface="Calibri"/>
              </a:rPr>
              <a:t>             </a:t>
            </a:r>
            <a:r>
              <a:rPr lang="el-GR" dirty="0" smtClean="0">
                <a:latin typeface="Calibri"/>
              </a:rPr>
              <a:t>Δ</a:t>
            </a:r>
            <a:r>
              <a:rPr lang="gl-ES" dirty="0" smtClean="0">
                <a:latin typeface="Calibri"/>
              </a:rPr>
              <a:t>s     </a:t>
            </a:r>
          </a:p>
          <a:p>
            <a:r>
              <a:rPr lang="el-GR" dirty="0" smtClean="0">
                <a:latin typeface="Calibri"/>
              </a:rPr>
              <a:t>ΔΘ</a:t>
            </a:r>
            <a:r>
              <a:rPr lang="gl-ES" dirty="0" smtClean="0">
                <a:latin typeface="Calibri"/>
              </a:rPr>
              <a:t>=             isto representa o desprazamento</a:t>
            </a:r>
          </a:p>
          <a:p>
            <a:pPr>
              <a:buNone/>
            </a:pPr>
            <a:r>
              <a:rPr lang="gl-ES" dirty="0" smtClean="0">
                <a:latin typeface="Calibri"/>
              </a:rPr>
              <a:t>              r        angular</a:t>
            </a:r>
          </a:p>
          <a:p>
            <a:pPr>
              <a:buFont typeface="Courier New" pitchFamily="49" charset="0"/>
              <a:buChar char="o"/>
            </a:pPr>
            <a:r>
              <a:rPr lang="gl-ES" dirty="0" smtClean="0">
                <a:latin typeface="Calibri"/>
              </a:rPr>
              <a:t>Espazo lineal ou distancia percorrida sobre a traxectoria, </a:t>
            </a:r>
            <a:r>
              <a:rPr lang="gl-ES" u="sng" dirty="0" smtClean="0">
                <a:latin typeface="Calibri"/>
              </a:rPr>
              <a:t>s</a:t>
            </a:r>
          </a:p>
          <a:p>
            <a:pPr>
              <a:buFont typeface="Courier New" pitchFamily="49" charset="0"/>
              <a:buChar char="o"/>
            </a:pPr>
            <a:r>
              <a:rPr lang="gl-ES" dirty="0" smtClean="0">
                <a:latin typeface="Calibri"/>
              </a:rPr>
              <a:t>Espazo angular ou ángulo varrido polo radio vector,</a:t>
            </a:r>
            <a:r>
              <a:rPr lang="el-GR" dirty="0" smtClean="0">
                <a:latin typeface="Calibri"/>
              </a:rPr>
              <a:t> </a:t>
            </a:r>
            <a:r>
              <a:rPr lang="el-GR" u="sng" dirty="0" smtClean="0">
                <a:latin typeface="Calibri"/>
              </a:rPr>
              <a:t>ΔΘ</a:t>
            </a:r>
            <a:endParaRPr lang="gl-ES" u="sng" dirty="0" smtClean="0">
              <a:latin typeface="Calibri"/>
            </a:endParaRPr>
          </a:p>
          <a:p>
            <a:pPr>
              <a:buFont typeface="Courier New" pitchFamily="49" charset="0"/>
              <a:buChar char="o"/>
            </a:pPr>
            <a:r>
              <a:rPr lang="gl-ES" dirty="0" smtClean="0">
                <a:latin typeface="Calibri"/>
              </a:rPr>
              <a:t>O espazo lineal mídese en </a:t>
            </a:r>
            <a:r>
              <a:rPr lang="gl-ES" u="sng" dirty="0" smtClean="0">
                <a:latin typeface="Calibri"/>
              </a:rPr>
              <a:t>m</a:t>
            </a:r>
            <a:r>
              <a:rPr lang="gl-ES" dirty="0" smtClean="0">
                <a:latin typeface="Calibri"/>
              </a:rPr>
              <a:t> e o angular: grados revolucións ou radiáns </a:t>
            </a:r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331640" y="306896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Medidas do universo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gl-ES" dirty="0" smtClean="0"/>
              <a:t>A unidade astronómica (UA). É a distancia media entre o Sol e a Terra.150 millóns de km</a:t>
            </a:r>
          </a:p>
          <a:p>
            <a:r>
              <a:rPr lang="gl-ES" dirty="0" smtClean="0"/>
              <a:t>O </a:t>
            </a:r>
            <a:r>
              <a:rPr lang="gl-ES" dirty="0" err="1" smtClean="0"/>
              <a:t>parsec</a:t>
            </a:r>
            <a:r>
              <a:rPr lang="gl-ES" dirty="0" smtClean="0"/>
              <a:t> (</a:t>
            </a:r>
            <a:r>
              <a:rPr lang="gl-ES" dirty="0" err="1" smtClean="0"/>
              <a:t>pc</a:t>
            </a:r>
            <a:r>
              <a:rPr lang="gl-ES" dirty="0" smtClean="0"/>
              <a:t>), paralaxe - segundo</a:t>
            </a:r>
          </a:p>
          <a:p>
            <a:r>
              <a:rPr lang="gl-ES" dirty="0" smtClean="0"/>
              <a:t>Un ano luz. Distancia percorrida pola luz en 1 ano.  </a:t>
            </a: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gl-ES" dirty="0" smtClean="0"/>
              <a:t>Equivalencias:</a:t>
            </a:r>
          </a:p>
          <a:p>
            <a:pPr>
              <a:buNone/>
            </a:pPr>
            <a:r>
              <a:rPr lang="gl-ES" dirty="0" smtClean="0"/>
              <a:t>  </a:t>
            </a:r>
            <a:r>
              <a:rPr lang="gl-ES" sz="4000" dirty="0" smtClean="0"/>
              <a:t>1 </a:t>
            </a:r>
            <a:r>
              <a:rPr lang="gl-ES" sz="4000" dirty="0" err="1" smtClean="0"/>
              <a:t>parsec</a:t>
            </a:r>
            <a:r>
              <a:rPr lang="gl-ES" sz="4000" dirty="0" smtClean="0"/>
              <a:t> = </a:t>
            </a:r>
          </a:p>
          <a:p>
            <a:pPr>
              <a:buNone/>
            </a:pPr>
            <a:r>
              <a:rPr lang="gl-ES" sz="4000" dirty="0" smtClean="0"/>
              <a:t>3,26 anos luz = 206 265 UA = 30,86 billóns de km</a:t>
            </a:r>
            <a:endParaRPr lang="es-E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112568" cy="32016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dirty="0" smtClean="0"/>
              <a:t>LEI DE GRAVITACIÓN UNIVERSAL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gl-ES" dirty="0" smtClean="0"/>
              <a:t>Características</a:t>
            </a:r>
          </a:p>
          <a:p>
            <a:pPr>
              <a:buFont typeface="Wingdings" pitchFamily="2" charset="2"/>
              <a:buChar char="§"/>
            </a:pPr>
            <a:r>
              <a:rPr lang="gl-ES" dirty="0" smtClean="0"/>
              <a:t>A caída e peso dos corpos</a:t>
            </a:r>
          </a:p>
          <a:p>
            <a:pPr>
              <a:buFont typeface="Wingdings" pitchFamily="2" charset="2"/>
              <a:buChar char="§"/>
            </a:pPr>
            <a:r>
              <a:rPr lang="gl-ES" dirty="0" smtClean="0"/>
              <a:t>O movemento dos satélites</a:t>
            </a:r>
          </a:p>
          <a:p>
            <a:pPr>
              <a:buFont typeface="Wingdings" pitchFamily="2" charset="2"/>
              <a:buChar char="§"/>
            </a:pPr>
            <a:r>
              <a:rPr lang="gl-ES" dirty="0" smtClean="0"/>
              <a:t>A traxectoria dos cometas</a:t>
            </a:r>
          </a:p>
          <a:p>
            <a:pPr>
              <a:buFont typeface="Wingdings" pitchFamily="2" charset="2"/>
              <a:buChar char="§"/>
            </a:pPr>
            <a:r>
              <a:rPr lang="gl-ES" dirty="0" smtClean="0"/>
              <a:t>As mareas </a:t>
            </a:r>
            <a:endParaRPr lang="es-E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l-ES" dirty="0" smtClean="0"/>
              <a:t>CARACTERÍSTICAS DA LEI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Partindo da información obtida por numerosos científicos: </a:t>
            </a:r>
            <a:r>
              <a:rPr lang="gl-ES" dirty="0" err="1" smtClean="0">
                <a:solidFill>
                  <a:schemeClr val="accent2">
                    <a:lumMod val="50000"/>
                  </a:schemeClr>
                </a:solidFill>
              </a:rPr>
              <a:t>Copérnico</a:t>
            </a:r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, T. </a:t>
            </a:r>
            <a:r>
              <a:rPr lang="gl-ES" dirty="0" err="1" smtClean="0">
                <a:solidFill>
                  <a:schemeClr val="accent2">
                    <a:lumMod val="50000"/>
                  </a:schemeClr>
                </a:solidFill>
              </a:rPr>
              <a:t>Brahe</a:t>
            </a:r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gl-ES" dirty="0" err="1" smtClean="0">
                <a:solidFill>
                  <a:schemeClr val="accent2">
                    <a:lumMod val="50000"/>
                  </a:schemeClr>
                </a:solidFill>
              </a:rPr>
              <a:t>Kepler</a:t>
            </a:r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, Galileo ...I. Newton formula un conxunto de leis universais que permiten entender un espectro tan amplo de fenómenos que fai que as poidamos considerar un dos </a:t>
            </a:r>
            <a:r>
              <a:rPr lang="gl-ES" dirty="0" err="1" smtClean="0">
                <a:solidFill>
                  <a:schemeClr val="accent2">
                    <a:lumMod val="50000"/>
                  </a:schemeClr>
                </a:solidFill>
              </a:rPr>
              <a:t>pilares</a:t>
            </a:r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 fundamentais da Ciencia</a:t>
            </a:r>
          </a:p>
          <a:p>
            <a:r>
              <a:rPr lang="gl-ES" dirty="0" smtClean="0">
                <a:solidFill>
                  <a:schemeClr val="accent2">
                    <a:lumMod val="50000"/>
                  </a:schemeClr>
                </a:solidFill>
              </a:rPr>
              <a:t>Aplicando a dinámica aos planetas:Os planetas teñen que estar sometidos á acción/s dunha/s forza/s  por que describían órbitas circulares ou elípticas e os seus movementos  non eran nin rectilíneos nin uniformes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2800" dirty="0" smtClean="0"/>
              <a:t>A FORZA DE ATRACCIÓN ENTRE OS CORPOS DO UNIVERSO É DIRECTAMENTE PROPORCIONAL Ó PRODUTO DAS SÚAS MASAS E INVERSAMENTE PROPORCIONAL Ó CADRADO DA DISTANCIA QUE OS SEPARA </a:t>
            </a:r>
            <a:endParaRPr lang="es-ES" sz="2800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195736" y="3717031"/>
          <a:ext cx="3816424" cy="1666327"/>
        </p:xfrm>
        <a:graphic>
          <a:graphicData uri="http://schemas.openxmlformats.org/presentationml/2006/ole">
            <p:oleObj spid="_x0000_s65539" name="Ecuación" r:id="rId3" imgW="901440" imgH="393480" progId="Equation.3">
              <p:embed/>
            </p:oleObj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Lei de Gravitación Universal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gl-ES" dirty="0" smtClean="0"/>
              <a:t>CARACTERÍSTICAS DA FORZA DE GRAVITACIÓN</a:t>
            </a: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gl-ES" dirty="0" smtClean="0"/>
              <a:t>Módulo: ven dado pola ecuación da lei de gravitación universal</a:t>
            </a:r>
          </a:p>
          <a:p>
            <a:r>
              <a:rPr lang="gl-ES" dirty="0" smtClean="0"/>
              <a:t>Dirección: ven dada pola recta que une o centro de gravidade dos corpos</a:t>
            </a:r>
          </a:p>
          <a:p>
            <a:r>
              <a:rPr lang="gl-ES" dirty="0" smtClean="0"/>
              <a:t>Sentido: cara o corpo que ó atrae</a:t>
            </a:r>
          </a:p>
          <a:p>
            <a:r>
              <a:rPr lang="gl-ES" dirty="0" smtClean="0"/>
              <a:t>Punto de aplicación: o centro de gravidade do corpo</a:t>
            </a:r>
          </a:p>
          <a:p>
            <a:r>
              <a:rPr lang="gl-ES" dirty="0" smtClean="0"/>
              <a:t>É unha forza atractiva</a:t>
            </a:r>
            <a:endParaRPr lang="es-ES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200800" cy="6475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869160"/>
            <a:ext cx="3600400" cy="173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dirty="0" smtClean="0"/>
              <a:t>CAIDA E PESO DOS CORPOS</a:t>
            </a:r>
            <a:endParaRPr lang="es-ES" dirty="0"/>
          </a:p>
        </p:txBody>
      </p:sp>
      <p:graphicFrame>
        <p:nvGraphicFramePr>
          <p:cNvPr id="4" name="Obxecto 3"/>
          <p:cNvGraphicFramePr>
            <a:graphicFrameLocks noChangeAspect="1"/>
          </p:cNvGraphicFramePr>
          <p:nvPr/>
        </p:nvGraphicFramePr>
        <p:xfrm>
          <a:off x="5580112" y="1196752"/>
          <a:ext cx="2880320" cy="2016224"/>
        </p:xfrm>
        <a:graphic>
          <a:graphicData uri="http://schemas.openxmlformats.org/presentationml/2006/ole">
            <p:oleObj spid="_x0000_s69634" name="Ecuación" r:id="rId3" imgW="634680" imgH="44424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619672" y="620688"/>
          <a:ext cx="1645106" cy="648072"/>
        </p:xfrm>
        <a:graphic>
          <a:graphicData uri="http://schemas.openxmlformats.org/presentationml/2006/ole">
            <p:oleObj spid="_x0000_s69636" name="Ecuación" r:id="rId4" imgW="419040" imgH="16488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619671" y="1556792"/>
          <a:ext cx="3191263" cy="1080120"/>
        </p:xfrm>
        <a:graphic>
          <a:graphicData uri="http://schemas.openxmlformats.org/presentationml/2006/ole">
            <p:oleObj spid="_x0000_s69637" name="Ecuación" r:id="rId5" imgW="825480" imgH="279360" progId="Equation.3">
              <p:embed/>
            </p:oleObj>
          </a:graphicData>
        </a:graphic>
      </p:graphicFrame>
      <p:sp>
        <p:nvSpPr>
          <p:cNvPr id="8" name="Frecha cara á dereita 7"/>
          <p:cNvSpPr/>
          <p:nvPr/>
        </p:nvSpPr>
        <p:spPr>
          <a:xfrm>
            <a:off x="4860032" y="2060848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dirty="0" smtClean="0"/>
              <a:t>O movemento </a:t>
            </a:r>
            <a:r>
              <a:rPr lang="gl-ES" smtClean="0"/>
              <a:t>dos satélites</a:t>
            </a:r>
            <a:endParaRPr lang="es-ES"/>
          </a:p>
        </p:txBody>
      </p:sp>
      <p:graphicFrame>
        <p:nvGraphicFramePr>
          <p:cNvPr id="4" name="Obxecto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5169" name="Ecuación" r:id="rId3" imgW="0" imgH="0" progId="Equation.3">
              <p:embed/>
            </p:oleObj>
          </a:graphicData>
        </a:graphic>
      </p:graphicFrame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1043608" y="692696"/>
          <a:ext cx="2800258" cy="576064"/>
        </p:xfrm>
        <a:graphic>
          <a:graphicData uri="http://schemas.openxmlformats.org/presentationml/2006/ole">
            <p:oleObj spid="_x0000_s135170" name="Ecuación" r:id="rId4" imgW="1193760" imgH="241200" progId="Equation.3">
              <p:embed/>
            </p:oleObj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44008" y="548680"/>
          <a:ext cx="2160240" cy="1006139"/>
        </p:xfrm>
        <a:graphic>
          <a:graphicData uri="http://schemas.openxmlformats.org/presentationml/2006/ole">
            <p:oleObj spid="_x0000_s135171" name="Ecuación" r:id="rId5" imgW="927000" imgH="431640" progId="Equation.3">
              <p:embed/>
            </p:oleObj>
          </a:graphicData>
        </a:graphic>
      </p:graphicFrame>
      <p:sp>
        <p:nvSpPr>
          <p:cNvPr id="7" name="Frecha cara á dereita 6"/>
          <p:cNvSpPr/>
          <p:nvPr/>
        </p:nvSpPr>
        <p:spPr>
          <a:xfrm>
            <a:off x="4067944" y="112474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3779912" y="1772816"/>
          <a:ext cx="2016224" cy="1238032"/>
        </p:xfrm>
        <a:graphic>
          <a:graphicData uri="http://schemas.openxmlformats.org/presentationml/2006/ole">
            <p:oleObj spid="_x0000_s135172" name="Ecuación" r:id="rId6" imgW="723600" imgH="444240" progId="Equation.3">
              <p:embed/>
            </p:oleObj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442938"/>
          </a:xfrm>
        </p:spPr>
        <p:txBody>
          <a:bodyPr>
            <a:normAutofit fontScale="90000"/>
          </a:bodyPr>
          <a:lstStyle/>
          <a:p>
            <a:pPr algn="ctr"/>
            <a:r>
              <a:rPr lang="gl-ES" dirty="0" smtClean="0"/>
              <a:t>Enxeño posto en órbita arredor da Terra por medio dun foguete ou un transbordador espacial. Dise que é </a:t>
            </a:r>
            <a:r>
              <a:rPr lang="gl-ES" u="sng" dirty="0" smtClean="0"/>
              <a:t>xeoestacionario</a:t>
            </a:r>
            <a:r>
              <a:rPr lang="gl-ES" dirty="0" smtClean="0"/>
              <a:t> cando o seu período de revolución é de 1 día e non modifica a súa posición relativa respecto da Terra 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43608" y="5301208"/>
            <a:ext cx="7412360" cy="12936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l-ES" sz="6000" dirty="0" smtClean="0">
                <a:solidFill>
                  <a:srgbClr val="FFC000"/>
                </a:solidFill>
              </a:rPr>
              <a:t>Satélites artificiais</a:t>
            </a:r>
            <a:endParaRPr lang="es-E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92" y="836712"/>
            <a:ext cx="8694488" cy="4824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8" y="188640"/>
            <a:ext cx="8864379" cy="6480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775" y="1"/>
            <a:ext cx="9248775" cy="6857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67744" y="6021288"/>
            <a:ext cx="4176464" cy="573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gl-ES" dirty="0" smtClean="0">
                <a:solidFill>
                  <a:srgbClr val="FFC000"/>
                </a:solidFill>
              </a:rPr>
              <a:t>A NOSA VÍA LÁCTEA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42" y="345921"/>
            <a:ext cx="8685038" cy="53873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spli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195736" y="6021288"/>
            <a:ext cx="4608512" cy="6456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l-ES" sz="2800" dirty="0" smtClean="0">
                <a:solidFill>
                  <a:srgbClr val="FFC000"/>
                </a:solidFill>
              </a:rPr>
              <a:t>O SISTEMA SOLAR</a:t>
            </a:r>
            <a:endParaRPr lang="es-ES" sz="2800" dirty="0">
              <a:solidFill>
                <a:srgbClr val="FFC000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0953"/>
            <a:ext cx="9144000" cy="53162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082898"/>
          </a:xfrm>
        </p:spPr>
        <p:txBody>
          <a:bodyPr/>
          <a:lstStyle/>
          <a:p>
            <a:pPr algn="ctr"/>
            <a:r>
              <a:rPr lang="es-ES" dirty="0" smtClean="0"/>
              <a:t>Las mareas: cambio periódico del nivel del mar, producido principalmente por las </a:t>
            </a:r>
            <a:r>
              <a:rPr lang="es-ES" dirty="0" smtClean="0">
                <a:hlinkClick r:id="rId2" tooltip="Gravedad"/>
              </a:rPr>
              <a:t>fuerzas gravitacionales</a:t>
            </a:r>
            <a:r>
              <a:rPr lang="es-ES" dirty="0" smtClean="0"/>
              <a:t> que ejercen la </a:t>
            </a:r>
            <a:r>
              <a:rPr lang="es-ES" dirty="0" smtClean="0">
                <a:hlinkClick r:id="rId3" tooltip="Luna"/>
              </a:rPr>
              <a:t>Luna</a:t>
            </a:r>
            <a:r>
              <a:rPr lang="es-ES" dirty="0" smtClean="0"/>
              <a:t> y el </a:t>
            </a:r>
            <a:r>
              <a:rPr lang="es-ES" dirty="0" smtClean="0">
                <a:hlinkClick r:id="rId4" tooltip="Sol"/>
              </a:rPr>
              <a:t>Sol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339752" y="4869160"/>
            <a:ext cx="4536504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l-ES" sz="4000" dirty="0" smtClean="0">
                <a:solidFill>
                  <a:srgbClr val="FFC000"/>
                </a:solidFill>
              </a:rPr>
              <a:t>LAS MAREAS</a:t>
            </a:r>
            <a:endParaRPr lang="es-E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7218" name="Imaxe 1" descr="La formación de mareas a causa de la atracción gravitatoria de la Luna (arriba) es perturbada por los rozamientos entre las partes liquidas y sólidas de nuestro planeta (abajo). Debido a ello se produce un sistema de fuerzas que frena el movimiento de rotación de la Tierra y como consecuencia se acelera el movimiento orbital de la Lu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00392" cy="6480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53218"/>
            <a:ext cx="7488832" cy="130357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gl-ES" dirty="0" smtClean="0"/>
              <a:t>Algúns vídeos para ver: </a:t>
            </a:r>
            <a:r>
              <a:rPr lang="gl-ES" dirty="0" err="1" smtClean="0"/>
              <a:t>mov</a:t>
            </a:r>
            <a:r>
              <a:rPr lang="gl-ES" dirty="0" smtClean="0"/>
              <a:t>.,</a:t>
            </a:r>
            <a:r>
              <a:rPr lang="gl-ES" dirty="0" err="1" smtClean="0"/>
              <a:t>estacións……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55576" y="22768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hlinkClick r:id="rId2"/>
              </a:rPr>
              <a:t>http://www.youtube.com/watch?v=Q6usV9bqHS4&amp;feature=related</a:t>
            </a:r>
            <a:endParaRPr lang="es-ES" dirty="0" smtClean="0"/>
          </a:p>
          <a:p>
            <a:r>
              <a:rPr lang="es-ES" u="sng" dirty="0" smtClean="0">
                <a:hlinkClick r:id="rId3"/>
              </a:rPr>
              <a:t>http://www.youtube.com/watch?v=wjwIl4fWv_c</a:t>
            </a:r>
            <a:endParaRPr lang="es-ES" dirty="0" smtClean="0"/>
          </a:p>
          <a:p>
            <a:r>
              <a:rPr lang="es-ES" u="sng" dirty="0" smtClean="0">
                <a:hlinkClick r:id="rId4"/>
              </a:rPr>
              <a:t>http://www.youtube.com/watch?v=hSMR1yzLcG0&amp;feature=related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55576" y="335699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hlinkClick r:id="rId5"/>
              </a:rPr>
              <a:t>http://www.youtube.com/watch?v=w32mHTy8G4s&amp;feature=related</a:t>
            </a:r>
            <a:endParaRPr lang="es-ES" dirty="0" smtClean="0"/>
          </a:p>
          <a:p>
            <a:r>
              <a:rPr lang="es-ES" u="sng" dirty="0" smtClean="0">
                <a:hlinkClick r:id="rId6"/>
              </a:rPr>
              <a:t>http://www.youtube.com/watch?v=HOPznRRiWOg&amp;feature=related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55576" y="414908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hlinkClick r:id="rId7"/>
              </a:rPr>
              <a:t>http://www.youtube.com/watch?v=9WBON-NS27U&amp;feature=related</a:t>
            </a:r>
            <a:endParaRPr lang="es-ES" dirty="0" smtClean="0"/>
          </a:p>
          <a:p>
            <a:r>
              <a:rPr lang="es-ES" u="sng" dirty="0" smtClean="0">
                <a:hlinkClick r:id="rId8"/>
              </a:rPr>
              <a:t>http://www.youtube.com/watch?v=W47Wa7onrIQ&amp;feature=related</a:t>
            </a:r>
            <a:endParaRPr lang="es-ES" dirty="0" smtClean="0"/>
          </a:p>
          <a:p>
            <a:r>
              <a:rPr lang="es-ES" u="sng" dirty="0" smtClean="0">
                <a:hlinkClick r:id="rId9"/>
              </a:rPr>
              <a:t>http://www.youtube.com/watch?v=CfxUOZIQXOg&amp;feature=related</a:t>
            </a:r>
            <a:endParaRPr lang="es-ES" dirty="0"/>
          </a:p>
        </p:txBody>
      </p:sp>
    </p:spTree>
  </p:cSld>
  <p:clrMapOvr>
    <a:masterClrMapping/>
  </p:clrMapOvr>
  <p:transition spd="med">
    <p:split orient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332656"/>
            <a:ext cx="7772400" cy="3456384"/>
          </a:xfrm>
        </p:spPr>
        <p:txBody>
          <a:bodyPr>
            <a:noAutofit/>
          </a:bodyPr>
          <a:lstStyle/>
          <a:p>
            <a:r>
              <a:rPr lang="es-ES" sz="3200" b="0" dirty="0" smtClean="0">
                <a:effectLst/>
              </a:rPr>
              <a:t>Los cometas (del </a:t>
            </a:r>
            <a:r>
              <a:rPr lang="es-ES" sz="3200" b="0" dirty="0" smtClean="0">
                <a:effectLst/>
                <a:hlinkClick r:id="rId2" tooltip="Latín"/>
              </a:rPr>
              <a:t>latín</a:t>
            </a:r>
            <a:r>
              <a:rPr lang="es-ES" sz="3200" b="0" dirty="0" smtClean="0">
                <a:effectLst/>
              </a:rPr>
              <a:t> </a:t>
            </a:r>
            <a:r>
              <a:rPr lang="es-ES" sz="3200" b="0" i="1" dirty="0" err="1" smtClean="0">
                <a:effectLst/>
              </a:rPr>
              <a:t>comēta</a:t>
            </a:r>
            <a:r>
              <a:rPr lang="es-ES" sz="3200" b="0" dirty="0" smtClean="0">
                <a:effectLst/>
              </a:rPr>
              <a:t> y el </a:t>
            </a:r>
            <a:r>
              <a:rPr lang="es-ES" sz="3200" b="0" dirty="0" smtClean="0">
                <a:effectLst/>
                <a:hlinkClick r:id="rId3" tooltip="Idioma griego"/>
              </a:rPr>
              <a:t>griego</a:t>
            </a:r>
            <a:r>
              <a:rPr lang="es-ES" sz="3200" b="0" dirty="0" smtClean="0">
                <a:effectLst/>
              </a:rPr>
              <a:t> </a:t>
            </a:r>
            <a:r>
              <a:rPr lang="es-ES" sz="3200" b="0" i="1" dirty="0" err="1" smtClean="0">
                <a:effectLst/>
              </a:rPr>
              <a:t>κομήτης</a:t>
            </a:r>
            <a:r>
              <a:rPr lang="es-ES" sz="3200" b="0" dirty="0" smtClean="0">
                <a:effectLst/>
              </a:rPr>
              <a:t>, de </a:t>
            </a:r>
            <a:r>
              <a:rPr lang="es-ES" sz="3200" b="0" dirty="0" err="1" smtClean="0">
                <a:effectLst/>
              </a:rPr>
              <a:t>κόμη</a:t>
            </a:r>
            <a:r>
              <a:rPr lang="es-ES" sz="3200" b="0" dirty="0" smtClean="0">
                <a:effectLst/>
              </a:rPr>
              <a:t>, "cabellera") son cuerpos celestes constituidos por </a:t>
            </a:r>
            <a:r>
              <a:rPr lang="es-ES" sz="3200" b="0" dirty="0" smtClean="0">
                <a:effectLst/>
                <a:hlinkClick r:id="rId4" tooltip="Hielo"/>
              </a:rPr>
              <a:t>hielo</a:t>
            </a:r>
            <a:r>
              <a:rPr lang="es-ES" sz="3200" b="0" dirty="0" smtClean="0">
                <a:effectLst/>
              </a:rPr>
              <a:t> y </a:t>
            </a:r>
            <a:r>
              <a:rPr lang="es-ES" sz="3200" b="0" dirty="0" smtClean="0">
                <a:effectLst/>
                <a:hlinkClick r:id="rId5" tooltip="Rocas"/>
              </a:rPr>
              <a:t>rocas</a:t>
            </a:r>
            <a:r>
              <a:rPr lang="es-ES" sz="3200" b="0" dirty="0" smtClean="0">
                <a:effectLst/>
              </a:rPr>
              <a:t> que orbitan alrededor del </a:t>
            </a:r>
            <a:r>
              <a:rPr lang="es-ES" sz="3200" b="0" dirty="0" smtClean="0">
                <a:effectLst/>
                <a:hlinkClick r:id="rId6" tooltip="Sol"/>
              </a:rPr>
              <a:t>Sol</a:t>
            </a:r>
            <a:r>
              <a:rPr lang="es-ES" sz="3200" b="0" dirty="0" smtClean="0">
                <a:effectLst/>
              </a:rPr>
              <a:t> siguiendo diferentes trayectorias elípticas, parabólicas o hiperbólicas.. </a:t>
            </a:r>
            <a:endParaRPr lang="es-ES" sz="3200" b="0" dirty="0">
              <a:effectLst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411760" y="4293096"/>
            <a:ext cx="4248472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gl-ES" sz="4000" dirty="0" smtClean="0">
                <a:solidFill>
                  <a:srgbClr val="FFC000"/>
                </a:solidFill>
              </a:rPr>
              <a:t>LOS COMETAS</a:t>
            </a:r>
            <a:endParaRPr lang="es-E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8659"/>
            <a:ext cx="8496944" cy="66240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ll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53536"/>
            <a:ext cx="7488832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gl-ES" dirty="0" smtClean="0"/>
              <a:t>Órbitas dos cometas</a:t>
            </a:r>
            <a:endParaRPr lang="es-ES" dirty="0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gl-ES" dirty="0" smtClean="0">
                <a:solidFill>
                  <a:srgbClr val="FFC000"/>
                </a:solidFill>
              </a:rPr>
              <a:t>Son elípticas con períodos variables</a:t>
            </a:r>
          </a:p>
          <a:p>
            <a:pPr lvl="1"/>
            <a:r>
              <a:rPr lang="gl-ES" dirty="0" smtClean="0">
                <a:solidFill>
                  <a:srgbClr val="FFC000"/>
                </a:solidFill>
              </a:rPr>
              <a:t>Período curto: a súa órbita é semellante á de Xúpiter</a:t>
            </a:r>
          </a:p>
          <a:p>
            <a:pPr lvl="1"/>
            <a:r>
              <a:rPr lang="gl-ES" dirty="0" smtClean="0">
                <a:solidFill>
                  <a:srgbClr val="FFC000"/>
                </a:solidFill>
              </a:rPr>
              <a:t>Período longo: a súa órbita seméllase á de Neptuno</a:t>
            </a:r>
          </a:p>
          <a:p>
            <a:pPr lvl="1"/>
            <a:r>
              <a:rPr lang="gl-ES" dirty="0" smtClean="0">
                <a:solidFill>
                  <a:srgbClr val="FFC000"/>
                </a:solidFill>
              </a:rPr>
              <a:t>Períodos moi longos: poden parecer órbitas parabólicas pero a maioría dos astrónomos cren que son elipses de grande excentricidade</a:t>
            </a:r>
            <a:endParaRPr lang="es-E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O RADIÁN</a:t>
            </a: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1196752"/>
            <a:ext cx="8666456" cy="4990688"/>
          </a:xfrm>
        </p:spPr>
        <p:txBody>
          <a:bodyPr/>
          <a:lstStyle/>
          <a:p>
            <a:r>
              <a:rPr lang="gl-ES" dirty="0" smtClean="0"/>
              <a:t>Unha circunferencia ten 360</a:t>
            </a:r>
            <a:r>
              <a:rPr lang="gl-ES" dirty="0" smtClean="0">
                <a:latin typeface="Century Gothic"/>
              </a:rPr>
              <a:t>°</a:t>
            </a:r>
          </a:p>
          <a:p>
            <a:r>
              <a:rPr lang="gl-ES" dirty="0" smtClean="0"/>
              <a:t>Unha revolución é unha volta completa a unha circunferencia</a:t>
            </a:r>
          </a:p>
          <a:p>
            <a:r>
              <a:rPr lang="gl-ES" dirty="0" smtClean="0"/>
              <a:t>Unha circunferencia ten 2</a:t>
            </a:r>
            <a:r>
              <a:rPr lang="el-GR" dirty="0" smtClean="0">
                <a:latin typeface="Century Gothic"/>
              </a:rPr>
              <a:t>π</a:t>
            </a:r>
            <a:r>
              <a:rPr lang="gl-ES" dirty="0" smtClean="0">
                <a:latin typeface="Century Gothic"/>
              </a:rPr>
              <a:t> radiáns</a:t>
            </a:r>
          </a:p>
          <a:p>
            <a:r>
              <a:rPr lang="gl-ES" dirty="0" smtClean="0">
                <a:latin typeface="Century Gothic"/>
              </a:rPr>
              <a:t> 1 revolución = </a:t>
            </a:r>
            <a:r>
              <a:rPr lang="gl-ES" dirty="0" smtClean="0"/>
              <a:t>2</a:t>
            </a:r>
            <a:r>
              <a:rPr lang="el-GR" dirty="0" smtClean="0">
                <a:latin typeface="Century Gothic"/>
              </a:rPr>
              <a:t>π</a:t>
            </a:r>
            <a:r>
              <a:rPr lang="gl-ES" dirty="0" smtClean="0">
                <a:latin typeface="Century Gothic"/>
              </a:rPr>
              <a:t> rad =360°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39"/>
            <a:ext cx="3816424" cy="2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208912" cy="61566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5616624" cy="64295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VELOCIDADE ANGULAR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gl-ES" dirty="0" smtClean="0"/>
              <a:t> Ángulo varrido polo radio vector na unidade de tempo</a:t>
            </a:r>
          </a:p>
          <a:p>
            <a:pPr algn="ctr">
              <a:buFont typeface="Wingdings" pitchFamily="2" charset="2"/>
              <a:buChar char="§"/>
            </a:pPr>
            <a:endParaRPr lang="es-ES" dirty="0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1"/>
          </p:nvPr>
        </p:nvSpPr>
        <p:spPr>
          <a:xfrm>
            <a:off x="228600" y="1700808"/>
            <a:ext cx="8666456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gl-ES" dirty="0" smtClean="0"/>
              <a:t>Representase pola letra w</a:t>
            </a:r>
          </a:p>
          <a:p>
            <a:pPr lvl="1"/>
            <a:r>
              <a:rPr lang="gl-ES" dirty="0" smtClean="0"/>
              <a:t>w=</a:t>
            </a:r>
            <a:r>
              <a:rPr lang="el-GR" dirty="0" smtClean="0">
                <a:latin typeface="Calibri"/>
              </a:rPr>
              <a:t> ΔΘ</a:t>
            </a:r>
            <a:r>
              <a:rPr lang="gl-ES" dirty="0" smtClean="0">
                <a:latin typeface="Calibri"/>
              </a:rPr>
              <a:t>/</a:t>
            </a:r>
            <a:r>
              <a:rPr lang="el-GR" dirty="0" smtClean="0">
                <a:latin typeface="Calibri"/>
              </a:rPr>
              <a:t>Δ</a:t>
            </a:r>
            <a:r>
              <a:rPr lang="gl-ES" dirty="0" smtClean="0">
                <a:latin typeface="Calibri"/>
              </a:rPr>
              <a:t>t</a:t>
            </a:r>
            <a:endParaRPr lang="gl-ES" dirty="0" smtClean="0"/>
          </a:p>
          <a:p>
            <a:r>
              <a:rPr lang="gl-ES" dirty="0" smtClean="0"/>
              <a:t>A unidade no SI son rad/s</a:t>
            </a:r>
          </a:p>
          <a:p>
            <a:r>
              <a:rPr lang="gl-ES" dirty="0" smtClean="0"/>
              <a:t>Outras unidades son </a:t>
            </a:r>
            <a:r>
              <a:rPr lang="gl-ES" dirty="0" err="1" smtClean="0"/>
              <a:t>rps</a:t>
            </a:r>
            <a:r>
              <a:rPr lang="gl-ES" dirty="0" smtClean="0"/>
              <a:t>, rpm</a:t>
            </a:r>
          </a:p>
          <a:p>
            <a:r>
              <a:rPr lang="gl-ES" dirty="0" smtClean="0"/>
              <a:t>No movemento circular uniforme a w=</a:t>
            </a:r>
            <a:r>
              <a:rPr lang="gl-ES" dirty="0" err="1" smtClean="0"/>
              <a:t>cte</a:t>
            </a:r>
            <a:endParaRPr lang="gl-ES" dirty="0" smtClean="0"/>
          </a:p>
          <a:p>
            <a:r>
              <a:rPr lang="gl-ES" dirty="0" smtClean="0"/>
              <a:t>Ecuación do movemento: </a:t>
            </a:r>
            <a:r>
              <a:rPr lang="el-GR" dirty="0" smtClean="0">
                <a:latin typeface="Calibri"/>
              </a:rPr>
              <a:t>ΔΘ</a:t>
            </a:r>
            <a:r>
              <a:rPr lang="gl-ES" dirty="0" smtClean="0">
                <a:latin typeface="Calibri"/>
              </a:rPr>
              <a:t>=w.</a:t>
            </a:r>
            <a:r>
              <a:rPr lang="el-GR" dirty="0" smtClean="0">
                <a:latin typeface="Calibri"/>
              </a:rPr>
              <a:t>Δ</a:t>
            </a:r>
            <a:r>
              <a:rPr lang="gl-ES" dirty="0" smtClean="0">
                <a:latin typeface="Calibri"/>
              </a:rPr>
              <a:t>t</a:t>
            </a:r>
            <a:r>
              <a:rPr lang="gl-ES" dirty="0" smtClean="0"/>
              <a:t>        </a:t>
            </a:r>
          </a:p>
          <a:p>
            <a:pPr>
              <a:buNone/>
            </a:pP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Θ-Θ</a:t>
            </a:r>
            <a:r>
              <a:rPr lang="gl-ES" baseline="-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=w.</a:t>
            </a:r>
            <a:r>
              <a:rPr lang="gl-ES" baseline="-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Δ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t</a:t>
            </a:r>
          </a:p>
          <a:p>
            <a:pPr>
              <a:buNone/>
            </a:pP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  a ecuación do movemento circular uniforme quedará:</a:t>
            </a:r>
          </a:p>
          <a:p>
            <a:pPr>
              <a:buNone/>
            </a:pP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gl-ES" dirty="0" smtClean="0"/>
              <a:t>  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Θ = Θ</a:t>
            </a:r>
            <a:r>
              <a:rPr lang="gl-ES" baseline="-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0 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gl-ES" baseline="-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w.</a:t>
            </a:r>
            <a:r>
              <a:rPr lang="gl-ES" baseline="-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Δ</a:t>
            </a:r>
            <a:r>
              <a:rPr lang="gl-ES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t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Frecha cara á dereita 4"/>
          <p:cNvSpPr/>
          <p:nvPr/>
        </p:nvSpPr>
        <p:spPr>
          <a:xfrm>
            <a:off x="6948264" y="4653136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Personalizado 7">
      <a:dk1>
        <a:srgbClr val="4E5B6F"/>
      </a:dk1>
      <a:lt1>
        <a:srgbClr val="5EA226"/>
      </a:lt1>
      <a:dk2>
        <a:srgbClr val="003E75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1067</TotalTime>
  <Words>1846</Words>
  <Application>Microsoft Office PowerPoint</Application>
  <PresentationFormat>Presentación en pantalla (4:3)</PresentationFormat>
  <Paragraphs>233</Paragraphs>
  <Slides>70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das diapositivas</vt:lpstr>
      </vt:variant>
      <vt:variant>
        <vt:i4>70</vt:i4>
      </vt:variant>
    </vt:vector>
  </HeadingPairs>
  <TitlesOfParts>
    <vt:vector size="72" baseType="lpstr">
      <vt:lpstr>Fundición</vt:lpstr>
      <vt:lpstr>Ecuación</vt:lpstr>
      <vt:lpstr>MOVEMENTO CIRCULAR E GRAVITACIÓN UNIVERSAL</vt:lpstr>
      <vt:lpstr>MOVEMENTO CIRCULAR</vt:lpstr>
      <vt:lpstr>Magnitudes angulares</vt:lpstr>
      <vt:lpstr>Desprazamento angular</vt:lpstr>
      <vt:lpstr>O RADIÁN</vt:lpstr>
      <vt:lpstr>Diapositiva 6</vt:lpstr>
      <vt:lpstr>O RADIÁN</vt:lpstr>
      <vt:lpstr>Diapositiva 8</vt:lpstr>
      <vt:lpstr>VELOCIDADE ANGULAR</vt:lpstr>
      <vt:lpstr>RELACIÓN ENTRE VELOCIDADE ANGULAR E LINEAL</vt:lpstr>
      <vt:lpstr>Diapositiva 11</vt:lpstr>
      <vt:lpstr>Diapositiva 12</vt:lpstr>
      <vt:lpstr>Diapositiva 13</vt:lpstr>
      <vt:lpstr>ACELERACIÓN NORMAL OU CENTRÍPETA</vt:lpstr>
      <vt:lpstr>Diapositiva 15</vt:lpstr>
      <vt:lpstr>Diapositiva 16</vt:lpstr>
      <vt:lpstr>PERÍODO E FRECUENCIA NUN M.C.U.</vt:lpstr>
      <vt:lpstr>Diapositiva 18</vt:lpstr>
      <vt:lpstr>FORZAS NO M.C.U.: A FORZA CENTRÍPETA</vt:lpstr>
      <vt:lpstr>Diapositiva 20</vt:lpstr>
      <vt:lpstr>A POSICIÓN DA TERRA NO UNIVERSO</vt:lpstr>
      <vt:lpstr>TEORÍAS XEOCÉNTRICAS</vt:lpstr>
      <vt:lpstr>Diapositiva 23</vt:lpstr>
      <vt:lpstr>MODELO ARISTOTÉLICO(s. IV a.c.)</vt:lpstr>
      <vt:lpstr>Diapositiva 25</vt:lpstr>
      <vt:lpstr>Diapositiva 26</vt:lpstr>
      <vt:lpstr>Diapositiva 27</vt:lpstr>
      <vt:lpstr>Diapositiva 28</vt:lpstr>
      <vt:lpstr>Diapositiva 29</vt:lpstr>
      <vt:lpstr>MODELO PTOLEMAICO(s. II)</vt:lpstr>
      <vt:lpstr>Diapositiva 31</vt:lpstr>
      <vt:lpstr>Diapositiva 32</vt:lpstr>
      <vt:lpstr>MODELO PTOLEMAICO(s. II)</vt:lpstr>
      <vt:lpstr>MODELOS HELIOCÉNTRICOS</vt:lpstr>
      <vt:lpstr>Modelo máis simple: ten menos órbitas  </vt:lpstr>
      <vt:lpstr>MODELO COPERNICANO(s.XVI)</vt:lpstr>
      <vt:lpstr>VENTAXAS DO MODELO COPERNICANO(s.XVI) </vt:lpstr>
      <vt:lpstr>Diapositiva 38</vt:lpstr>
      <vt:lpstr>Diapositiva 39</vt:lpstr>
      <vt:lpstr>MODELO DE GALILEO GALILEI (s.XVII)</vt:lpstr>
      <vt:lpstr>MODELO DE GALILEO GALILEI (s.XVII)</vt:lpstr>
      <vt:lpstr>Diapositiva 42</vt:lpstr>
      <vt:lpstr>Diapositiva 43</vt:lpstr>
      <vt:lpstr>Diapositiva 44</vt:lpstr>
      <vt:lpstr>Diapositiva 45</vt:lpstr>
      <vt:lpstr>Diapositiva 46</vt:lpstr>
      <vt:lpstr>AS LEIS DO MOVEMENTO PLANETARIO</vt:lpstr>
      <vt:lpstr>LEIS DE KEPLER  (1571-1630)</vt:lpstr>
      <vt:lpstr>LEIS DE KEPLER(XVI-XVII). </vt:lpstr>
      <vt:lpstr>Medidas do universo</vt:lpstr>
      <vt:lpstr>Diapositiva 51</vt:lpstr>
      <vt:lpstr>LEI DE GRAVITACIÓN UNIVERSAL</vt:lpstr>
      <vt:lpstr>CARACTERÍSTICAS DA LEI</vt:lpstr>
      <vt:lpstr>A FORZA DE ATRACCIÓN ENTRE OS CORPOS DO UNIVERSO É DIRECTAMENTE PROPORCIONAL Ó PRODUTO DAS SÚAS MASAS E INVERSAMENTE PROPORCIONAL Ó CADRADO DA DISTANCIA QUE OS SEPARA </vt:lpstr>
      <vt:lpstr>Lei de Gravitación Universal</vt:lpstr>
      <vt:lpstr>Diapositiva 56</vt:lpstr>
      <vt:lpstr>Diapositiva 57</vt:lpstr>
      <vt:lpstr>Diapositiva 58</vt:lpstr>
      <vt:lpstr>Enxeño posto en órbita arredor da Terra por medio dun foguete ou un transbordador espacial. Dise que é xeoestacionario cando o seu período de revolución é de 1 día e non modifica a súa posición relativa respecto da Terra </vt:lpstr>
      <vt:lpstr>Diapositiva 60</vt:lpstr>
      <vt:lpstr>Diapositiva 61</vt:lpstr>
      <vt:lpstr>Diapositiva 62</vt:lpstr>
      <vt:lpstr>Diapositiva 63</vt:lpstr>
      <vt:lpstr>Las mareas: cambio periódico del nivel del mar, producido principalmente por las fuerzas gravitacionales que ejercen la Luna y el Sol.</vt:lpstr>
      <vt:lpstr>Diapositiva 65</vt:lpstr>
      <vt:lpstr>Algúns vídeos para ver: mov.,estacións……</vt:lpstr>
      <vt:lpstr>Los cometas (del latín comēta y el griego κομήτης, de κόμη, "cabellera") son cuerpos celestes constituidos por hielo y rocas que orbitan alrededor del Sol siguiendo diferentes trayectorias elípticas, parabólicas o hiperbólicas.. </vt:lpstr>
      <vt:lpstr>Diapositiva 68</vt:lpstr>
      <vt:lpstr>Órbitas dos cometas</vt:lpstr>
      <vt:lpstr>Diapositiva 70</vt:lpstr>
    </vt:vector>
  </TitlesOfParts>
  <Company>C.Educacion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MOVEMENTO CIRCULAR E GRAVITACIÓN UNIVERSAL</dc:title>
  <dc:creator>usuario</dc:creator>
  <cp:lastModifiedBy>usuario</cp:lastModifiedBy>
  <cp:revision>19</cp:revision>
  <dcterms:created xsi:type="dcterms:W3CDTF">2012-02-08T08:47:48Z</dcterms:created>
  <dcterms:modified xsi:type="dcterms:W3CDTF">2012-03-08T09:06:18Z</dcterms:modified>
</cp:coreProperties>
</file>