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9" r:id="rId18"/>
    <p:sldId id="272" r:id="rId19"/>
    <p:sldId id="280" r:id="rId20"/>
    <p:sldId id="273" r:id="rId21"/>
    <p:sldId id="274" r:id="rId22"/>
    <p:sldId id="275" r:id="rId23"/>
    <p:sldId id="281" r:id="rId24"/>
    <p:sldId id="276" r:id="rId25"/>
    <p:sldId id="282" r:id="rId26"/>
    <p:sldId id="277" r:id="rId2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337AF166-C143-4373-A199-9BC21B86284C}" type="datetimeFigureOut">
              <a:rPr lang="es-ES" smtClean="0"/>
              <a:pPr/>
              <a:t>28/01/2018</a:t>
            </a:fld>
            <a:endParaRPr lang="es-ES"/>
          </a:p>
        </p:txBody>
      </p:sp>
      <p:sp>
        <p:nvSpPr>
          <p:cNvPr id="17" name="16 Marcador de pie de página"/>
          <p:cNvSpPr>
            <a:spLocks noGrp="1"/>
          </p:cNvSpPr>
          <p:nvPr>
            <p:ph type="ftr" sz="quarter" idx="11"/>
          </p:nvPr>
        </p:nvSpPr>
        <p:spPr/>
        <p:txBody>
          <a:bodyPr/>
          <a:lstStyle/>
          <a:p>
            <a:endParaRPr lang="es-ES"/>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1F7A4BF-9143-4D63-818D-4526B9AE8F47}" type="slidenum">
              <a:rPr lang="es-ES" smtClean="0"/>
              <a:pPr/>
              <a:t>‹Nº›</a:t>
            </a:fld>
            <a:endParaRPr lang="es-ES"/>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37AF166-C143-4373-A199-9BC21B86284C}" type="datetimeFigureOut">
              <a:rPr lang="es-ES" smtClean="0"/>
              <a:pPr/>
              <a:t>28/01/2018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1F7A4BF-9143-4D63-818D-4526B9AE8F47}"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6915912" y="3009901"/>
            <a:ext cx="457200" cy="441325"/>
          </a:xfrm>
        </p:spPr>
        <p:txBody>
          <a:bodyPr/>
          <a:lstStyle/>
          <a:p>
            <a:fld id="{21F7A4BF-9143-4D63-818D-4526B9AE8F47}" type="slidenum">
              <a:rPr lang="es-ES" smtClean="0"/>
              <a:pPr/>
              <a:t>‹Nº›</a:t>
            </a:fld>
            <a:endParaRPr lang="es-ES"/>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37AF166-C143-4373-A199-9BC21B86284C}" type="datetimeFigureOut">
              <a:rPr lang="es-ES" smtClean="0"/>
              <a:pPr/>
              <a:t>28/01/2018</a:t>
            </a:fld>
            <a:endParaRPr lang="es-ES"/>
          </a:p>
        </p:txBody>
      </p:sp>
      <p:sp>
        <p:nvSpPr>
          <p:cNvPr id="5" name="4 Marcador de pie de página"/>
          <p:cNvSpPr>
            <a:spLocks noGrp="1"/>
          </p:cNvSpPr>
          <p:nvPr>
            <p:ph type="ftr" sz="quarter" idx="11"/>
          </p:nvPr>
        </p:nvSpPr>
        <p:spPr/>
        <p:txBody>
          <a:bodyPr/>
          <a:lstStyle/>
          <a:p>
            <a:endParaRPr lang="es-ES"/>
          </a:p>
        </p:txBody>
      </p:sp>
      <p:sp>
        <p:nvSpPr>
          <p:cNvPr id="2" name="1 Título vertical"/>
          <p:cNvSpPr>
            <a:spLocks noGrp="1"/>
          </p:cNvSpPr>
          <p:nvPr>
            <p:ph type="title" orient="vert"/>
          </p:nvPr>
        </p:nvSpPr>
        <p:spPr>
          <a:xfrm>
            <a:off x="7391400" y="304801"/>
            <a:ext cx="1447800" cy="5851525"/>
          </a:xfrm>
        </p:spPr>
        <p:txBody>
          <a:bodyPr vert="eaVert"/>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337AF166-C143-4373-A199-9BC21B86284C}" type="datetimeFigureOut">
              <a:rPr lang="es-ES" smtClean="0"/>
              <a:pPr/>
              <a:t>28/01/2018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a:xfrm>
            <a:off x="4361688" y="1026372"/>
            <a:ext cx="457200" cy="441325"/>
          </a:xfrm>
        </p:spPr>
        <p:txBody>
          <a:bodyPr/>
          <a:lstStyle/>
          <a:p>
            <a:fld id="{21F7A4BF-9143-4D63-818D-4526B9AE8F47}" type="slidenum">
              <a:rPr lang="es-ES" smtClean="0"/>
              <a:pPr/>
              <a:t>‹Nº›</a:t>
            </a:fld>
            <a:endParaRPr lang="es-ES"/>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ES"/>
          </a:p>
        </p:txBody>
      </p:sp>
      <p:sp>
        <p:nvSpPr>
          <p:cNvPr id="4" name="3 Marcador de fecha"/>
          <p:cNvSpPr>
            <a:spLocks noGrp="1"/>
          </p:cNvSpPr>
          <p:nvPr>
            <p:ph type="dt" sz="half" idx="10"/>
          </p:nvPr>
        </p:nvSpPr>
        <p:spPr/>
        <p:txBody>
          <a:bodyPr/>
          <a:lstStyle/>
          <a:p>
            <a:fld id="{337AF166-C143-4373-A199-9BC21B86284C}" type="datetimeFigureOut">
              <a:rPr lang="es-ES" smtClean="0"/>
              <a:pPr/>
              <a:t>28/01/2018</a:t>
            </a:fld>
            <a:endParaRPr lang="es-ES"/>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1F7A4BF-9143-4D63-818D-4526B9AE8F47}" type="slidenum">
              <a:rPr lang="es-ES" smtClean="0"/>
              <a:pPr/>
              <a:t>‹Nº›</a:t>
            </a:fld>
            <a:endParaRPr lang="es-ES"/>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337AF166-C143-4373-A199-9BC21B86284C}" type="datetimeFigureOut">
              <a:rPr lang="es-ES" smtClean="0"/>
              <a:pPr/>
              <a:t>28/01/2018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1F7A4BF-9143-4D63-818D-4526B9AE8F47}" type="slidenum">
              <a:rPr lang="es-ES" smtClean="0"/>
              <a:pPr/>
              <a:t>‹Nº›</a:t>
            </a:fld>
            <a:endParaRPr lang="es-ES"/>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337AF166-C143-4373-A199-9BC21B86284C}" type="datetimeFigureOut">
              <a:rPr lang="es-ES" smtClean="0"/>
              <a:pPr/>
              <a:t>28/01/2018</a:t>
            </a:fld>
            <a:endParaRPr lang="es-ES"/>
          </a:p>
        </p:txBody>
      </p:sp>
      <p:sp>
        <p:nvSpPr>
          <p:cNvPr id="8" name="7 Marcador de pie de página"/>
          <p:cNvSpPr>
            <a:spLocks noGrp="1"/>
          </p:cNvSpPr>
          <p:nvPr>
            <p:ph type="ftr" sz="quarter" idx="11"/>
          </p:nvPr>
        </p:nvSpPr>
        <p:spPr>
          <a:xfrm>
            <a:off x="304800" y="6409944"/>
            <a:ext cx="3581400" cy="365760"/>
          </a:xfrm>
        </p:spPr>
        <p:txBody>
          <a:bodyPr/>
          <a:lstStyle/>
          <a:p>
            <a:endParaRPr lang="es-ES"/>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21F7A4BF-9143-4D63-818D-4526B9AE8F47}" type="slidenum">
              <a:rPr lang="es-ES" smtClean="0"/>
              <a:pPr/>
              <a:t>‹Nº›</a:t>
            </a:fld>
            <a:endParaRPr lang="es-ES"/>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337AF166-C143-4373-A199-9BC21B86284C}" type="datetimeFigureOut">
              <a:rPr lang="es-ES" smtClean="0"/>
              <a:pPr/>
              <a:t>28/01/2018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a:xfrm>
            <a:off x="4343400" y="1036020"/>
            <a:ext cx="457200" cy="441325"/>
          </a:xfrm>
        </p:spPr>
        <p:txBody>
          <a:bodyPr/>
          <a:lstStyle/>
          <a:p>
            <a:fld id="{21F7A4BF-9143-4D63-818D-4526B9AE8F47}"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337AF166-C143-4373-A199-9BC21B86284C}" type="datetimeFigureOut">
              <a:rPr lang="es-ES" smtClean="0"/>
              <a:pPr/>
              <a:t>28/01/2018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21F7A4BF-9143-4D63-818D-4526B9AE8F47}"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1F7A4BF-9143-4D63-818D-4526B9AE8F47}" type="slidenum">
              <a:rPr lang="es-ES" smtClean="0"/>
              <a:pPr/>
              <a:t>‹Nº›</a:t>
            </a:fld>
            <a:endParaRPr lang="es-ES"/>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337AF166-C143-4373-A199-9BC21B86284C}" type="datetimeFigureOut">
              <a:rPr lang="es-ES" smtClean="0"/>
              <a:pPr/>
              <a:t>28/01/2018</a:t>
            </a:fld>
            <a:endParaRPr lang="es-ES"/>
          </a:p>
        </p:txBody>
      </p:sp>
      <p:sp>
        <p:nvSpPr>
          <p:cNvPr id="6" name="5 Marcador de pie de página"/>
          <p:cNvSpPr>
            <a:spLocks noGrp="1"/>
          </p:cNvSpPr>
          <p:nvPr>
            <p:ph type="ftr" sz="quarter" idx="11"/>
          </p:nvPr>
        </p:nvSpPr>
        <p:spPr>
          <a:xfrm>
            <a:off x="301752" y="6410848"/>
            <a:ext cx="3383280" cy="365760"/>
          </a:xfrm>
        </p:spPr>
        <p:txBody>
          <a:bodyPr/>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p>
            <a:fld id="{21F7A4BF-9143-4D63-818D-4526B9AE8F47}" type="slidenum">
              <a:rPr lang="es-ES" smtClean="0"/>
              <a:pPr/>
              <a:t>‹Nº›</a:t>
            </a:fld>
            <a:endParaRPr lang="es-ES"/>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5788152" y="6404984"/>
            <a:ext cx="3044952" cy="365760"/>
          </a:xfrm>
        </p:spPr>
        <p:txBody>
          <a:bodyPr/>
          <a:lstStyle/>
          <a:p>
            <a:fld id="{337AF166-C143-4373-A199-9BC21B86284C}" type="datetimeFigureOut">
              <a:rPr lang="es-ES" smtClean="0"/>
              <a:pPr/>
              <a:t>28/01/2018</a:t>
            </a:fld>
            <a:endParaRPr lang="es-ES"/>
          </a:p>
        </p:txBody>
      </p:sp>
      <p:sp>
        <p:nvSpPr>
          <p:cNvPr id="6" name="5 Marcador de pie de página"/>
          <p:cNvSpPr>
            <a:spLocks noGrp="1"/>
          </p:cNvSpPr>
          <p:nvPr>
            <p:ph type="ftr" sz="quarter" idx="11"/>
          </p:nvPr>
        </p:nvSpPr>
        <p:spPr>
          <a:xfrm>
            <a:off x="301752" y="6410848"/>
            <a:ext cx="3584448" cy="365760"/>
          </a:xfrm>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37AF166-C143-4373-A199-9BC21B86284C}" type="datetimeFigureOut">
              <a:rPr lang="es-ES" smtClean="0"/>
              <a:pPr/>
              <a:t>28/01/2018</a:t>
            </a:fld>
            <a:endParaRPr lang="es-ES"/>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ES"/>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1F7A4BF-9143-4D63-818D-4526B9AE8F47}" type="slidenum">
              <a:rPr lang="es-ES" smtClean="0"/>
              <a:pPr/>
              <a:t>‹Nº›</a:t>
            </a:fld>
            <a:endParaRPr lang="es-ES"/>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371600" y="2819400"/>
            <a:ext cx="6400800" cy="681608"/>
          </a:xfrm>
        </p:spPr>
        <p:txBody>
          <a:bodyPr/>
          <a:lstStyle/>
          <a:p>
            <a:r>
              <a:rPr lang="es-ES" dirty="0" smtClean="0"/>
              <a:t>3º eso – 2ª evaluación</a:t>
            </a:r>
            <a:endParaRPr lang="es-ES" dirty="0"/>
          </a:p>
        </p:txBody>
      </p:sp>
      <p:sp>
        <p:nvSpPr>
          <p:cNvPr id="2" name="1 Título"/>
          <p:cNvSpPr>
            <a:spLocks noGrp="1"/>
          </p:cNvSpPr>
          <p:nvPr>
            <p:ph type="ctrTitle"/>
          </p:nvPr>
        </p:nvSpPr>
        <p:spPr/>
        <p:txBody>
          <a:bodyPr/>
          <a:lstStyle/>
          <a:p>
            <a:r>
              <a:rPr lang="es-ES" dirty="0" smtClean="0"/>
              <a:t>REGLAMENTO DE BALONMANO</a:t>
            </a:r>
            <a:endParaRPr lang="es-ES" dirty="0"/>
          </a:p>
        </p:txBody>
      </p:sp>
      <p:pic>
        <p:nvPicPr>
          <p:cNvPr id="18434" name="Picture 2" descr="http://4.bp.blogspot.com/-eb7zuUpOl6o/T4lvpnrKmqI/AAAAAAAAACE/PxHXDZiu2Gs/s400/handball.jpg+1.jpg"/>
          <p:cNvPicPr>
            <a:picLocks noChangeAspect="1" noChangeArrowheads="1"/>
          </p:cNvPicPr>
          <p:nvPr/>
        </p:nvPicPr>
        <p:blipFill>
          <a:blip r:embed="rId2" cstate="print"/>
          <a:srcRect/>
          <a:stretch>
            <a:fillRect/>
          </a:stretch>
        </p:blipFill>
        <p:spPr bwMode="auto">
          <a:xfrm>
            <a:off x="2987824" y="3573016"/>
            <a:ext cx="3168352" cy="2342881"/>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PORTERO</a:t>
            </a:r>
            <a:endParaRPr lang="es-ES" dirty="0"/>
          </a:p>
        </p:txBody>
      </p:sp>
      <p:sp>
        <p:nvSpPr>
          <p:cNvPr id="3" name="2 Marcador de contenido"/>
          <p:cNvSpPr>
            <a:spLocks noGrp="1"/>
          </p:cNvSpPr>
          <p:nvPr>
            <p:ph sz="quarter" idx="1"/>
          </p:nvPr>
        </p:nvSpPr>
        <p:spPr>
          <a:xfrm>
            <a:off x="301752" y="1527048"/>
            <a:ext cx="8503920" cy="3054080"/>
          </a:xfrm>
        </p:spPr>
        <p:txBody>
          <a:bodyPr>
            <a:normAutofit fontScale="92500" lnSpcReduction="10000"/>
          </a:bodyPr>
          <a:lstStyle/>
          <a:p>
            <a:pPr lvl="0"/>
            <a:r>
              <a:rPr lang="es-MX" dirty="0" smtClean="0"/>
              <a:t>No puede pasar o tocar la línea de 4 metros o su prolongación, hasta que el balón es lanzado en un lanzamiento de 7 metros.</a:t>
            </a:r>
            <a:endParaRPr lang="es-ES" dirty="0" smtClean="0"/>
          </a:p>
          <a:p>
            <a:r>
              <a:rPr lang="es-MX" dirty="0" smtClean="0"/>
              <a:t>Puede abandonar el área con balón si intercepta éste en acción defensiva, pero no puede salir del área con el balón ya controlado. Y no puede volver a introducirse con el balón dentro de su propia área si viene del terreno de juego (lanzamiento de 7 metros).</a:t>
            </a:r>
            <a:endParaRPr lang="es-ES" dirty="0"/>
          </a:p>
        </p:txBody>
      </p:sp>
      <p:pic>
        <p:nvPicPr>
          <p:cNvPr id="9218" name="Picture 2" descr="http://images.telemetro.com/deportes/Gergo-Ivancsik-Niklas-Landin-FotoAFP_MEDIMA20130124_0080_3.jpg"/>
          <p:cNvPicPr>
            <a:picLocks noChangeAspect="1" noChangeArrowheads="1"/>
          </p:cNvPicPr>
          <p:nvPr/>
        </p:nvPicPr>
        <p:blipFill>
          <a:blip r:embed="rId2" cstate="print"/>
          <a:srcRect/>
          <a:stretch>
            <a:fillRect/>
          </a:stretch>
        </p:blipFill>
        <p:spPr bwMode="auto">
          <a:xfrm>
            <a:off x="3275856" y="4581128"/>
            <a:ext cx="2916530" cy="1638467"/>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lvl="0"/>
            <a:r>
              <a:rPr lang="es-ES" dirty="0" smtClean="0"/>
              <a:t>ÁREA DE PORTERÍA</a:t>
            </a:r>
            <a:endParaRPr lang="es-ES" dirty="0"/>
          </a:p>
        </p:txBody>
      </p:sp>
      <p:sp>
        <p:nvSpPr>
          <p:cNvPr id="3" name="2 Marcador de contenido"/>
          <p:cNvSpPr>
            <a:spLocks noGrp="1"/>
          </p:cNvSpPr>
          <p:nvPr>
            <p:ph sz="quarter" idx="1"/>
          </p:nvPr>
        </p:nvSpPr>
        <p:spPr>
          <a:xfrm>
            <a:off x="301752" y="1527048"/>
            <a:ext cx="8503920" cy="3558136"/>
          </a:xfrm>
        </p:spPr>
        <p:txBody>
          <a:bodyPr/>
          <a:lstStyle/>
          <a:p>
            <a:pPr lvl="0"/>
            <a:r>
              <a:rPr lang="es-ES" dirty="0" smtClean="0"/>
              <a:t>Solo puede estar en ella el portero, aunque si entra en ella un jugador de campo sin balón y sin obtener ventaja paras su equipo, no pasa nada. Pero siempre que se entre en el área con o sin balón y resultas beneficiado, se sanciona con golpe franco. </a:t>
            </a:r>
          </a:p>
          <a:p>
            <a:pPr lvl="0"/>
            <a:r>
              <a:rPr lang="es-ES" dirty="0" smtClean="0"/>
              <a:t>Si al defender entras en el área y te beneficias de ello sobre el jugador con balón, se sanciona con lanzamiento de 7 metros.</a:t>
            </a:r>
            <a:endParaRPr lang="es-ES" dirty="0"/>
          </a:p>
        </p:txBody>
      </p:sp>
      <p:pic>
        <p:nvPicPr>
          <p:cNvPr id="8194" name="Picture 2" descr="https://balonmanomostoles.es/wp-content/uploads/2016/07/area.jpg"/>
          <p:cNvPicPr>
            <a:picLocks noChangeAspect="1" noChangeArrowheads="1"/>
          </p:cNvPicPr>
          <p:nvPr/>
        </p:nvPicPr>
        <p:blipFill>
          <a:blip r:embed="rId2" cstate="print"/>
          <a:srcRect/>
          <a:stretch>
            <a:fillRect/>
          </a:stretch>
        </p:blipFill>
        <p:spPr bwMode="auto">
          <a:xfrm>
            <a:off x="5508104" y="4581128"/>
            <a:ext cx="3178424" cy="1842271"/>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lvl="0"/>
            <a:r>
              <a:rPr lang="es-ES" dirty="0" smtClean="0"/>
              <a:t>TIPOS DE SAQUE</a:t>
            </a:r>
            <a:endParaRPr lang="es-ES" dirty="0"/>
          </a:p>
        </p:txBody>
      </p:sp>
      <p:sp>
        <p:nvSpPr>
          <p:cNvPr id="3" name="2 Marcador de contenido"/>
          <p:cNvSpPr>
            <a:spLocks noGrp="1"/>
          </p:cNvSpPr>
          <p:nvPr>
            <p:ph sz="quarter" idx="1"/>
          </p:nvPr>
        </p:nvSpPr>
        <p:spPr>
          <a:xfrm>
            <a:off x="301752" y="1527048"/>
            <a:ext cx="8503920" cy="3702152"/>
          </a:xfrm>
        </p:spPr>
        <p:txBody>
          <a:bodyPr>
            <a:normAutofit/>
          </a:bodyPr>
          <a:lstStyle/>
          <a:p>
            <a:r>
              <a:rPr lang="es-MX" b="1" dirty="0" smtClean="0"/>
              <a:t>SAQUE DE CENTRO</a:t>
            </a:r>
            <a:endParaRPr lang="es-ES" b="1" dirty="0" smtClean="0"/>
          </a:p>
          <a:p>
            <a:pPr lvl="1"/>
            <a:r>
              <a:rPr lang="es-MX" dirty="0" smtClean="0"/>
              <a:t>Se ejecuta al comienzo del partido y de la 2° parte. Para empezar el partido se hará un sorteo y el equipo que gana el sorteo elige sacar o campo. En la 2° parte empezara sacando el equipo que no sacó al empezar el partido.</a:t>
            </a:r>
            <a:endParaRPr lang="es-ES" dirty="0" smtClean="0"/>
          </a:p>
          <a:p>
            <a:pPr lvl="1"/>
            <a:r>
              <a:rPr lang="es-MX" dirty="0" smtClean="0"/>
              <a:t>También saca de centro después de un gol. Este saque se realiza desde el centro del terreno y todos los jugadores deben encontrarse en su campo, no pudiéndose acercar los componentes del que saca a menos de 3 metros de él.</a:t>
            </a:r>
            <a:endParaRPr lang="es-ES" dirty="0" smtClean="0"/>
          </a:p>
          <a:p>
            <a:endParaRPr lang="es-ES" dirty="0"/>
          </a:p>
        </p:txBody>
      </p:sp>
      <p:pic>
        <p:nvPicPr>
          <p:cNvPr id="7170" name="Picture 2" descr="http://image.slidesharecdn.com/handball1059/95/handball-28-728.jpg?cb=1250368022"/>
          <p:cNvPicPr>
            <a:picLocks noChangeAspect="1" noChangeArrowheads="1"/>
          </p:cNvPicPr>
          <p:nvPr/>
        </p:nvPicPr>
        <p:blipFill>
          <a:blip r:embed="rId2" cstate="print"/>
          <a:srcRect b="8617"/>
          <a:stretch>
            <a:fillRect/>
          </a:stretch>
        </p:blipFill>
        <p:spPr bwMode="auto">
          <a:xfrm>
            <a:off x="3203848" y="4846504"/>
            <a:ext cx="2376264" cy="1628633"/>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TIPOS DE SAQUE</a:t>
            </a:r>
            <a:endParaRPr lang="es-ES" dirty="0"/>
          </a:p>
        </p:txBody>
      </p:sp>
      <p:sp>
        <p:nvSpPr>
          <p:cNvPr id="3" name="2 Marcador de contenido"/>
          <p:cNvSpPr>
            <a:spLocks noGrp="1"/>
          </p:cNvSpPr>
          <p:nvPr>
            <p:ph sz="quarter" idx="1"/>
          </p:nvPr>
        </p:nvSpPr>
        <p:spPr>
          <a:xfrm>
            <a:off x="301752" y="1527048"/>
            <a:ext cx="8503920" cy="2117976"/>
          </a:xfrm>
        </p:spPr>
        <p:txBody>
          <a:bodyPr/>
          <a:lstStyle/>
          <a:p>
            <a:r>
              <a:rPr lang="es-ES" b="1" dirty="0" smtClean="0"/>
              <a:t>GOLPE FRANCO</a:t>
            </a:r>
          </a:p>
          <a:p>
            <a:pPr lvl="1"/>
            <a:r>
              <a:rPr lang="es-ES" dirty="0" smtClean="0"/>
              <a:t>Se realiza cuando se comete cualquier falta. Se saca desde el sitio donde se produce la falta. Los compañeros del que saca deben estar fuera de la línea de golpe franco y los defensores deben estar a 3 metros del que lo ejecuta.</a:t>
            </a:r>
            <a:endParaRPr lang="es-ES" dirty="0"/>
          </a:p>
        </p:txBody>
      </p:sp>
      <p:pic>
        <p:nvPicPr>
          <p:cNvPr id="6146" name="Picture 2" descr="https://www.lanuevacronica.com/imagenes/articulos/webdemetrio.jpg"/>
          <p:cNvPicPr>
            <a:picLocks noChangeAspect="1" noChangeArrowheads="1"/>
          </p:cNvPicPr>
          <p:nvPr/>
        </p:nvPicPr>
        <p:blipFill>
          <a:blip r:embed="rId2" cstate="print"/>
          <a:srcRect/>
          <a:stretch>
            <a:fillRect/>
          </a:stretch>
        </p:blipFill>
        <p:spPr bwMode="auto">
          <a:xfrm>
            <a:off x="2843808" y="4077072"/>
            <a:ext cx="3653136" cy="2054889"/>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TIPOS DE SAQUE</a:t>
            </a:r>
            <a:endParaRPr lang="es-ES" dirty="0"/>
          </a:p>
        </p:txBody>
      </p:sp>
      <p:sp>
        <p:nvSpPr>
          <p:cNvPr id="3" name="2 Marcador de contenido"/>
          <p:cNvSpPr>
            <a:spLocks noGrp="1"/>
          </p:cNvSpPr>
          <p:nvPr>
            <p:ph sz="quarter" idx="1"/>
          </p:nvPr>
        </p:nvSpPr>
        <p:spPr>
          <a:xfrm>
            <a:off x="301752" y="1527048"/>
            <a:ext cx="8503920" cy="1973960"/>
          </a:xfrm>
        </p:spPr>
        <p:txBody>
          <a:bodyPr/>
          <a:lstStyle/>
          <a:p>
            <a:r>
              <a:rPr lang="es-MX" b="1" dirty="0" smtClean="0"/>
              <a:t>SAQUE DE BANDA</a:t>
            </a:r>
            <a:endParaRPr lang="es-ES" b="1" dirty="0" smtClean="0"/>
          </a:p>
          <a:p>
            <a:pPr lvl="1"/>
            <a:r>
              <a:rPr lang="es-ES" dirty="0" smtClean="0"/>
              <a:t>Se ejecuta pisando con un pie la línea de banda por donde salió el balón o se realiza al final de la línea de banda si el balón salió por la línea de portería.</a:t>
            </a:r>
            <a:endParaRPr lang="es-ES" dirty="0"/>
          </a:p>
        </p:txBody>
      </p:sp>
      <p:pic>
        <p:nvPicPr>
          <p:cNvPr id="4098" name="Picture 2" descr="https://i.ytimg.com/vi/RdQF1GYc4Q0/hqdefault.jpg"/>
          <p:cNvPicPr>
            <a:picLocks noChangeAspect="1" noChangeArrowheads="1"/>
          </p:cNvPicPr>
          <p:nvPr/>
        </p:nvPicPr>
        <p:blipFill>
          <a:blip r:embed="rId2" cstate="print"/>
          <a:srcRect t="12600" b="11801"/>
          <a:stretch>
            <a:fillRect/>
          </a:stretch>
        </p:blipFill>
        <p:spPr bwMode="auto">
          <a:xfrm>
            <a:off x="2123728" y="3429000"/>
            <a:ext cx="4572000" cy="2592288"/>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LANZAMIENTO DE 7 METROS</a:t>
            </a:r>
            <a:endParaRPr lang="es-ES" dirty="0"/>
          </a:p>
        </p:txBody>
      </p:sp>
      <p:sp>
        <p:nvSpPr>
          <p:cNvPr id="3" name="2 Marcador de contenido"/>
          <p:cNvSpPr>
            <a:spLocks noGrp="1"/>
          </p:cNvSpPr>
          <p:nvPr>
            <p:ph sz="quarter" idx="1"/>
          </p:nvPr>
        </p:nvSpPr>
        <p:spPr>
          <a:xfrm>
            <a:off x="301752" y="1527048"/>
            <a:ext cx="8503920" cy="3054080"/>
          </a:xfrm>
        </p:spPr>
        <p:txBody>
          <a:bodyPr>
            <a:normAutofit/>
          </a:bodyPr>
          <a:lstStyle/>
          <a:p>
            <a:pPr marL="274320" lvl="1">
              <a:buClr>
                <a:schemeClr val="accent1"/>
              </a:buClr>
              <a:buSzPct val="85000"/>
              <a:buFont typeface="Wingdings 2"/>
              <a:buChar char=""/>
            </a:pPr>
            <a:r>
              <a:rPr lang="es-ES" dirty="0" smtClean="0"/>
              <a:t>Se ejecuta delante de la línea de 7m. Sin pasarla, ni pisarla y con un pie en contacto con el suelo. El resto de jugadores tienen que estar detrás de la línea de golpe franco.</a:t>
            </a:r>
          </a:p>
          <a:p>
            <a:pPr marL="274320" lvl="1">
              <a:buClr>
                <a:schemeClr val="accent1"/>
              </a:buClr>
              <a:buSzPct val="85000"/>
              <a:buFont typeface="Wingdings 2"/>
              <a:buChar char=""/>
            </a:pPr>
            <a:r>
              <a:rPr lang="es-ES" dirty="0" smtClean="0"/>
              <a:t>Se sanciona cuando:</a:t>
            </a:r>
          </a:p>
          <a:p>
            <a:pPr lvl="1"/>
            <a:r>
              <a:rPr lang="es-ES" dirty="0" smtClean="0"/>
              <a:t>Cuando se comete una falta que evita una clara ocasión de gol.</a:t>
            </a:r>
          </a:p>
          <a:p>
            <a:pPr lvl="1"/>
            <a:r>
              <a:rPr lang="es-ES" dirty="0" smtClean="0"/>
              <a:t>Cuando se pasa el balón al portero dentro del área.</a:t>
            </a:r>
          </a:p>
          <a:p>
            <a:pPr lvl="1"/>
            <a:r>
              <a:rPr lang="es-ES" dirty="0" smtClean="0"/>
              <a:t>Cuando el portero introduce el balón en su área.</a:t>
            </a:r>
          </a:p>
          <a:p>
            <a:endParaRPr lang="es-ES" dirty="0"/>
          </a:p>
        </p:txBody>
      </p:sp>
      <p:pic>
        <p:nvPicPr>
          <p:cNvPr id="5122" name="Picture 2" descr="http://p1.trrsf.com/image/fget/cf/thumbox.terratv.terra.com/thumbox/freew/cnt504871_h348_w619_aNoChange_el-peor-lanzamiento-de-penal-de-la-historia-del-handball.jpg"/>
          <p:cNvPicPr>
            <a:picLocks noChangeAspect="1" noChangeArrowheads="1"/>
          </p:cNvPicPr>
          <p:nvPr/>
        </p:nvPicPr>
        <p:blipFill>
          <a:blip r:embed="rId2" cstate="print"/>
          <a:srcRect/>
          <a:stretch>
            <a:fillRect/>
          </a:stretch>
        </p:blipFill>
        <p:spPr bwMode="auto">
          <a:xfrm>
            <a:off x="2843808" y="4437112"/>
            <a:ext cx="3296435" cy="1853247"/>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lvl="0"/>
            <a:r>
              <a:rPr lang="es-ES" dirty="0" smtClean="0"/>
              <a:t>SANCIONES</a:t>
            </a:r>
            <a:endParaRPr lang="es-ES" dirty="0"/>
          </a:p>
        </p:txBody>
      </p:sp>
      <p:sp>
        <p:nvSpPr>
          <p:cNvPr id="3" name="2 Marcador de contenido"/>
          <p:cNvSpPr>
            <a:spLocks noGrp="1"/>
          </p:cNvSpPr>
          <p:nvPr>
            <p:ph sz="quarter" idx="1"/>
          </p:nvPr>
        </p:nvSpPr>
        <p:spPr>
          <a:xfrm>
            <a:off x="301752" y="1527048"/>
            <a:ext cx="5926432" cy="4710264"/>
          </a:xfrm>
        </p:spPr>
        <p:txBody>
          <a:bodyPr>
            <a:normAutofit fontScale="85000" lnSpcReduction="10000"/>
          </a:bodyPr>
          <a:lstStyle/>
          <a:p>
            <a:pPr lvl="0"/>
            <a:r>
              <a:rPr lang="es-MX" dirty="0" smtClean="0"/>
              <a:t>AMONESTACIÓN: Se produce ante un comportamiento antideportivo.</a:t>
            </a:r>
            <a:r>
              <a:rPr lang="es-ES" dirty="0" smtClean="0"/>
              <a:t> Solo puede ser mostrada una vez a cada jugador (siendo el máximo 3 por equipo)</a:t>
            </a:r>
            <a:endParaRPr lang="es-MX" dirty="0" smtClean="0"/>
          </a:p>
          <a:p>
            <a:pPr lvl="0"/>
            <a:r>
              <a:rPr lang="es-ES" dirty="0" smtClean="0"/>
              <a:t>El árbitro deberá indicar la amonestación al jugador infractor enseñando una </a:t>
            </a:r>
            <a:r>
              <a:rPr lang="es-ES" dirty="0" smtClean="0">
                <a:solidFill>
                  <a:srgbClr val="FFFF00"/>
                </a:solidFill>
              </a:rPr>
              <a:t>tarjeta amarilla</a:t>
            </a:r>
            <a:r>
              <a:rPr lang="es-ES" dirty="0" smtClean="0"/>
              <a:t>.</a:t>
            </a:r>
            <a:endParaRPr lang="es-MX" dirty="0" smtClean="0"/>
          </a:p>
          <a:p>
            <a:pPr lvl="0"/>
            <a:r>
              <a:rPr lang="es-ES" dirty="0" smtClean="0"/>
              <a:t>Pueden sancionarse con amonestación:</a:t>
            </a:r>
          </a:p>
          <a:p>
            <a:pPr lvl="1"/>
            <a:r>
              <a:rPr lang="es-ES" dirty="0" smtClean="0"/>
              <a:t>a) las faltas e infracciones similares en el comportamiento con el contrario.</a:t>
            </a:r>
          </a:p>
          <a:p>
            <a:pPr lvl="1"/>
            <a:r>
              <a:rPr lang="es-ES" dirty="0" smtClean="0"/>
              <a:t>b) aquellas faltas que deban ser sancionadas progresivamente;</a:t>
            </a:r>
          </a:p>
          <a:p>
            <a:pPr lvl="1"/>
            <a:r>
              <a:rPr lang="es-ES" dirty="0" smtClean="0"/>
              <a:t>c) la conducta antideportiva por parte de un jugador. </a:t>
            </a:r>
          </a:p>
          <a:p>
            <a:endParaRPr lang="es-ES" dirty="0"/>
          </a:p>
        </p:txBody>
      </p:sp>
      <p:pic>
        <p:nvPicPr>
          <p:cNvPr id="10242" name="Picture 2" descr="https://3.bp.blogspot.com/-dny1Zgyo1Xc/V8RAKETf-xI/AAAAAAAAABU/cPFZ6IDSObUpmnWQfaHJ2DI20TUklPcBgCLcB/s1600/Yellow_card_handball.jpg"/>
          <p:cNvPicPr>
            <a:picLocks noChangeAspect="1" noChangeArrowheads="1"/>
          </p:cNvPicPr>
          <p:nvPr/>
        </p:nvPicPr>
        <p:blipFill>
          <a:blip r:embed="rId2" cstate="print"/>
          <a:srcRect/>
          <a:stretch>
            <a:fillRect/>
          </a:stretch>
        </p:blipFill>
        <p:spPr bwMode="auto">
          <a:xfrm>
            <a:off x="6228184" y="2852936"/>
            <a:ext cx="2755989" cy="1953307"/>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SANCIONES</a:t>
            </a:r>
            <a:endParaRPr lang="es-ES" dirty="0"/>
          </a:p>
        </p:txBody>
      </p:sp>
      <p:sp>
        <p:nvSpPr>
          <p:cNvPr id="3" name="2 Marcador de contenido"/>
          <p:cNvSpPr>
            <a:spLocks noGrp="1"/>
          </p:cNvSpPr>
          <p:nvPr>
            <p:ph sz="quarter" idx="1"/>
          </p:nvPr>
        </p:nvSpPr>
        <p:spPr>
          <a:xfrm>
            <a:off x="301752" y="1527048"/>
            <a:ext cx="8590728" cy="4572000"/>
          </a:xfrm>
        </p:spPr>
        <p:txBody>
          <a:bodyPr>
            <a:normAutofit fontScale="62500" lnSpcReduction="20000"/>
          </a:bodyPr>
          <a:lstStyle/>
          <a:p>
            <a:pPr lvl="0"/>
            <a:r>
              <a:rPr lang="es-MX" dirty="0" smtClean="0"/>
              <a:t>EXCLUSIÓN: Se produce tras varias amonestaciones o por cambios incorrectos. El jugador se queda 2 minutos sin jugar y sin poder ser sustituido.</a:t>
            </a:r>
          </a:p>
          <a:p>
            <a:r>
              <a:rPr lang="es-ES" dirty="0" smtClean="0"/>
              <a:t>Una exclusión siempre será por un tiempo de juego de 2 minutos; la tercera exclusión para el mismo jugador siempre lleva a una descalificación. Al jugador excluido no se le permitirá participar en el juego durante el tiempo de la exclusión, y al equipo no se le permitirá reemplazarlo en el terreno de juego. </a:t>
            </a:r>
          </a:p>
          <a:p>
            <a:r>
              <a:rPr lang="es-ES" dirty="0" smtClean="0"/>
              <a:t>La sanción de exclusión (2 minutos) debe ser impuesta en los siguientes casos: </a:t>
            </a:r>
          </a:p>
          <a:p>
            <a:pPr lvl="1"/>
            <a:r>
              <a:rPr lang="es-ES" dirty="0" smtClean="0"/>
              <a:t>a) por un cambio incorrecto, si un jugador adicional penetra en el terreno de juego o si un jugador interfiere en el juego de forma antirreglamentaria desde la zona de cambios; </a:t>
            </a:r>
          </a:p>
          <a:p>
            <a:pPr lvl="1"/>
            <a:r>
              <a:rPr lang="es-ES" dirty="0" smtClean="0"/>
              <a:t>b) por faltas repetidas del tipo de las que deben ser sancionadas progresivamente; </a:t>
            </a:r>
          </a:p>
          <a:p>
            <a:pPr lvl="1"/>
            <a:r>
              <a:rPr lang="es-ES" dirty="0" smtClean="0"/>
              <a:t>c) por conducta antideportiva por parte de cualquiera de los oficiales o jugadores de un equipo, después de que uno de ellos haya sido amonestado previamente; </a:t>
            </a:r>
          </a:p>
          <a:p>
            <a:pPr lvl="1"/>
            <a:r>
              <a:rPr lang="es-ES" dirty="0" smtClean="0"/>
              <a:t>d) por conducta antideportiva de las que implican una exclusión de 2 minutos en cada ocasión; </a:t>
            </a:r>
          </a:p>
          <a:p>
            <a:pPr lvl="1"/>
            <a:r>
              <a:rPr lang="es-ES" dirty="0" smtClean="0"/>
              <a:t>e) como consecuencia de una descalificación de un jugador u oficial de equipo; </a:t>
            </a:r>
          </a:p>
          <a:p>
            <a:pPr lvl="1"/>
            <a:r>
              <a:rPr lang="es-ES" dirty="0" smtClean="0"/>
              <a:t>f) por conducta antideportiva por parte de un jugador, antes de que el juego se haya reanudado, después de que haya sido sancionado con una exclusión de 2 minutos. </a:t>
            </a:r>
          </a:p>
        </p:txBody>
      </p:sp>
      <p:pic>
        <p:nvPicPr>
          <p:cNvPr id="2050" name="Picture 2" descr="http://estaticos.marca.com/imagenes/2012/12/13/balonmano/1355395129_extras_portadilla_1.jpg"/>
          <p:cNvPicPr>
            <a:picLocks noChangeAspect="1" noChangeArrowheads="1"/>
          </p:cNvPicPr>
          <p:nvPr/>
        </p:nvPicPr>
        <p:blipFill>
          <a:blip r:embed="rId2" cstate="print"/>
          <a:srcRect/>
          <a:stretch>
            <a:fillRect/>
          </a:stretch>
        </p:blipFill>
        <p:spPr bwMode="auto">
          <a:xfrm>
            <a:off x="3563888" y="5013176"/>
            <a:ext cx="2253639" cy="1584176"/>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SANCIONES</a:t>
            </a:r>
            <a:endParaRPr lang="es-ES" dirty="0"/>
          </a:p>
        </p:txBody>
      </p:sp>
      <p:sp>
        <p:nvSpPr>
          <p:cNvPr id="3" name="2 Marcador de contenido"/>
          <p:cNvSpPr>
            <a:spLocks noGrp="1"/>
          </p:cNvSpPr>
          <p:nvPr>
            <p:ph sz="quarter" idx="1"/>
          </p:nvPr>
        </p:nvSpPr>
        <p:spPr>
          <a:xfrm>
            <a:off x="301752" y="1527048"/>
            <a:ext cx="8503920" cy="3990184"/>
          </a:xfrm>
        </p:spPr>
        <p:txBody>
          <a:bodyPr>
            <a:normAutofit fontScale="70000" lnSpcReduction="20000"/>
          </a:bodyPr>
          <a:lstStyle/>
          <a:p>
            <a:pPr lvl="0"/>
            <a:r>
              <a:rPr lang="es-MX" dirty="0" smtClean="0"/>
              <a:t>DESCALIFICACIÓN: Se produce a la tercera exclusión, por una infracción grave en el comportamiento con el contrario o por una agresión fuera del terreno de juego. El jugador deberá abandonar el terreno de juego y la zona de cambios y no podrá volver a jugar ese partido, aunque podrá ser sustituido después de 2 minutos.</a:t>
            </a:r>
          </a:p>
          <a:p>
            <a:pPr lvl="0"/>
            <a:r>
              <a:rPr lang="es-ES" dirty="0" smtClean="0"/>
              <a:t>Una descalificación debe sancionarse en los casos siguientes: </a:t>
            </a:r>
          </a:p>
          <a:p>
            <a:pPr lvl="1"/>
            <a:r>
              <a:rPr lang="es-ES" dirty="0" smtClean="0"/>
              <a:t>a) conducta antideportiva de cualquiera de los oficiales de un equipo, después de que se les haya sancionado previamente con una amonestación y una exclusión de 2 minutos; </a:t>
            </a:r>
          </a:p>
          <a:p>
            <a:pPr lvl="1"/>
            <a:r>
              <a:rPr lang="es-ES" dirty="0" smtClean="0"/>
              <a:t>b) faltas que pongan en peligro la integridad física del contrario; </a:t>
            </a:r>
          </a:p>
          <a:p>
            <a:pPr lvl="1"/>
            <a:r>
              <a:rPr lang="es-ES" dirty="0" smtClean="0"/>
              <a:t>c) conducta antideportiva grave de un jugador o un oficial de equipo dentro o fuera del terreno de juego, y también para el caso especial de conducta antideportiva repetida o grave; </a:t>
            </a:r>
          </a:p>
          <a:p>
            <a:pPr lvl="1"/>
            <a:r>
              <a:rPr lang="es-ES" dirty="0" smtClean="0"/>
              <a:t>d) agresión por parte de un jugador u oficial del equipo antes del encuentro o durante un procedimiento de desempate; e) debido a una tercera exclusión al mismo jugador. </a:t>
            </a:r>
          </a:p>
          <a:p>
            <a:pPr lvl="0"/>
            <a:r>
              <a:rPr lang="es-ES" dirty="0" smtClean="0"/>
              <a:t>Una descalificación de un jugador u oficial de equipo es siempre para el resto del tiempo de juego. El jugador u oficial tiene que abandonar inmediatamente el terreno de juego y la zona de cambio. </a:t>
            </a:r>
          </a:p>
          <a:p>
            <a:endParaRPr lang="es-ES" dirty="0"/>
          </a:p>
        </p:txBody>
      </p:sp>
      <p:pic>
        <p:nvPicPr>
          <p:cNvPr id="9218" name="Picture 2" descr="http://4.bp.blogspot.com/-Bj7L1aTu8mE/U4ioqGesrDI/AAAAAAAAAH4/hH8K-BeWYU8/s1600/sweden-france-tunisia-handball-world-cup-2011-1-14-14-30-54.jpg"/>
          <p:cNvPicPr>
            <a:picLocks noChangeAspect="1" noChangeArrowheads="1"/>
          </p:cNvPicPr>
          <p:nvPr/>
        </p:nvPicPr>
        <p:blipFill>
          <a:blip r:embed="rId2" cstate="print"/>
          <a:srcRect/>
          <a:stretch>
            <a:fillRect/>
          </a:stretch>
        </p:blipFill>
        <p:spPr bwMode="auto">
          <a:xfrm>
            <a:off x="3635896" y="5229200"/>
            <a:ext cx="1742868" cy="1368152"/>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SANCIONES</a:t>
            </a:r>
            <a:endParaRPr lang="es-ES" dirty="0"/>
          </a:p>
        </p:txBody>
      </p:sp>
      <p:sp>
        <p:nvSpPr>
          <p:cNvPr id="3" name="2 Marcador de contenido"/>
          <p:cNvSpPr>
            <a:spLocks noGrp="1"/>
          </p:cNvSpPr>
          <p:nvPr>
            <p:ph sz="quarter" idx="1"/>
          </p:nvPr>
        </p:nvSpPr>
        <p:spPr/>
        <p:txBody>
          <a:bodyPr>
            <a:normAutofit fontScale="92500" lnSpcReduction="20000"/>
          </a:bodyPr>
          <a:lstStyle/>
          <a:p>
            <a:pPr lvl="0"/>
            <a:r>
              <a:rPr lang="es-MX" dirty="0" smtClean="0"/>
              <a:t>EXPULSIÓN: Lo mismo que en la descalificación, salvo que el jugador no puede ser sustituido, menos cuando es portero que será sustituido pero su equipo jugara con un jugador menos.</a:t>
            </a:r>
          </a:p>
          <a:p>
            <a:pPr lvl="0"/>
            <a:r>
              <a:rPr lang="es-ES" dirty="0" smtClean="0"/>
              <a:t>Debe sancionarse con expulsión la agresión cometida por un jugador durante el tiempo de juego dentro o fuera del terreno de juego. </a:t>
            </a:r>
          </a:p>
          <a:p>
            <a:pPr lvl="0"/>
            <a:r>
              <a:rPr lang="es-ES" dirty="0" smtClean="0"/>
              <a:t>La expulsión es siempre durante la duración del partido, y el equipo tiene que continuar jugando con un jugador menos en el terreno de juego. El jugador expulsado no puede ser reemplazado y tiene que abandonar inmediatamente tanto el terreno de juego como la zona de cambio. </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EL TERRENO DE JUEGO</a:t>
            </a:r>
            <a:endParaRPr lang="es-ES" dirty="0"/>
          </a:p>
        </p:txBody>
      </p:sp>
      <p:sp>
        <p:nvSpPr>
          <p:cNvPr id="3" name="2 Marcador de contenido"/>
          <p:cNvSpPr>
            <a:spLocks noGrp="1"/>
          </p:cNvSpPr>
          <p:nvPr>
            <p:ph sz="quarter" idx="1"/>
          </p:nvPr>
        </p:nvSpPr>
        <p:spPr>
          <a:xfrm>
            <a:off x="301752" y="1916832"/>
            <a:ext cx="5638400" cy="4464496"/>
          </a:xfrm>
        </p:spPr>
        <p:txBody>
          <a:bodyPr>
            <a:normAutofit/>
          </a:bodyPr>
          <a:lstStyle/>
          <a:p>
            <a:r>
              <a:rPr lang="es-ES" dirty="0" smtClean="0"/>
              <a:t>El terreno de juego es un rectángulo de 40 metros de largo y 20 metros de ancho, que consta de dos áreas de portería  y un área de juego. </a:t>
            </a:r>
          </a:p>
          <a:p>
            <a:r>
              <a:rPr lang="es-ES" dirty="0" smtClean="0"/>
              <a:t>La portería  está situada en el centro de cada línea exterior de portería. Sus medidas interiores serán de 2 m de alto y 3 m de ancho.</a:t>
            </a:r>
            <a:endParaRPr lang="es-ES" dirty="0"/>
          </a:p>
        </p:txBody>
      </p:sp>
      <p:pic>
        <p:nvPicPr>
          <p:cNvPr id="17412" name="Picture 4" descr="http://estaticos01.marca.com/multimedia/juegos-olimpicos/balonmano/2016/reglas/porteria.png"/>
          <p:cNvPicPr>
            <a:picLocks noChangeAspect="1" noChangeArrowheads="1"/>
          </p:cNvPicPr>
          <p:nvPr/>
        </p:nvPicPr>
        <p:blipFill>
          <a:blip r:embed="rId2" cstate="print"/>
          <a:srcRect/>
          <a:stretch>
            <a:fillRect/>
          </a:stretch>
        </p:blipFill>
        <p:spPr bwMode="auto">
          <a:xfrm>
            <a:off x="5652120" y="3356992"/>
            <a:ext cx="3214945" cy="1656184"/>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Cómo puede jugarse el </a:t>
            </a:r>
            <a:r>
              <a:rPr lang="es-ES" dirty="0" smtClean="0"/>
              <a:t>balón</a:t>
            </a:r>
            <a:r>
              <a:rPr lang="es-ES" dirty="0" smtClean="0"/>
              <a:t>  </a:t>
            </a:r>
            <a:endParaRPr lang="es-ES" dirty="0"/>
          </a:p>
        </p:txBody>
      </p:sp>
      <p:sp>
        <p:nvSpPr>
          <p:cNvPr id="3" name="2 Marcador de contenido"/>
          <p:cNvSpPr>
            <a:spLocks noGrp="1"/>
          </p:cNvSpPr>
          <p:nvPr>
            <p:ph sz="quarter" idx="1"/>
          </p:nvPr>
        </p:nvSpPr>
        <p:spPr/>
        <p:txBody>
          <a:bodyPr>
            <a:normAutofit fontScale="92500"/>
          </a:bodyPr>
          <a:lstStyle/>
          <a:p>
            <a:r>
              <a:rPr lang="es-ES" dirty="0" smtClean="0"/>
              <a:t>Está permitido: </a:t>
            </a:r>
          </a:p>
          <a:p>
            <a:pPr lvl="1"/>
            <a:r>
              <a:rPr lang="es-ES" dirty="0" smtClean="0"/>
              <a:t>Lanzar, coger, parar, empujar y golpear el balón utilizando las manos (abiertas o cerradas), brazos, cabeza, tronco, muslos y rodillas. </a:t>
            </a:r>
          </a:p>
          <a:p>
            <a:pPr lvl="1"/>
            <a:r>
              <a:rPr lang="es-ES" dirty="0" smtClean="0"/>
              <a:t>Retener el balón durante un máximo de 3 segundos, tanto en las manos como si se encuentra en el suelo. </a:t>
            </a:r>
          </a:p>
          <a:p>
            <a:pPr lvl="1"/>
            <a:r>
              <a:rPr lang="es-ES" dirty="0" smtClean="0"/>
              <a:t>Dar 3 pasos como máximo con el balón; Se considera que se da un paso si un pie se desplaza de un lugar a otro y luego el otro pie se lleva a la altura del primero. </a:t>
            </a:r>
          </a:p>
          <a:p>
            <a:pPr lvl="1"/>
            <a:r>
              <a:rPr lang="es-ES" dirty="0" smtClean="0"/>
              <a:t>Tanto parado como en carrera: a) botar el balón una vez y cogerlo de nuevo con una o ambas manos; b) botar el balón repetidamente con una mano (driblar) y luego recogerlo de nuevo con una o ambas manos; c) rodar el balón sobre el suelo de forma continuada con una mano y luego recogerlo con una o ambas manos. </a:t>
            </a:r>
            <a:endParaRPr lang="es-E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Cómo puede jugarse el </a:t>
            </a:r>
            <a:r>
              <a:rPr lang="es-ES" dirty="0" smtClean="0"/>
              <a:t>balón</a:t>
            </a:r>
            <a:endParaRPr lang="es-ES" dirty="0"/>
          </a:p>
        </p:txBody>
      </p:sp>
      <p:sp>
        <p:nvSpPr>
          <p:cNvPr id="3" name="2 Marcador de contenido"/>
          <p:cNvSpPr>
            <a:spLocks noGrp="1"/>
          </p:cNvSpPr>
          <p:nvPr>
            <p:ph sz="quarter" idx="1"/>
          </p:nvPr>
        </p:nvSpPr>
        <p:spPr/>
        <p:txBody>
          <a:bodyPr>
            <a:normAutofit/>
          </a:bodyPr>
          <a:lstStyle/>
          <a:p>
            <a:r>
              <a:rPr lang="es-ES" dirty="0" smtClean="0"/>
              <a:t>Tan pronto como el balón se coge con una o ambas manos, tiene que jugarse dentro de los 3 segundos siguientes o después de tres pasos como máximo. Después de que el balón ha tocado a otro jugador, o la portería, se permite al jugador tocar el balón o botarlo y cogerlo de nuevo. </a:t>
            </a:r>
          </a:p>
          <a:p>
            <a:r>
              <a:rPr lang="es-ES" dirty="0" smtClean="0"/>
              <a:t>Pasar el balón de una mano a otra sin perder el contacto con él. </a:t>
            </a:r>
          </a:p>
          <a:p>
            <a:r>
              <a:rPr lang="es-ES" dirty="0" smtClean="0"/>
              <a:t>Jugar el balón cuando se está de rodillas, sentado o tumbado en el suelo.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Cómo puede jugarse el balón</a:t>
            </a:r>
            <a:endParaRPr lang="es-ES" dirty="0"/>
          </a:p>
        </p:txBody>
      </p:sp>
      <p:sp>
        <p:nvSpPr>
          <p:cNvPr id="3" name="2 Marcador de contenido"/>
          <p:cNvSpPr>
            <a:spLocks noGrp="1"/>
          </p:cNvSpPr>
          <p:nvPr>
            <p:ph sz="quarter" idx="1"/>
          </p:nvPr>
        </p:nvSpPr>
        <p:spPr>
          <a:xfrm>
            <a:off x="301752" y="1527048"/>
            <a:ext cx="8503920" cy="3630144"/>
          </a:xfrm>
        </p:spPr>
        <p:txBody>
          <a:bodyPr>
            <a:normAutofit fontScale="77500" lnSpcReduction="20000"/>
          </a:bodyPr>
          <a:lstStyle/>
          <a:p>
            <a:r>
              <a:rPr lang="es-ES" dirty="0" smtClean="0"/>
              <a:t>No está permitido: </a:t>
            </a:r>
          </a:p>
          <a:p>
            <a:pPr lvl="1"/>
            <a:r>
              <a:rPr lang="es-ES" dirty="0" smtClean="0"/>
              <a:t>Después de que el balón haya sido controlado, tocarlo más de una vez sin que éste haya tocado mientras tanto el suelo, a otro jugador o la portería; no obstante, tocarlo más de una vez no se sanciona si el jugador ha tenido una “recepción defectuosa”. </a:t>
            </a:r>
          </a:p>
          <a:p>
            <a:pPr lvl="1"/>
            <a:r>
              <a:rPr lang="es-ES" dirty="0" smtClean="0"/>
              <a:t>Tocar el balón con un pie o pierna por debajo de la rodilla, excepto cuando el balón ha sido lanzado al jugador por un contrario. </a:t>
            </a:r>
          </a:p>
          <a:p>
            <a:pPr lvl="1"/>
            <a:r>
              <a:rPr lang="es-ES" dirty="0" smtClean="0"/>
              <a:t>El juego continúa si el balón toca al árbitro en el terreno de juego. </a:t>
            </a:r>
          </a:p>
          <a:p>
            <a:pPr lvl="1"/>
            <a:r>
              <a:rPr lang="es-ES" dirty="0" smtClean="0"/>
              <a:t>Si un jugador en posesión del balón sale del terreno de juego con uno o ambos pies (mientras el balón está todavía dentro del terreno), por ejemplo para evitar a un jugador defensor, se sancionará con un golpe franco para el equipo contrario. Si un jugador del equipo en posesión del balón se sitúa fuera del terreno de juego mientras no tiene el balón, los árbitros le indicarán que debe situarse dentro del terreno. Si el jugador no lo hace, o si la acción es posteriormente repetida por el mismo equipo, se sancionará con un golpe franco favorable al equipo contrario.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Juego pasivo</a:t>
            </a:r>
            <a:endParaRPr lang="es-ES" dirty="0"/>
          </a:p>
        </p:txBody>
      </p:sp>
      <p:sp>
        <p:nvSpPr>
          <p:cNvPr id="3" name="2 Marcador de contenido"/>
          <p:cNvSpPr>
            <a:spLocks noGrp="1"/>
          </p:cNvSpPr>
          <p:nvPr>
            <p:ph sz="quarter" idx="1"/>
          </p:nvPr>
        </p:nvSpPr>
        <p:spPr>
          <a:xfrm>
            <a:off x="301752" y="1527048"/>
            <a:ext cx="7006552" cy="4854280"/>
          </a:xfrm>
        </p:spPr>
        <p:txBody>
          <a:bodyPr>
            <a:normAutofit fontScale="92500"/>
          </a:bodyPr>
          <a:lstStyle/>
          <a:p>
            <a:r>
              <a:rPr lang="es-ES" dirty="0" smtClean="0"/>
              <a:t>No está permitido conservar el balón. Esta conducta se considera juego pasivo, y se sancionará con un golpe franco contra el equipo en posesión del balón, a menos que la tendencia a juego pasivo haya finalizado. El golpe franco se ejecutará desde el lugar donde se encontraba el balón cuando se interrumpió el juego. Cuando se observa una tendencia al juego pasivo, se hará advertencia de juego pasivo. Ello da la oportunidad al equipo en posesión del balón de cambiar su forma de ataque con el fin de evitar perder la posesión. </a:t>
            </a:r>
            <a:endParaRPr lang="es-ES" dirty="0"/>
          </a:p>
        </p:txBody>
      </p:sp>
      <p:pic>
        <p:nvPicPr>
          <p:cNvPr id="4098" name="Picture 2" descr="entendiendo-las-reglas"/>
          <p:cNvPicPr>
            <a:picLocks noChangeAspect="1" noChangeArrowheads="1"/>
          </p:cNvPicPr>
          <p:nvPr/>
        </p:nvPicPr>
        <p:blipFill>
          <a:blip r:embed="rId2" cstate="print"/>
          <a:srcRect/>
          <a:stretch>
            <a:fillRect/>
          </a:stretch>
        </p:blipFill>
        <p:spPr bwMode="auto">
          <a:xfrm>
            <a:off x="7020272" y="1772816"/>
            <a:ext cx="1872208" cy="1327367"/>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Faltas y conducta antideportiva </a:t>
            </a:r>
            <a:endParaRPr lang="es-ES" dirty="0"/>
          </a:p>
        </p:txBody>
      </p:sp>
      <p:sp>
        <p:nvSpPr>
          <p:cNvPr id="3" name="2 Marcador de contenido"/>
          <p:cNvSpPr>
            <a:spLocks noGrp="1"/>
          </p:cNvSpPr>
          <p:nvPr>
            <p:ph sz="quarter" idx="1"/>
          </p:nvPr>
        </p:nvSpPr>
        <p:spPr>
          <a:xfrm>
            <a:off x="301752" y="1527048"/>
            <a:ext cx="8503920" cy="4062192"/>
          </a:xfrm>
        </p:spPr>
        <p:txBody>
          <a:bodyPr>
            <a:normAutofit/>
          </a:bodyPr>
          <a:lstStyle/>
          <a:p>
            <a:r>
              <a:rPr lang="es-ES" dirty="0" smtClean="0"/>
              <a:t>Está permitido: </a:t>
            </a:r>
          </a:p>
          <a:p>
            <a:pPr lvl="1"/>
            <a:r>
              <a:rPr lang="es-ES" dirty="0" smtClean="0"/>
              <a:t>a) utilizar los brazos y las manos para bloquear el balón o para apoderarse de él; </a:t>
            </a:r>
          </a:p>
          <a:p>
            <a:pPr lvl="1"/>
            <a:r>
              <a:rPr lang="es-ES" dirty="0" smtClean="0"/>
              <a:t>b) quitar el balón al contrario con la mano abierta y desde cualquier lado; </a:t>
            </a:r>
          </a:p>
          <a:p>
            <a:pPr lvl="1"/>
            <a:r>
              <a:rPr lang="es-ES" dirty="0" smtClean="0"/>
              <a:t>c) utilizar el cuerpo para obstruir el camino al contrario, aun cuando el oponente no esté en posesión del balón; </a:t>
            </a:r>
          </a:p>
          <a:p>
            <a:pPr lvl="1"/>
            <a:r>
              <a:rPr lang="es-ES" dirty="0" smtClean="0"/>
              <a:t>d) entrar en contacto corporal con un contrario de frente, con los brazos flexionados y, manteniendo este contacto, controlarle y acompañarle. </a:t>
            </a:r>
          </a:p>
        </p:txBody>
      </p:sp>
      <p:pic>
        <p:nvPicPr>
          <p:cNvPr id="3074" name="Picture 2" descr="http://estaticos03.marca.com/jjoo/2008/estaticas/deportes/balonmano/directos/espana-croacia/06.jpg"/>
          <p:cNvPicPr>
            <a:picLocks noChangeAspect="1" noChangeArrowheads="1"/>
          </p:cNvPicPr>
          <p:nvPr/>
        </p:nvPicPr>
        <p:blipFill>
          <a:blip r:embed="rId2" cstate="print"/>
          <a:srcRect/>
          <a:stretch>
            <a:fillRect/>
          </a:stretch>
        </p:blipFill>
        <p:spPr bwMode="auto">
          <a:xfrm>
            <a:off x="6414064" y="5085183"/>
            <a:ext cx="1686327" cy="1208535"/>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Faltas y conducta antideportiva</a:t>
            </a:r>
            <a:endParaRPr lang="es-ES" dirty="0"/>
          </a:p>
        </p:txBody>
      </p:sp>
      <p:sp>
        <p:nvSpPr>
          <p:cNvPr id="3" name="2 Marcador de contenido"/>
          <p:cNvSpPr>
            <a:spLocks noGrp="1"/>
          </p:cNvSpPr>
          <p:nvPr>
            <p:ph sz="quarter" idx="1"/>
          </p:nvPr>
        </p:nvSpPr>
        <p:spPr>
          <a:xfrm>
            <a:off x="301752" y="1527048"/>
            <a:ext cx="8503920" cy="3630144"/>
          </a:xfrm>
        </p:spPr>
        <p:txBody>
          <a:bodyPr/>
          <a:lstStyle/>
          <a:p>
            <a:r>
              <a:rPr lang="es-ES" dirty="0" smtClean="0"/>
              <a:t>No está permitido: </a:t>
            </a:r>
          </a:p>
          <a:p>
            <a:pPr lvl="1"/>
            <a:r>
              <a:rPr lang="es-ES" dirty="0" smtClean="0"/>
              <a:t>a) arrancar el balón al contrario, ni golpearlo cuando se encuentra entre sus manos; </a:t>
            </a:r>
          </a:p>
          <a:p>
            <a:pPr lvl="1"/>
            <a:r>
              <a:rPr lang="es-ES" dirty="0" smtClean="0"/>
              <a:t>b) bloquear o empujar al contrario con los brazos, manos o piernas; </a:t>
            </a:r>
          </a:p>
          <a:p>
            <a:pPr lvl="1"/>
            <a:r>
              <a:rPr lang="es-ES" dirty="0" smtClean="0"/>
              <a:t>c) retener al contrario, sujetarlo (por el cuerpo o el uniforme), empujarlo, o lanzarse contra él en carrera o en salto; </a:t>
            </a:r>
          </a:p>
          <a:p>
            <a:pPr lvl="1"/>
            <a:r>
              <a:rPr lang="es-ES" dirty="0" smtClean="0"/>
              <a:t>d) poner en peligro al contrario (con o sin balón). </a:t>
            </a:r>
          </a:p>
          <a:p>
            <a:endParaRPr lang="es-ES" dirty="0"/>
          </a:p>
        </p:txBody>
      </p:sp>
      <p:pic>
        <p:nvPicPr>
          <p:cNvPr id="2050" name="Picture 2" descr="http://as01.epimg.net/masdeporte/imagenes/2017/01/18/balonmano/1484751342_576102_1484751411_noticia_normal.jpg"/>
          <p:cNvPicPr>
            <a:picLocks noChangeAspect="1" noChangeArrowheads="1"/>
          </p:cNvPicPr>
          <p:nvPr/>
        </p:nvPicPr>
        <p:blipFill>
          <a:blip r:embed="rId2" cstate="print"/>
          <a:srcRect/>
          <a:stretch>
            <a:fillRect/>
          </a:stretch>
        </p:blipFill>
        <p:spPr bwMode="auto">
          <a:xfrm>
            <a:off x="5436096" y="4725144"/>
            <a:ext cx="3077072" cy="1728289"/>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Faltas y conducta antideportiva</a:t>
            </a:r>
            <a:endParaRPr lang="es-ES" dirty="0"/>
          </a:p>
        </p:txBody>
      </p:sp>
      <p:sp>
        <p:nvSpPr>
          <p:cNvPr id="3" name="2 Marcador de contenido"/>
          <p:cNvSpPr>
            <a:spLocks noGrp="1"/>
          </p:cNvSpPr>
          <p:nvPr>
            <p:ph sz="quarter" idx="1"/>
          </p:nvPr>
        </p:nvSpPr>
        <p:spPr/>
        <p:txBody>
          <a:bodyPr>
            <a:normAutofit fontScale="77500" lnSpcReduction="20000"/>
          </a:bodyPr>
          <a:lstStyle/>
          <a:p>
            <a:r>
              <a:rPr lang="es-ES" dirty="0" smtClean="0"/>
              <a:t>Las expresiones físicas y verbales que sean contrarias al espíritu deportivo se consideran constitutivas de conducta antideportiva </a:t>
            </a:r>
          </a:p>
          <a:p>
            <a:r>
              <a:rPr lang="es-ES" dirty="0" smtClean="0"/>
              <a:t>El comportamiento antideportivo grave de un jugador </a:t>
            </a:r>
            <a:r>
              <a:rPr lang="es-ES" dirty="0" smtClean="0"/>
              <a:t>dentro </a:t>
            </a:r>
            <a:r>
              <a:rPr lang="es-ES" dirty="0" smtClean="0"/>
              <a:t>o fuera del terreno de juego se sancionará con descalificación </a:t>
            </a:r>
          </a:p>
          <a:p>
            <a:r>
              <a:rPr lang="es-ES" dirty="0" smtClean="0"/>
              <a:t>El jugador que cometa una agresión durante el tiempo de juego deberá ser expulsado. La agresión fuera del tiempo de juego lleva a la descalificación. Según esta regla, la agresión se define como un ataque fuerte y deliberado contra el cuerpo de otra persona.</a:t>
            </a:r>
          </a:p>
          <a:p>
            <a:r>
              <a:rPr lang="es-ES" dirty="0" smtClean="0"/>
              <a:t>Las infracciones contra estas reglas se sancionan con un </a:t>
            </a:r>
            <a:r>
              <a:rPr lang="es-ES" b="1" dirty="0" smtClean="0"/>
              <a:t>lanzamiento de 7 metros </a:t>
            </a:r>
            <a:r>
              <a:rPr lang="es-ES" dirty="0" smtClean="0"/>
              <a:t>a favor de los contrarios, cuando, directamente por medio de dicha infracción, o indirectamente debido a la interrupción que ella causa, se hubiese evitado una clara ocasión de gol de los contrarios. En caso contrario, la infracción se sanciona con un </a:t>
            </a:r>
            <a:r>
              <a:rPr lang="es-ES" b="1" dirty="0" smtClean="0"/>
              <a:t>golpe franco </a:t>
            </a:r>
            <a:r>
              <a:rPr lang="es-ES" dirty="0" smtClean="0"/>
              <a:t>a favor de los adversarios</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EL TERRENO DE JUEGO</a:t>
            </a:r>
            <a:endParaRPr lang="es-ES" dirty="0"/>
          </a:p>
        </p:txBody>
      </p:sp>
      <p:pic>
        <p:nvPicPr>
          <p:cNvPr id="4" name="Picture 2" descr="https://image.slidesharecdn.com/apuntes-balonmano-1210854965164510-8/95/apuntes-de-balonmano-4-eso-5-728.jpg?cb=1210839850"/>
          <p:cNvPicPr>
            <a:picLocks noChangeAspect="1" noChangeArrowheads="1"/>
          </p:cNvPicPr>
          <p:nvPr/>
        </p:nvPicPr>
        <p:blipFill>
          <a:blip r:embed="rId2" cstate="print"/>
          <a:srcRect/>
          <a:stretch>
            <a:fillRect/>
          </a:stretch>
        </p:blipFill>
        <p:spPr bwMode="auto">
          <a:xfrm>
            <a:off x="1259632" y="1484784"/>
            <a:ext cx="6552728" cy="4914547"/>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EL TERRENO DE JUEGO</a:t>
            </a:r>
            <a:endParaRPr lang="es-ES" dirty="0"/>
          </a:p>
        </p:txBody>
      </p:sp>
      <p:sp>
        <p:nvSpPr>
          <p:cNvPr id="3" name="2 Marcador de contenido"/>
          <p:cNvSpPr>
            <a:spLocks noGrp="1"/>
          </p:cNvSpPr>
          <p:nvPr>
            <p:ph sz="quarter" idx="1"/>
          </p:nvPr>
        </p:nvSpPr>
        <p:spPr/>
        <p:txBody>
          <a:bodyPr/>
          <a:lstStyle/>
          <a:p>
            <a:r>
              <a:rPr lang="es-ES" dirty="0" smtClean="0"/>
              <a:t>El </a:t>
            </a:r>
            <a:r>
              <a:rPr lang="es-ES" b="1" dirty="0" smtClean="0"/>
              <a:t>área de portería </a:t>
            </a:r>
            <a:r>
              <a:rPr lang="es-ES" dirty="0" smtClean="0"/>
              <a:t>está definida por la línea del área de portería (línea de 6 metros).</a:t>
            </a:r>
          </a:p>
          <a:p>
            <a:r>
              <a:rPr lang="es-ES" dirty="0" smtClean="0"/>
              <a:t>La </a:t>
            </a:r>
            <a:r>
              <a:rPr lang="es-ES" b="1" dirty="0" smtClean="0"/>
              <a:t>línea de golpe franco </a:t>
            </a:r>
            <a:r>
              <a:rPr lang="es-ES" dirty="0" smtClean="0"/>
              <a:t>(línea de 9 metros) es una línea discontinua; se marca a 3 m por fuera de la línea del área de portería.</a:t>
            </a:r>
          </a:p>
          <a:p>
            <a:r>
              <a:rPr lang="es-ES" dirty="0" smtClean="0"/>
              <a:t>La </a:t>
            </a:r>
            <a:r>
              <a:rPr lang="es-ES" b="1" dirty="0" smtClean="0"/>
              <a:t>línea de 7 metros </a:t>
            </a:r>
            <a:r>
              <a:rPr lang="es-ES" dirty="0" smtClean="0"/>
              <a:t>será de 1 metro de largo y estará pintada directamente frente a la portería. Será paralela a la línea de gol.</a:t>
            </a:r>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EL TERRENO DE JUEGO</a:t>
            </a:r>
            <a:endParaRPr lang="es-ES" dirty="0"/>
          </a:p>
        </p:txBody>
      </p:sp>
      <p:sp>
        <p:nvSpPr>
          <p:cNvPr id="3" name="2 Marcador de contenido"/>
          <p:cNvSpPr>
            <a:spLocks noGrp="1"/>
          </p:cNvSpPr>
          <p:nvPr>
            <p:ph sz="quarter" idx="1"/>
          </p:nvPr>
        </p:nvSpPr>
        <p:spPr>
          <a:xfrm>
            <a:off x="301752" y="1527048"/>
            <a:ext cx="8503920" cy="2334000"/>
          </a:xfrm>
        </p:spPr>
        <p:txBody>
          <a:bodyPr/>
          <a:lstStyle/>
          <a:p>
            <a:r>
              <a:rPr lang="es-ES" dirty="0" smtClean="0"/>
              <a:t>La </a:t>
            </a:r>
            <a:r>
              <a:rPr lang="es-ES" b="1" dirty="0" smtClean="0"/>
              <a:t>línea de restricción del portero</a:t>
            </a:r>
            <a:r>
              <a:rPr lang="es-ES" dirty="0" smtClean="0"/>
              <a:t> (la línea de 4 metros) se traza directamente delante de la portería. Es paralela a la línea de gol y se sitúa a una distancia de 4 metros de ella.</a:t>
            </a:r>
          </a:p>
          <a:p>
            <a:endParaRPr lang="es-ES" dirty="0" smtClean="0"/>
          </a:p>
          <a:p>
            <a:endParaRPr lang="es-ES" dirty="0" smtClean="0"/>
          </a:p>
          <a:p>
            <a:endParaRPr lang="es-ES" dirty="0" smtClean="0"/>
          </a:p>
          <a:p>
            <a:endParaRPr lang="es-ES" dirty="0"/>
          </a:p>
        </p:txBody>
      </p:sp>
      <p:pic>
        <p:nvPicPr>
          <p:cNvPr id="14338" name="Picture 2" descr="https://elrinocerontematematico.files.wordpress.com/2016/10/campo-balonmano.jpg?w=444&amp;h=339"/>
          <p:cNvPicPr>
            <a:picLocks noChangeAspect="1" noChangeArrowheads="1"/>
          </p:cNvPicPr>
          <p:nvPr/>
        </p:nvPicPr>
        <p:blipFill>
          <a:blip r:embed="rId2" cstate="print"/>
          <a:srcRect/>
          <a:stretch>
            <a:fillRect/>
          </a:stretch>
        </p:blipFill>
        <p:spPr bwMode="auto">
          <a:xfrm>
            <a:off x="2627784" y="3356992"/>
            <a:ext cx="3744416" cy="285891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TIEMPO DE JUEGO</a:t>
            </a:r>
            <a:endParaRPr lang="es-ES" dirty="0"/>
          </a:p>
        </p:txBody>
      </p:sp>
      <p:sp>
        <p:nvSpPr>
          <p:cNvPr id="3" name="2 Marcador de contenido"/>
          <p:cNvSpPr>
            <a:spLocks noGrp="1"/>
          </p:cNvSpPr>
          <p:nvPr>
            <p:ph sz="quarter" idx="1"/>
          </p:nvPr>
        </p:nvSpPr>
        <p:spPr>
          <a:xfrm>
            <a:off x="301752" y="1527048"/>
            <a:ext cx="8503920" cy="3558136"/>
          </a:xfrm>
        </p:spPr>
        <p:txBody>
          <a:bodyPr/>
          <a:lstStyle/>
          <a:p>
            <a:r>
              <a:rPr lang="es-ES" dirty="0" smtClean="0"/>
              <a:t>El tiempo de juego normal es de dos tiempos de 30 minutos. El tiempo de descanso es normalmente de 10 minutos.</a:t>
            </a:r>
          </a:p>
          <a:p>
            <a:r>
              <a:rPr lang="es-ES" dirty="0" smtClean="0"/>
              <a:t>La prórroga se juega, si el partido está empatado al final del tiempo del encuentro y se tiene que determinar a un ganador. El período de prórroga consiste en dos tiempos de 5 minutos con un minuto de descanso entre ambos.</a:t>
            </a:r>
          </a:p>
          <a:p>
            <a:endParaRPr lang="es-ES" dirty="0"/>
          </a:p>
        </p:txBody>
      </p:sp>
      <p:pic>
        <p:nvPicPr>
          <p:cNvPr id="13314" name="Picture 2" descr="https://www.axahealthkeeper.com/blog/wp-content/uploads/2016/06/ThinkstockPhotos-497545961.-30-minutos-portada.jpg"/>
          <p:cNvPicPr>
            <a:picLocks noChangeAspect="1" noChangeArrowheads="1"/>
          </p:cNvPicPr>
          <p:nvPr/>
        </p:nvPicPr>
        <p:blipFill>
          <a:blip r:embed="rId2" cstate="print"/>
          <a:srcRect/>
          <a:stretch>
            <a:fillRect/>
          </a:stretch>
        </p:blipFill>
        <p:spPr bwMode="auto">
          <a:xfrm>
            <a:off x="5580112" y="4653136"/>
            <a:ext cx="1656183" cy="175070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TIEMPO DE JUEGO</a:t>
            </a:r>
            <a:endParaRPr lang="es-ES" dirty="0"/>
          </a:p>
        </p:txBody>
      </p:sp>
      <p:sp>
        <p:nvSpPr>
          <p:cNvPr id="3" name="2 Marcador de contenido"/>
          <p:cNvSpPr>
            <a:spLocks noGrp="1"/>
          </p:cNvSpPr>
          <p:nvPr>
            <p:ph sz="quarter" idx="1"/>
          </p:nvPr>
        </p:nvSpPr>
        <p:spPr>
          <a:xfrm>
            <a:off x="301752" y="1527048"/>
            <a:ext cx="8503920" cy="1685928"/>
          </a:xfrm>
        </p:spPr>
        <p:txBody>
          <a:bodyPr/>
          <a:lstStyle/>
          <a:p>
            <a:r>
              <a:rPr lang="es-ES" dirty="0" smtClean="0"/>
              <a:t>El tiempo de juego comienza con el toque de silbato del árbitro para el saque de centro inicial.</a:t>
            </a:r>
            <a:endParaRPr lang="es-ES" dirty="0"/>
          </a:p>
        </p:txBody>
      </p:sp>
      <p:pic>
        <p:nvPicPr>
          <p:cNvPr id="12290" name="Picture 2" descr="https://i.ytimg.com/vi/DgG2-zCHAWQ/hqdefault.jpg"/>
          <p:cNvPicPr>
            <a:picLocks noChangeAspect="1" noChangeArrowheads="1"/>
          </p:cNvPicPr>
          <p:nvPr/>
        </p:nvPicPr>
        <p:blipFill>
          <a:blip r:embed="rId2" cstate="print"/>
          <a:srcRect t="12600" b="11801"/>
          <a:stretch>
            <a:fillRect/>
          </a:stretch>
        </p:blipFill>
        <p:spPr bwMode="auto">
          <a:xfrm>
            <a:off x="2123728" y="2924944"/>
            <a:ext cx="4953000" cy="280831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JUGADORES</a:t>
            </a:r>
            <a:endParaRPr lang="es-ES" dirty="0"/>
          </a:p>
        </p:txBody>
      </p:sp>
      <p:sp>
        <p:nvSpPr>
          <p:cNvPr id="3" name="2 Marcador de contenido"/>
          <p:cNvSpPr>
            <a:spLocks noGrp="1"/>
          </p:cNvSpPr>
          <p:nvPr>
            <p:ph sz="quarter" idx="1"/>
          </p:nvPr>
        </p:nvSpPr>
        <p:spPr/>
        <p:txBody>
          <a:bodyPr/>
          <a:lstStyle/>
          <a:p>
            <a:pPr lvl="0"/>
            <a:r>
              <a:rPr lang="es-ES_tradnl" dirty="0" smtClean="0"/>
              <a:t>Cada equipo dispone de doce jugadores de los que hay un máximo de 7 jugadores en la cancha ( un portero y 6 jugadores de pista)</a:t>
            </a:r>
            <a:endParaRPr lang="es-ES" dirty="0" smtClean="0"/>
          </a:p>
          <a:p>
            <a:pPr lvl="0"/>
            <a:r>
              <a:rPr lang="es-ES" dirty="0" smtClean="0"/>
              <a:t>Se pueden realizar los cambios que se deseen, siempre por la zona  de cambios y habiendo abandonado el terreno de juego el jugador sustituido previamente.</a:t>
            </a:r>
          </a:p>
          <a:p>
            <a:pPr>
              <a:buNone/>
            </a:pPr>
            <a:endParaRPr lang="es-ES" dirty="0" smtClean="0"/>
          </a:p>
          <a:p>
            <a:pPr>
              <a:buNone/>
            </a:pPr>
            <a:endParaRPr lang="es-ES" dirty="0" smtClean="0"/>
          </a:p>
          <a:p>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PORTERO</a:t>
            </a:r>
            <a:endParaRPr lang="es-ES" dirty="0"/>
          </a:p>
        </p:txBody>
      </p:sp>
      <p:sp>
        <p:nvSpPr>
          <p:cNvPr id="3" name="2 Marcador de contenido"/>
          <p:cNvSpPr>
            <a:spLocks noGrp="1"/>
          </p:cNvSpPr>
          <p:nvPr>
            <p:ph sz="quarter" idx="1"/>
          </p:nvPr>
        </p:nvSpPr>
        <p:spPr>
          <a:xfrm>
            <a:off x="301752" y="1527048"/>
            <a:ext cx="5566392" cy="4782272"/>
          </a:xfrm>
        </p:spPr>
        <p:txBody>
          <a:bodyPr>
            <a:normAutofit fontScale="92500" lnSpcReduction="10000"/>
          </a:bodyPr>
          <a:lstStyle/>
          <a:p>
            <a:pPr lvl="0"/>
            <a:r>
              <a:rPr lang="es-MX" dirty="0" smtClean="0"/>
              <a:t>El portero puede tocar el balón dentro del área con intención defensiva con cualquier parte del cuerpo</a:t>
            </a:r>
            <a:endParaRPr lang="es-ES" dirty="0" smtClean="0"/>
          </a:p>
          <a:p>
            <a:pPr lvl="0"/>
            <a:r>
              <a:rPr lang="es-MX" dirty="0" smtClean="0"/>
              <a:t>Puede abandonar el área sin balón, por lo que se le considerara jugador de campo y se le aplicaran las mismas reglas que a ellos.</a:t>
            </a:r>
            <a:endParaRPr lang="es-ES" dirty="0" smtClean="0"/>
          </a:p>
          <a:p>
            <a:pPr lvl="0"/>
            <a:r>
              <a:rPr lang="es-MX" dirty="0" smtClean="0"/>
              <a:t>No puede coger o introducir en su área un balón que este parado o rodando fuera del área, estando él dentro de esta.</a:t>
            </a:r>
            <a:endParaRPr lang="es-ES" dirty="0" smtClean="0"/>
          </a:p>
          <a:p>
            <a:endParaRPr lang="es-ES" dirty="0"/>
          </a:p>
        </p:txBody>
      </p:sp>
      <p:pic>
        <p:nvPicPr>
          <p:cNvPr id="10242" name="Picture 2" descr="https://sportadictos.com/files/2014/01/Parada-balonmano-700x500.jpg"/>
          <p:cNvPicPr>
            <a:picLocks noChangeAspect="1" noChangeArrowheads="1"/>
          </p:cNvPicPr>
          <p:nvPr/>
        </p:nvPicPr>
        <p:blipFill>
          <a:blip r:embed="rId2" cstate="print"/>
          <a:srcRect/>
          <a:stretch>
            <a:fillRect/>
          </a:stretch>
        </p:blipFill>
        <p:spPr bwMode="auto">
          <a:xfrm>
            <a:off x="5796135" y="2924944"/>
            <a:ext cx="3125147" cy="223224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205</TotalTime>
  <Words>2406</Words>
  <Application>Microsoft Office PowerPoint</Application>
  <PresentationFormat>Presentación en pantalla (4:3)</PresentationFormat>
  <Paragraphs>113</Paragraphs>
  <Slides>26</Slides>
  <Notes>0</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Civil</vt:lpstr>
      <vt:lpstr>REGLAMENTO DE BALONMANO</vt:lpstr>
      <vt:lpstr>EL TERRENO DE JUEGO</vt:lpstr>
      <vt:lpstr>EL TERRENO DE JUEGO</vt:lpstr>
      <vt:lpstr>EL TERRENO DE JUEGO</vt:lpstr>
      <vt:lpstr>EL TERRENO DE JUEGO</vt:lpstr>
      <vt:lpstr>TIEMPO DE JUEGO</vt:lpstr>
      <vt:lpstr>TIEMPO DE JUEGO</vt:lpstr>
      <vt:lpstr>JUGADORES</vt:lpstr>
      <vt:lpstr>PORTERO</vt:lpstr>
      <vt:lpstr>PORTERO</vt:lpstr>
      <vt:lpstr>ÁREA DE PORTERÍA</vt:lpstr>
      <vt:lpstr>TIPOS DE SAQUE</vt:lpstr>
      <vt:lpstr>TIPOS DE SAQUE</vt:lpstr>
      <vt:lpstr>TIPOS DE SAQUE</vt:lpstr>
      <vt:lpstr>LANZAMIENTO DE 7 METROS</vt:lpstr>
      <vt:lpstr>SANCIONES</vt:lpstr>
      <vt:lpstr>SANCIONES</vt:lpstr>
      <vt:lpstr>SANCIONES</vt:lpstr>
      <vt:lpstr>SANCIONES</vt:lpstr>
      <vt:lpstr>Cómo puede jugarse el balón  </vt:lpstr>
      <vt:lpstr>Cómo puede jugarse el balón</vt:lpstr>
      <vt:lpstr>Cómo puede jugarse el balón</vt:lpstr>
      <vt:lpstr>Juego pasivo</vt:lpstr>
      <vt:lpstr>Faltas y conducta antideportiva </vt:lpstr>
      <vt:lpstr>Faltas y conducta antideportiva</vt:lpstr>
      <vt:lpstr>Faltas y conducta antideportiva</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REGLAMENTO DE BALONMANO</dc:title>
  <dc:creator>Jorge</dc:creator>
  <cp:lastModifiedBy>Jorge</cp:lastModifiedBy>
  <cp:revision>30</cp:revision>
  <dcterms:created xsi:type="dcterms:W3CDTF">2018-01-10T15:19:10Z</dcterms:created>
  <dcterms:modified xsi:type="dcterms:W3CDTF">2018-01-28T17:36:30Z</dcterms:modified>
</cp:coreProperties>
</file>