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21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48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19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63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30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79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0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7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10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18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53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5876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5865A8-0330-4348-A8CF-B513FF5D3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83767"/>
            <a:ext cx="3202016" cy="419828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gl-ES" dirty="0">
                <a:solidFill>
                  <a:srgbClr val="FFFFFF"/>
                </a:solidFill>
              </a:rPr>
              <a:t>Valoración dos hábitos e técnicas de estudo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C1377D63-FC0A-4D8C-B002-2896226F02BB}"/>
              </a:ext>
            </a:extLst>
          </p:cNvPr>
          <p:cNvGrpSpPr/>
          <p:nvPr/>
        </p:nvGrpSpPr>
        <p:grpSpPr>
          <a:xfrm>
            <a:off x="0" y="0"/>
            <a:ext cx="8119870" cy="7079416"/>
            <a:chOff x="0" y="0"/>
            <a:chExt cx="8119870" cy="707941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3EB4185E-27E5-4B5F-A4B9-23FC41E4F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119870" cy="60899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FE6AE842-FB1C-4197-BFF0-628619DBE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262" y="6089903"/>
              <a:ext cx="5552049" cy="98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8555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Como ESTUDAS (técnicas de estudo) - 3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3595783"/>
              </p:ext>
            </p:extLst>
          </p:nvPr>
        </p:nvGraphicFramePr>
        <p:xfrm>
          <a:off x="581192" y="1407258"/>
          <a:ext cx="10224000" cy="3601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51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Cando te pos a estudar, márcaste unha tarefa e tes por costume terminala?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52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Fas esquemas das leccións?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53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Se fas esquemas, tes en conta para facelos a materia de que se trate e os apuntes tomados na clase?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54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Organizas as leccións difíciles facendo esquemas ou guións para que che resulten máis comprensibles?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55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Os teus esquemas destacan as ideas principais? (de non facer esquemas pos NON de resposta)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56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Fas un guión ou borrador antes de redactar un traballo?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57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Consultas outros libros aparte dos de texto como enciclopedias, libros de lectura, materiais por internet 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74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58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Redactas os teus traballos de forma clara e organizada?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742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59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Comprobas a ortografía, redacción e limpeza do que escribes?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247031"/>
                  </a:ext>
                </a:extLst>
              </a:tr>
            </a:tbl>
          </a:graphicData>
        </a:graphic>
      </p:graphicFrame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xmlns="" id="{D6AE1287-82CB-4623-9BC3-E1DB3ED3E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821491"/>
              </p:ext>
            </p:extLst>
          </p:nvPr>
        </p:nvGraphicFramePr>
        <p:xfrm>
          <a:off x="10799889" y="1407258"/>
          <a:ext cx="616755" cy="358974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69013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709834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393101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63764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846491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40922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7D24910-AFB1-4058-AFCE-4C43551A4F81}"/>
              </a:ext>
            </a:extLst>
          </p:cNvPr>
          <p:cNvGrpSpPr/>
          <p:nvPr/>
        </p:nvGrpSpPr>
        <p:grpSpPr>
          <a:xfrm>
            <a:off x="4654577" y="5400000"/>
            <a:ext cx="6767370" cy="776834"/>
            <a:chOff x="4649274" y="5197130"/>
            <a:chExt cx="6767370" cy="77683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23F5026C-2F8C-446D-9EEA-B80D80A2EAD1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xmlns="" id="{AFC0DA94-D9F0-4F4A-B1E3-88BAF7A16D1C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2625DD8F-E16F-4CC9-BC7E-1451E5DE6C7B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1662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Corrección e interpretación</a:t>
            </a:r>
            <a:endParaRPr lang="gl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93C7AD1-3050-4E02-8B8B-F467941CC12A}"/>
              </a:ext>
            </a:extLst>
          </p:cNvPr>
          <p:cNvSpPr txBox="1"/>
          <p:nvPr/>
        </p:nvSpPr>
        <p:spPr>
          <a:xfrm>
            <a:off x="581192" y="1623995"/>
            <a:ext cx="23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/>
              <a:t>Nº contestacións S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1ED1D2CB-1D29-41E7-9BB5-730E14454959}"/>
              </a:ext>
            </a:extLst>
          </p:cNvPr>
          <p:cNvCxnSpPr/>
          <p:nvPr/>
        </p:nvCxnSpPr>
        <p:spPr>
          <a:xfrm>
            <a:off x="2760134" y="1808662"/>
            <a:ext cx="1296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22B94A1-480F-4888-AF73-456A9683C87D}"/>
              </a:ext>
            </a:extLst>
          </p:cNvPr>
          <p:cNvSpPr/>
          <p:nvPr/>
        </p:nvSpPr>
        <p:spPr>
          <a:xfrm>
            <a:off x="4056133" y="1444593"/>
            <a:ext cx="72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97BEC51-AAB1-449A-8DE4-8AD3C1DE6421}"/>
              </a:ext>
            </a:extLst>
          </p:cNvPr>
          <p:cNvSpPr txBox="1"/>
          <p:nvPr/>
        </p:nvSpPr>
        <p:spPr>
          <a:xfrm>
            <a:off x="6660258" y="1623995"/>
            <a:ext cx="23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Nº</a:t>
            </a:r>
            <a:r>
              <a:rPr lang="es-ES" b="1" dirty="0"/>
              <a:t> </a:t>
            </a:r>
            <a:r>
              <a:rPr lang="es-ES" b="1" dirty="0" err="1"/>
              <a:t>contestacións</a:t>
            </a:r>
            <a:r>
              <a:rPr lang="es-ES" b="1" dirty="0"/>
              <a:t> X</a:t>
            </a:r>
            <a:endParaRPr lang="gl-ES" b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330659FE-D6DA-4A39-9DCF-65A6F099EA65}"/>
              </a:ext>
            </a:extLst>
          </p:cNvPr>
          <p:cNvCxnSpPr/>
          <p:nvPr/>
        </p:nvCxnSpPr>
        <p:spPr>
          <a:xfrm>
            <a:off x="8839200" y="1808662"/>
            <a:ext cx="1296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55B8FAC-DBBB-445E-8772-1468635B6A29}"/>
              </a:ext>
            </a:extLst>
          </p:cNvPr>
          <p:cNvSpPr/>
          <p:nvPr/>
        </p:nvSpPr>
        <p:spPr>
          <a:xfrm>
            <a:off x="10135199" y="1444593"/>
            <a:ext cx="72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>
              <a:solidFill>
                <a:schemeClr val="tx1"/>
              </a:solidFill>
            </a:endParaRPr>
          </a:p>
        </p:txBody>
      </p:sp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xmlns="" id="{0B16CB5B-1443-4297-852F-27B4B0BF6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49180"/>
              </p:ext>
            </p:extLst>
          </p:nvPr>
        </p:nvGraphicFramePr>
        <p:xfrm>
          <a:off x="804000" y="2749762"/>
          <a:ext cx="10584000" cy="3284005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3528000">
                  <a:extLst>
                    <a:ext uri="{9D8B030D-6E8A-4147-A177-3AD203B41FA5}">
                      <a16:colId xmlns:a16="http://schemas.microsoft.com/office/drawing/2014/main" xmlns="" val="618086540"/>
                    </a:ext>
                  </a:extLst>
                </a:gridCol>
                <a:gridCol w="3528000">
                  <a:extLst>
                    <a:ext uri="{9D8B030D-6E8A-4147-A177-3AD203B41FA5}">
                      <a16:colId xmlns:a16="http://schemas.microsoft.com/office/drawing/2014/main" xmlns="" val="2549082819"/>
                    </a:ext>
                  </a:extLst>
                </a:gridCol>
                <a:gridCol w="3528000">
                  <a:extLst>
                    <a:ext uri="{9D8B030D-6E8A-4147-A177-3AD203B41FA5}">
                      <a16:colId xmlns:a16="http://schemas.microsoft.com/office/drawing/2014/main" xmlns="" val="3399264512"/>
                    </a:ext>
                  </a:extLst>
                </a:gridCol>
              </a:tblGrid>
              <a:tr h="343323">
                <a:tc>
                  <a:txBody>
                    <a:bodyPr/>
                    <a:lstStyle/>
                    <a:p>
                      <a:r>
                        <a:rPr lang="gl-ES" dirty="0"/>
                        <a:t>MENOS DE 36  “SI”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ENTRE 37 E 49 “SI”</a:t>
                      </a:r>
                      <a:endParaRPr lang="gl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ENTRE 50 E 59 “SI”</a:t>
                      </a:r>
                      <a:endParaRPr lang="gl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056891"/>
                  </a:ext>
                </a:extLst>
              </a:tr>
              <a:tr h="2918245">
                <a:tc>
                  <a:txBody>
                    <a:bodyPr/>
                    <a:lstStyle/>
                    <a:p>
                      <a:r>
                        <a:rPr lang="gl-ES" dirty="0"/>
                        <a:t>MAL</a:t>
                      </a:r>
                    </a:p>
                    <a:p>
                      <a:r>
                        <a:rPr lang="gl-ES" dirty="0"/>
                        <a:t>Este curso non estás traballando. </a:t>
                      </a:r>
                    </a:p>
                    <a:p>
                      <a:r>
                        <a:rPr lang="gl-ES" dirty="0"/>
                        <a:t>Cambia de actitude na casa e no instituto.</a:t>
                      </a:r>
                    </a:p>
                    <a:p>
                      <a:r>
                        <a:rPr lang="gl-ES" dirty="0"/>
                        <a:t>Esfórzate, crea hábitos e técnicas de estudo, confía máis en ti mesmo/a e colle seguridade.</a:t>
                      </a:r>
                    </a:p>
                    <a:p>
                      <a:r>
                        <a:rPr lang="gl-ES" dirty="0"/>
                        <a:t>Pon interese no IES, para mellorar. </a:t>
                      </a:r>
                    </a:p>
                    <a:p>
                      <a:r>
                        <a:rPr lang="gl-ES" dirty="0"/>
                        <a:t>Recibiches material e axuda persoal. </a:t>
                      </a:r>
                    </a:p>
                    <a:p>
                      <a:r>
                        <a:rPr lang="gl-ES" dirty="0"/>
                        <a:t>O ensino é obrigatorio (ata os 16 )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Tes hábitos de estudo, pero podes melloralos aínda. </a:t>
                      </a:r>
                    </a:p>
                    <a:p>
                      <a:r>
                        <a:rPr lang="gl-ES" dirty="0"/>
                        <a:t>Mostras esforzo e intención positiva pero as túas técnicas, co tempo, non te chegarán. </a:t>
                      </a:r>
                    </a:p>
                    <a:p>
                      <a:r>
                        <a:rPr lang="gl-ES" dirty="0"/>
                        <a:t>Ánimo, no IES recibiches material para render mellor. </a:t>
                      </a:r>
                    </a:p>
                    <a:p>
                      <a:r>
                        <a:rPr lang="gl-ES" dirty="0"/>
                        <a:t>Traballa máis se podes e organízate para ter mellores resultados.</a:t>
                      </a:r>
                    </a:p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/>
                        <a:t>Parabéns, tes bos hábitos de estudo que contribúen a acadar resultados satisfactorios na actividade intelectual que desenvolven os estudantes. </a:t>
                      </a:r>
                    </a:p>
                    <a:p>
                      <a:r>
                        <a:rPr lang="gl-ES" dirty="0"/>
                        <a:t>Sabes estudar, sen embargo, debes ser constante. Todos e todas deben seguir esforzándose cada vez máis. </a:t>
                      </a:r>
                    </a:p>
                    <a:p>
                      <a:r>
                        <a:rPr lang="gl-ES" dirty="0"/>
                        <a:t>Non perdas o estímulo e que a túa actitude non cambie.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94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458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Que debes mellorar?</a:t>
            </a:r>
            <a:endParaRPr lang="gl-ES" sz="32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A6CC6106-144E-4710-B196-329FE0F76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777248"/>
              </p:ext>
            </p:extLst>
          </p:nvPr>
        </p:nvGraphicFramePr>
        <p:xfrm>
          <a:off x="581192" y="2751666"/>
          <a:ext cx="11052000" cy="289560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316275">
                  <a:extLst>
                    <a:ext uri="{9D8B030D-6E8A-4147-A177-3AD203B41FA5}">
                      <a16:colId xmlns:a16="http://schemas.microsoft.com/office/drawing/2014/main" xmlns="" val="476768203"/>
                    </a:ext>
                  </a:extLst>
                </a:gridCol>
                <a:gridCol w="5604933">
                  <a:extLst>
                    <a:ext uri="{9D8B030D-6E8A-4147-A177-3AD203B41FA5}">
                      <a16:colId xmlns:a16="http://schemas.microsoft.com/office/drawing/2014/main" xmlns="" val="3540085205"/>
                    </a:ext>
                  </a:extLst>
                </a:gridCol>
                <a:gridCol w="3550689">
                  <a:extLst>
                    <a:ext uri="{9D8B030D-6E8A-4147-A177-3AD203B41FA5}">
                      <a16:colId xmlns:a16="http://schemas.microsoft.com/office/drawing/2014/main" xmlns="" val="3596461574"/>
                    </a:ext>
                  </a:extLst>
                </a:gridCol>
                <a:gridCol w="1580103">
                  <a:extLst>
                    <a:ext uri="{9D8B030D-6E8A-4147-A177-3AD203B41FA5}">
                      <a16:colId xmlns:a16="http://schemas.microsoft.com/office/drawing/2014/main" xmlns="" val="1116417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A</a:t>
                      </a:r>
                      <a:endParaRPr lang="gl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LUGAR DE ESTUDO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Con   4  ou menos “Si” debes controlar os teus fallos en hábitos de estudo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HÁBITOS DE ESTUDO E DE TRABALLO</a:t>
                      </a:r>
                      <a:endParaRPr lang="gl-E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188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B</a:t>
                      </a:r>
                      <a:endParaRPr lang="gl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PLANIFICACIÓN DO ESTUDO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75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C</a:t>
                      </a:r>
                      <a:endParaRPr lang="gl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ACTITUDE XERAL ANTE A APRENDIZAXE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446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D</a:t>
                      </a:r>
                      <a:endParaRPr lang="gl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ATENCIÓN E CONCENTRACIÓN NA AULA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gl-ES" sz="2000" noProof="0" dirty="0"/>
                        <a:t>Con  3  ou menos  “Si” debes mellorar.  Comproba os teus hábitos de estudo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02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E</a:t>
                      </a:r>
                      <a:endParaRPr lang="gl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APUNTES, AXENDA E ANOTACIÓNS ESCOLARES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73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F</a:t>
                      </a:r>
                      <a:endParaRPr lang="gl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COMO ESTUDAS (Total diapositivas 9, 10 e 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noProof="0" dirty="0"/>
                        <a:t>Con 15 ou menos “Si” debes mellorar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sz="2000" dirty="0"/>
                        <a:t>TÉCNICAS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875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204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16D6311-A131-4C7F-AA82-396604101B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6423" y="621548"/>
            <a:ext cx="4999153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09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FF8A91B-54AC-4583-A27A-3BAFB6EF5D3A}"/>
              </a:ext>
            </a:extLst>
          </p:cNvPr>
          <p:cNvSpPr txBox="1"/>
          <p:nvPr/>
        </p:nvSpPr>
        <p:spPr>
          <a:xfrm>
            <a:off x="579600" y="1326524"/>
            <a:ext cx="10840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dirty="0"/>
              <a:t>Responde ás seguintes preguntas sinceramente para comprobar como estudas actualmente.</a:t>
            </a:r>
          </a:p>
          <a:p>
            <a:r>
              <a:rPr lang="gl-ES" sz="2800" dirty="0"/>
              <a:t>Debes ler cada frase e pór no cadro as respostas:  SI  (S), NON (N) e,  de ter algunha dúbida pon X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9DFD8DDF-34BA-4277-9832-70B7986E1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2607660"/>
              </p:ext>
            </p:extLst>
          </p:nvPr>
        </p:nvGraphicFramePr>
        <p:xfrm>
          <a:off x="579600" y="3429000"/>
          <a:ext cx="10224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b="1" noProof="0" dirty="0"/>
                        <a:t>Resposta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b="1" noProof="0" dirty="0"/>
                        <a:t>Resposta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b="1" noProof="0" dirty="0"/>
                        <a:t>Tes algunha dúbida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C198C0BC-5CD6-4A25-972C-B21077361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012068"/>
              </p:ext>
            </p:extLst>
          </p:nvPr>
        </p:nvGraphicFramePr>
        <p:xfrm>
          <a:off x="10803600" y="3429000"/>
          <a:ext cx="616755" cy="11125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66386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S</a:t>
                      </a:r>
                      <a:endParaRPr lang="gl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63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N</a:t>
                      </a:r>
                      <a:endParaRPr lang="gl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863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gl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0555764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FF62CA8-54AC-4C13-A3B9-082CDEAD17E5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521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l-ES" sz="3200" b="1" dirty="0"/>
              <a:t>Explicacións previas</a:t>
            </a:r>
            <a:endParaRPr lang="gl-ES" sz="3200" dirty="0"/>
          </a:p>
        </p:txBody>
      </p:sp>
    </p:spTree>
    <p:extLst>
      <p:ext uri="{BB962C8B-B14F-4D97-AF65-F5344CB8AC3E}">
        <p14:creationId xmlns:p14="http://schemas.microsoft.com/office/powerpoint/2010/main" xmlns="" val="117716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L U G A R  DE ESTUDO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3949097"/>
              </p:ext>
            </p:extLst>
          </p:nvPr>
        </p:nvGraphicFramePr>
        <p:xfrm>
          <a:off x="581192" y="1727298"/>
          <a:ext cx="10224000" cy="430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Tes un lugar fixo de estudo e procuras traballar sempre nel?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O teu lugar de estudo esta sen ruídos, e sen aparellos conectados de Tv., radio, MP3, CD, ordenador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Procuras que no lugar onde estudas non haxa persoas ou cousas que impidan a túa concentración?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Estudas nun lugar ben iluminado, sen forzar a vista?.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Procuras estudar nunha habitación aireada, limpa, ordenada  e cunha temperatura agradable?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Cando empezas a estudar, tes a man todo o material necesario?  (bolígrafos, dicionarios, libros...)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79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Estudas nunha cadeira con respaldo que che permita apoiar os pés e sentarte nela comodamente?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01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A  túa cadeira é proporcional en altura á mesa de traballo?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333149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CB0C911D-9D72-4022-B34E-CB05DB8B70BC}"/>
              </a:ext>
            </a:extLst>
          </p:cNvPr>
          <p:cNvGrpSpPr/>
          <p:nvPr/>
        </p:nvGrpSpPr>
        <p:grpSpPr>
          <a:xfrm>
            <a:off x="4649274" y="5400000"/>
            <a:ext cx="6767370" cy="776834"/>
            <a:chOff x="4649274" y="5197130"/>
            <a:chExt cx="6767370" cy="77683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4E1814D4-8B42-4529-8842-4DCA5A0A930B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9" name="Flecha: a la derecha 8">
              <a:extLst>
                <a:ext uri="{FF2B5EF4-FFF2-40B4-BE49-F238E27FC236}">
                  <a16:creationId xmlns:a16="http://schemas.microsoft.com/office/drawing/2014/main" xmlns="" id="{BBC36FE5-1105-4CA8-B37B-597802512A54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560BCEB8-F9F7-4170-A70A-1656723B35AB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xmlns="" id="{315E4F23-ADD4-41FE-8BD8-846EDA454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0350752"/>
              </p:ext>
            </p:extLst>
          </p:nvPr>
        </p:nvGraphicFramePr>
        <p:xfrm>
          <a:off x="10799889" y="1722218"/>
          <a:ext cx="616755" cy="29667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3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84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162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PLANIFICACIÓN DO ESTUDO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4073317"/>
              </p:ext>
            </p:extLst>
          </p:nvPr>
        </p:nvGraphicFramePr>
        <p:xfrm>
          <a:off x="581192" y="1778098"/>
          <a:ext cx="10224000" cy="3942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Tes un horario fixo de estudo, de repouso, de ocio, … e o compres?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Fixeches ben un programa/horario indicando o tempo que debes dedicar ao estudo diariamente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Divides o teu tempo asegurándote de que o teu traballo está axustado ás horas de que dispós e que che  permite estudar todas as materias con éxito?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Inclúes períodos de descanso no teu plano de estudo cando ves que o necesitas?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13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Estudas e fas deberes como mínimo cinco días á semana, aínda que descanses un ou dous?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14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Antes de empezar a sesión de estudo, ¿pensas o que vas facer e como vas distribuír o tempo?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79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Repartes o tempo de estudo e traballo para non ter que preparar os exames só nos últimos días?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010544"/>
                  </a:ext>
                </a:extLst>
              </a:tr>
            </a:tbl>
          </a:graphicData>
        </a:graphic>
      </p:graphicFrame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xmlns="" id="{F189CA55-CBBA-4296-B140-C3F84BF94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182615"/>
              </p:ext>
            </p:extLst>
          </p:nvPr>
        </p:nvGraphicFramePr>
        <p:xfrm>
          <a:off x="10805192" y="1778098"/>
          <a:ext cx="616755" cy="2865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393101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2B48B43-F257-49AE-BA83-DCA7045EA28D}"/>
              </a:ext>
            </a:extLst>
          </p:cNvPr>
          <p:cNvGrpSpPr/>
          <p:nvPr/>
        </p:nvGrpSpPr>
        <p:grpSpPr>
          <a:xfrm>
            <a:off x="4654577" y="5400000"/>
            <a:ext cx="6767370" cy="776834"/>
            <a:chOff x="4649274" y="5197130"/>
            <a:chExt cx="6767370" cy="77683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A5F20FE6-AA0B-4FCE-B614-D295309478A0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xmlns="" id="{38C7AB33-0F84-4C26-B624-97F6807032F2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742D1F59-0D11-4B4D-9FC5-27B6B3E36961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162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ACTITUDE XERAL ante a aprendizaxe 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1723571"/>
              </p:ext>
            </p:extLst>
          </p:nvPr>
        </p:nvGraphicFramePr>
        <p:xfrm>
          <a:off x="581192" y="2068234"/>
          <a:ext cx="10224000" cy="340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Tes claras as razóns polas que estudas e intentas facelo ben?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17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Consideras o estudo un medio para aprender e formarte para exercer un bo emprego no futuro?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18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Concéntraste no estudo desde o primeiro momento en que te dedicas a el?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19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Se faltas a clase, infórmaste a través de alguén do que se realizou nas aulas e do que se vai realizar?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Pensas que as persoas deben ler e estudar para aprender e non só porque teñan que examinarse?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Cando tes un "baixón" nas notas do IES, intentas loitar con interese para superalo?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79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Pos da túa parte todo o que esta ó teu alcance para asegurar uns bos resultados no estudo?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010544"/>
                  </a:ext>
                </a:extLst>
              </a:tr>
            </a:tbl>
          </a:graphicData>
        </a:graphic>
      </p:graphicFrame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xmlns="" id="{E56CA35E-91D9-4E8E-9232-E608EA79F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673689"/>
              </p:ext>
            </p:extLst>
          </p:nvPr>
        </p:nvGraphicFramePr>
        <p:xfrm>
          <a:off x="10799889" y="2068234"/>
          <a:ext cx="616755" cy="25958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3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4DE5E808-909B-407E-A97F-20503F44E522}"/>
              </a:ext>
            </a:extLst>
          </p:cNvPr>
          <p:cNvGrpSpPr/>
          <p:nvPr/>
        </p:nvGrpSpPr>
        <p:grpSpPr>
          <a:xfrm>
            <a:off x="4649274" y="5400000"/>
            <a:ext cx="6767370" cy="776834"/>
            <a:chOff x="4649274" y="5197130"/>
            <a:chExt cx="6767370" cy="77683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3076B630-3C83-476D-9634-7F66B7F1284A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xmlns="" id="{FB5FD654-BC4E-4226-9E7E-7CB6A4C7FE0A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522A4BA6-632A-400E-BAE6-2A6C6EFA8154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969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es-ES" sz="3200" b="1" dirty="0"/>
              <a:t>ATENCIÓN e CONCENTRACIÓN NA AULA 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6299606"/>
              </p:ext>
            </p:extLst>
          </p:nvPr>
        </p:nvGraphicFramePr>
        <p:xfrm>
          <a:off x="581192" y="2365992"/>
          <a:ext cx="10224000" cy="2118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Concéntraste na clase?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Tomas notas dos temas sinalados para estudar e dos exercicios que debes resolver na casa?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Atendes activamente na aula?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Preguntas cando non comprendes unha cuestión?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Participas nas actividades comúns cos da túa clase como grupos de traballo 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</a:tbl>
          </a:graphicData>
        </a:graphic>
      </p:graphicFrame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xmlns="" id="{05A2CB69-6755-4830-93D7-D71BF4D94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082314"/>
              </p:ext>
            </p:extLst>
          </p:nvPr>
        </p:nvGraphicFramePr>
        <p:xfrm>
          <a:off x="10805192" y="2365992"/>
          <a:ext cx="616755" cy="18542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B82494C-96C3-457C-A900-BCEA36E948F6}"/>
              </a:ext>
            </a:extLst>
          </p:cNvPr>
          <p:cNvGrpSpPr/>
          <p:nvPr/>
        </p:nvGrpSpPr>
        <p:grpSpPr>
          <a:xfrm>
            <a:off x="4654577" y="5400000"/>
            <a:ext cx="6767370" cy="776834"/>
            <a:chOff x="4649274" y="5197130"/>
            <a:chExt cx="6767370" cy="77683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B5844A29-CFB8-4F0C-B510-91AFA9E7A5AC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xmlns="" id="{11E6B729-3BD2-43C7-BF6E-1F6BC2F42938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C9B6BA88-5D72-4D51-A3B1-AE4A27114AAA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7931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APUNTES, axenda e anotacións escolares 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141084"/>
              </p:ext>
            </p:extLst>
          </p:nvPr>
        </p:nvGraphicFramePr>
        <p:xfrm>
          <a:off x="586651" y="2775471"/>
          <a:ext cx="10224000" cy="302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28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Tomas notas das explicacións do profesorado cando non están nos libros de texto?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Se tes que coller apuntes en follas soltas,  numéralas e poslles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Ordenas os teus apuntes e notas de clase? (por materias, por cadernos, ... independentes ou non)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Sabes interpretar ou entender os teus  propios apuntes?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32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Anotas as tarefas especiais das que fala o profesorado, e o que non comprendes no caderno, axenda?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33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Revisas e completas os apuntes ao rematar as clases cun compañeiro, coa axuda de libros, internet 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3556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xmlns="" id="{0C4F3772-3C13-419C-9A43-9A5CAE3B0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9396407"/>
              </p:ext>
            </p:extLst>
          </p:nvPr>
        </p:nvGraphicFramePr>
        <p:xfrm>
          <a:off x="585274" y="1585673"/>
          <a:ext cx="8128000" cy="1010920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11080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Escribe aquí canto tempo real en horas/día dedicas ao estudo e deberes: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96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/>
                        <a:t>Contesta aquí se te chega o tempo diario que lle dedicas a estudar e facer deberes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420478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D522A0E-8FD1-4C76-BD23-DDC1FBCD4619}"/>
              </a:ext>
            </a:extLst>
          </p:cNvPr>
          <p:cNvSpPr/>
          <p:nvPr/>
        </p:nvSpPr>
        <p:spPr>
          <a:xfrm>
            <a:off x="8839199" y="1585674"/>
            <a:ext cx="1134534" cy="32779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2CEE424-275C-45D1-A489-79734C1A90E7}"/>
              </a:ext>
            </a:extLst>
          </p:cNvPr>
          <p:cNvSpPr/>
          <p:nvPr/>
        </p:nvSpPr>
        <p:spPr>
          <a:xfrm>
            <a:off x="8839199" y="1999560"/>
            <a:ext cx="1134534" cy="32779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>
              <a:solidFill>
                <a:schemeClr val="tx1"/>
              </a:solidFill>
            </a:endParaRPr>
          </a:p>
        </p:txBody>
      </p:sp>
      <p:graphicFrame>
        <p:nvGraphicFramePr>
          <p:cNvPr id="13" name="Tabla 4">
            <a:extLst>
              <a:ext uri="{FF2B5EF4-FFF2-40B4-BE49-F238E27FC236}">
                <a16:creationId xmlns:a16="http://schemas.microsoft.com/office/drawing/2014/main" xmlns="" id="{145B65B2-F790-4F50-B951-A8EC4263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1834884"/>
              </p:ext>
            </p:extLst>
          </p:nvPr>
        </p:nvGraphicFramePr>
        <p:xfrm>
          <a:off x="10790170" y="2770391"/>
          <a:ext cx="616755" cy="22250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846491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3A4ECF55-5B91-4D9A-8CF9-A84F0531902C}"/>
              </a:ext>
            </a:extLst>
          </p:cNvPr>
          <p:cNvGrpSpPr/>
          <p:nvPr/>
        </p:nvGrpSpPr>
        <p:grpSpPr>
          <a:xfrm>
            <a:off x="4639555" y="5400000"/>
            <a:ext cx="6767370" cy="776834"/>
            <a:chOff x="4649274" y="5197130"/>
            <a:chExt cx="6767370" cy="776834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5B2ADAFB-2BAD-498B-BB31-03513A1857CC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xmlns="" id="{0E58D97D-97B5-4599-A5CA-834FB44E03DA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B02C655B-DB92-4CFD-A2A0-AE645C0FE3AD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560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Como ESTUDAS (técnicas de estudo) - 1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783846"/>
              </p:ext>
            </p:extLst>
          </p:nvPr>
        </p:nvGraphicFramePr>
        <p:xfrm>
          <a:off x="603584" y="1458058"/>
          <a:ext cx="10224000" cy="4577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34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Miras o índice e os apartados máis importantes dun tema antes de comezar a estudar?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35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Antes de estudar un tema con detalle, fas unha lectura rápida do mesmo para ter unha visión xeral?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36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Usas a axenda, o calendario da aula, e as notas e avisos tomados na clase para preparar un tema?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37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Consegues atopar as ideas fundamentais ou principais do que 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38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Subliñas, resaltas ou anotas as ideas principais dos temas nos teus materiais propios? (coidando os libros)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39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Resumes o máis importante dos diferentes apartados dun tema e rematas cunha síntese ou resume xeral?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No momento de estudar ou de facer traballos, procuras utilizar esquemas, mapas, cadros, gráficas...?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74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41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Relacionas o que estudas con coñecementos anteriores? (co que sabes de antes, por exemplo)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7424923"/>
                  </a:ext>
                </a:extLst>
              </a:tr>
            </a:tbl>
          </a:graphicData>
        </a:graphic>
      </p:graphicFrame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xmlns="" id="{7768EAD9-1D84-4D68-91E3-431899E4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1774186"/>
              </p:ext>
            </p:extLst>
          </p:nvPr>
        </p:nvGraphicFramePr>
        <p:xfrm>
          <a:off x="10824036" y="1458058"/>
          <a:ext cx="616755" cy="350011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15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709834"/>
                  </a:ext>
                </a:extLst>
              </a:tr>
              <a:tr h="37015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393101"/>
                  </a:ext>
                </a:extLst>
              </a:tr>
              <a:tr h="37015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150">
                <a:tc>
                  <a:txBody>
                    <a:bodyPr/>
                    <a:lstStyle/>
                    <a:p>
                      <a:pPr algn="ctr"/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639609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639609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15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  <a:tr h="37015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846491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368C278-5EE3-435B-8996-C19223046D61}"/>
              </a:ext>
            </a:extLst>
          </p:cNvPr>
          <p:cNvGrpSpPr/>
          <p:nvPr/>
        </p:nvGrpSpPr>
        <p:grpSpPr>
          <a:xfrm>
            <a:off x="4673421" y="5400000"/>
            <a:ext cx="6767370" cy="776834"/>
            <a:chOff x="4649274" y="5197130"/>
            <a:chExt cx="6767370" cy="77683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91C60B4F-1799-42A1-8593-78C2DDF4DDE9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xmlns="" id="{C32FF3D8-5246-4A6B-B0A9-EE8F562B5826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0FE530A7-EEB4-45B3-94E0-1A48B7841087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142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4C90-D329-451A-9ACD-21E9E8B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1337"/>
          </a:xfrm>
        </p:spPr>
        <p:txBody>
          <a:bodyPr>
            <a:noAutofit/>
          </a:bodyPr>
          <a:lstStyle/>
          <a:p>
            <a:r>
              <a:rPr lang="gl-ES" sz="3200" b="1" dirty="0"/>
              <a:t>Como ESTUDAS (técnicas de estudo) - 2</a:t>
            </a:r>
            <a:endParaRPr lang="gl-ES" sz="32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FC02A942-2AC3-463E-B120-8B3CA27A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6598226"/>
              </p:ext>
            </p:extLst>
          </p:nvPr>
        </p:nvGraphicFramePr>
        <p:xfrm>
          <a:off x="581192" y="1407258"/>
          <a:ext cx="10224000" cy="3601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9217">
                  <a:extLst>
                    <a:ext uri="{9D8B030D-6E8A-4147-A177-3AD203B41FA5}">
                      <a16:colId xmlns:a16="http://schemas.microsoft.com/office/drawing/2014/main" xmlns="" val="3188716864"/>
                    </a:ext>
                  </a:extLst>
                </a:gridCol>
                <a:gridCol w="9634783">
                  <a:extLst>
                    <a:ext uri="{9D8B030D-6E8A-4147-A177-3AD203B41FA5}">
                      <a16:colId xmlns:a16="http://schemas.microsoft.com/office/drawing/2014/main" xmlns="" val="167557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42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Tes por costume memorizar as ideas principais dun tema ou lección?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40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43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Cando dubidas do significado, ortografía ou pronunciación dunha palabra, consultas o dicionario ou internet?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1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44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Sinalas o que non entendes para despois clarificalo ti mesmo ou con axuda de alguén?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970718"/>
                  </a:ext>
                </a:extLst>
              </a:tr>
              <a:tr h="36273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Escribes ou resaltas os datos importantes ou difíciles de recordar?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46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Empregas algún procedemento especial para recordar datos, nomes, datas..?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47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Fas repasos das leccións?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48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Cando tes dificultades no estudo, pides axuda ó profesorado ou aos compañeiros/as ou á familia?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74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49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/>
                        <a:t>Levas ao día as materias, deberes, estudo?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742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/>
                        <a:t>Entregas os traballos nos prazos previstos?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247031"/>
                  </a:ext>
                </a:extLst>
              </a:tr>
            </a:tbl>
          </a:graphicData>
        </a:graphic>
      </p:graphicFrame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xmlns="" id="{1D986119-C63F-4657-BC6C-E7539A050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553564"/>
              </p:ext>
            </p:extLst>
          </p:nvPr>
        </p:nvGraphicFramePr>
        <p:xfrm>
          <a:off x="10805192" y="1407258"/>
          <a:ext cx="616755" cy="360262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755">
                  <a:extLst>
                    <a:ext uri="{9D8B030D-6E8A-4147-A177-3AD203B41FA5}">
                      <a16:colId xmlns:a16="http://schemas.microsoft.com/office/drawing/2014/main" xmlns="" val="3591633247"/>
                    </a:ext>
                  </a:extLst>
                </a:gridCol>
              </a:tblGrid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709834"/>
                  </a:ext>
                </a:extLst>
              </a:tr>
              <a:tr h="639930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393101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62164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690453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381895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909201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188776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846491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ctr"/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634015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47B7BDB9-1004-4437-8C78-24DDC5C54A01}"/>
              </a:ext>
            </a:extLst>
          </p:cNvPr>
          <p:cNvGrpSpPr/>
          <p:nvPr/>
        </p:nvGrpSpPr>
        <p:grpSpPr>
          <a:xfrm>
            <a:off x="4654577" y="5400000"/>
            <a:ext cx="6767370" cy="776834"/>
            <a:chOff x="4649274" y="5197130"/>
            <a:chExt cx="6767370" cy="77683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37946C13-0AA2-4036-A426-FB804364AB05}"/>
                </a:ext>
              </a:extLst>
            </p:cNvPr>
            <p:cNvSpPr txBox="1"/>
            <p:nvPr/>
          </p:nvSpPr>
          <p:spPr>
            <a:xfrm>
              <a:off x="4649274" y="5357611"/>
              <a:ext cx="224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Suma total de SI </a:t>
              </a:r>
              <a:endParaRPr lang="gl-ES" sz="2400" dirty="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xmlns="" id="{2D625D55-5405-44C8-B21F-F61526F24EDD}"/>
                </a:ext>
              </a:extLst>
            </p:cNvPr>
            <p:cNvSpPr/>
            <p:nvPr/>
          </p:nvSpPr>
          <p:spPr>
            <a:xfrm>
              <a:off x="7033296" y="5585547"/>
              <a:ext cx="2922073" cy="124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A22357DF-3FDB-492F-B2C2-8C90F0C428D0}"/>
                </a:ext>
              </a:extLst>
            </p:cNvPr>
            <p:cNvSpPr/>
            <p:nvPr/>
          </p:nvSpPr>
          <p:spPr>
            <a:xfrm>
              <a:off x="10282110" y="5197130"/>
              <a:ext cx="1134534" cy="776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54224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274124"/>
      </a:dk2>
      <a:lt2>
        <a:srgbClr val="E2E8E7"/>
      </a:lt2>
      <a:accent1>
        <a:srgbClr val="E72951"/>
      </a:accent1>
      <a:accent2>
        <a:srgbClr val="D53F17"/>
      </a:accent2>
      <a:accent3>
        <a:srgbClr val="D79526"/>
      </a:accent3>
      <a:accent4>
        <a:srgbClr val="A4AA12"/>
      </a:accent4>
      <a:accent5>
        <a:srgbClr val="70B420"/>
      </a:accent5>
      <a:accent6>
        <a:srgbClr val="29BC14"/>
      </a:accent6>
      <a:hlink>
        <a:srgbClr val="31937E"/>
      </a:hlink>
      <a:folHlink>
        <a:srgbClr val="848484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1405</Words>
  <Application>Microsoft Office PowerPoint</Application>
  <PresentationFormat>Personalizado</PresentationFormat>
  <Paragraphs>184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DividendVTI</vt:lpstr>
      <vt:lpstr>Valoración dos hábitos e técnicas de estudo</vt:lpstr>
      <vt:lpstr>Diapositiva 2</vt:lpstr>
      <vt:lpstr>L U G A R  DE ESTUDO</vt:lpstr>
      <vt:lpstr>PLANIFICACIÓN DO ESTUDO</vt:lpstr>
      <vt:lpstr>ACTITUDE XERAL ante a aprendizaxe </vt:lpstr>
      <vt:lpstr>ATENCIÓN e CONCENTRACIÓN NA AULA </vt:lpstr>
      <vt:lpstr>APUNTES, axenda e anotacións escolares </vt:lpstr>
      <vt:lpstr>Como ESTUDAS (técnicas de estudo) - 1</vt:lpstr>
      <vt:lpstr>Como ESTUDAS (técnicas de estudo) - 2</vt:lpstr>
      <vt:lpstr>Como ESTUDAS (técnicas de estudo) - 3</vt:lpstr>
      <vt:lpstr>Corrección e interpretación</vt:lpstr>
      <vt:lpstr>Que debes mellorar?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dos hábitos e técnicas de estudo</dc:title>
  <dc:creator>Lourdes &amp; Ricardo</dc:creator>
  <cp:lastModifiedBy>Víctor Bernal</cp:lastModifiedBy>
  <cp:revision>31</cp:revision>
  <dcterms:created xsi:type="dcterms:W3CDTF">2020-04-29T08:27:57Z</dcterms:created>
  <dcterms:modified xsi:type="dcterms:W3CDTF">2020-05-01T12:30:25Z</dcterms:modified>
</cp:coreProperties>
</file>