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1" r:id="rId4"/>
    <p:sldId id="259" r:id="rId5"/>
    <p:sldId id="260" r:id="rId6"/>
    <p:sldId id="262" r:id="rId7"/>
    <p:sldId id="264" r:id="rId8"/>
    <p:sldId id="263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915AF"/>
    <a:srgbClr val="1BE934"/>
    <a:srgbClr val="F7192E"/>
    <a:srgbClr val="EF21A5"/>
    <a:srgbClr val="12BA26"/>
    <a:srgbClr val="4AC2B7"/>
    <a:srgbClr val="68B4F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660"/>
  </p:normalViewPr>
  <p:slideViewPr>
    <p:cSldViewPr snapToGrid="0">
      <p:cViewPr varScale="1">
        <p:scale>
          <a:sx n="92" d="100"/>
          <a:sy n="92" d="100"/>
        </p:scale>
        <p:origin x="-114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59E575-5066-42C5-9A8B-9AB39E77FB67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gl-ES"/>
        </a:p>
      </dgm:t>
    </dgm:pt>
    <dgm:pt modelId="{B4771D22-BDA1-4535-B6B2-4224DC2556EC}">
      <dgm:prSet phldrT="[Texto]" custT="1"/>
      <dgm:spPr>
        <a:solidFill>
          <a:srgbClr val="FF0000"/>
        </a:solidFill>
        <a:ln>
          <a:solidFill>
            <a:schemeClr val="accent1"/>
          </a:solidFill>
        </a:ln>
      </dgm:spPr>
      <dgm:t>
        <a:bodyPr/>
        <a:lstStyle/>
        <a:p>
          <a:r>
            <a:rPr lang="es-ES" sz="1200" b="1" dirty="0"/>
            <a:t>COMPRENSIÓN DO TEXTO</a:t>
          </a:r>
          <a:endParaRPr lang="gl-ES" sz="1200" b="1" dirty="0"/>
        </a:p>
      </dgm:t>
    </dgm:pt>
    <dgm:pt modelId="{69FEEA50-584C-47CD-9681-8BC42066BA92}" type="parTrans" cxnId="{7A409F20-7772-486A-A1D9-E6B49351C206}">
      <dgm:prSet/>
      <dgm:spPr/>
      <dgm:t>
        <a:bodyPr/>
        <a:lstStyle/>
        <a:p>
          <a:endParaRPr lang="gl-ES"/>
        </a:p>
      </dgm:t>
    </dgm:pt>
    <dgm:pt modelId="{729F27DE-9717-492E-8E81-AD7CB0FC016F}" type="sibTrans" cxnId="{7A409F20-7772-486A-A1D9-E6B49351C206}">
      <dgm:prSet/>
      <dgm:spPr/>
      <dgm:t>
        <a:bodyPr/>
        <a:lstStyle/>
        <a:p>
          <a:endParaRPr lang="gl-ES"/>
        </a:p>
      </dgm:t>
    </dgm:pt>
    <dgm:pt modelId="{BBA0EFC5-3D25-422E-A273-D156198C8B72}">
      <dgm:prSet phldrT="[Texto]" custT="1"/>
      <dgm:spPr>
        <a:solidFill>
          <a:srgbClr val="0070C0"/>
        </a:solidFill>
        <a:ln>
          <a:solidFill>
            <a:schemeClr val="accent1"/>
          </a:solidFill>
        </a:ln>
      </dgm:spPr>
      <dgm:t>
        <a:bodyPr/>
        <a:lstStyle/>
        <a:p>
          <a:r>
            <a:rPr lang="es-ES" sz="1200" b="1" dirty="0"/>
            <a:t>SELECCIÓN E ORGANIZACIÓN DE CONCEPTOS, DE MANEIRA QUE A CANTIDADE DE INFORMACIÓN SEXA MENOR</a:t>
          </a:r>
          <a:endParaRPr lang="gl-ES" sz="1200" b="1" dirty="0"/>
        </a:p>
      </dgm:t>
    </dgm:pt>
    <dgm:pt modelId="{095C816D-92F6-4EF0-99C8-74F81EEF3B22}" type="parTrans" cxnId="{9D0E9742-2F3B-4D30-BC31-BC8A093156E8}">
      <dgm:prSet/>
      <dgm:spPr/>
      <dgm:t>
        <a:bodyPr/>
        <a:lstStyle/>
        <a:p>
          <a:endParaRPr lang="gl-ES"/>
        </a:p>
      </dgm:t>
    </dgm:pt>
    <dgm:pt modelId="{6A2706D6-BD52-4ECE-9B9B-D952565E07F5}" type="sibTrans" cxnId="{9D0E9742-2F3B-4D30-BC31-BC8A093156E8}">
      <dgm:prSet/>
      <dgm:spPr/>
      <dgm:t>
        <a:bodyPr/>
        <a:lstStyle/>
        <a:p>
          <a:endParaRPr lang="gl-ES"/>
        </a:p>
      </dgm:t>
    </dgm:pt>
    <dgm:pt modelId="{BED83399-F6A8-4C30-91C4-377B31D989D6}">
      <dgm:prSet phldrT="[Texto]"/>
      <dgm:spPr>
        <a:solidFill>
          <a:srgbClr val="7030A0"/>
        </a:solidFill>
        <a:ln>
          <a:solidFill>
            <a:schemeClr val="accent1"/>
          </a:solidFill>
        </a:ln>
      </dgm:spPr>
      <dgm:t>
        <a:bodyPr/>
        <a:lstStyle/>
        <a:p>
          <a:r>
            <a:rPr lang="es-ES" b="1" dirty="0"/>
            <a:t>MEMORIZACIÓN DOS CONCEPTOS FUNDAMENTAIS</a:t>
          </a:r>
          <a:endParaRPr lang="gl-ES" b="1" dirty="0"/>
        </a:p>
      </dgm:t>
    </dgm:pt>
    <dgm:pt modelId="{71FD65E3-B96C-4DE6-A586-F4B0D08954D7}" type="parTrans" cxnId="{27DA2F1F-6E6C-45F8-A6EA-842CA479434A}">
      <dgm:prSet/>
      <dgm:spPr/>
      <dgm:t>
        <a:bodyPr/>
        <a:lstStyle/>
        <a:p>
          <a:endParaRPr lang="gl-ES"/>
        </a:p>
      </dgm:t>
    </dgm:pt>
    <dgm:pt modelId="{534B61D5-4F99-42BD-A7BC-72675B3B3AE1}" type="sibTrans" cxnId="{27DA2F1F-6E6C-45F8-A6EA-842CA479434A}">
      <dgm:prSet/>
      <dgm:spPr/>
      <dgm:t>
        <a:bodyPr/>
        <a:lstStyle/>
        <a:p>
          <a:endParaRPr lang="gl-ES"/>
        </a:p>
      </dgm:t>
    </dgm:pt>
    <dgm:pt modelId="{AB527066-7379-4EAD-AC03-A36751714633}">
      <dgm:prSet phldrT="[Texto]" custT="1"/>
      <dgm:spPr>
        <a:solidFill>
          <a:srgbClr val="12BA26"/>
        </a:solidFill>
        <a:ln>
          <a:solidFill>
            <a:schemeClr val="accent1"/>
          </a:solidFill>
        </a:ln>
      </dgm:spPr>
      <dgm:t>
        <a:bodyPr/>
        <a:lstStyle/>
        <a:p>
          <a:r>
            <a:rPr lang="es-ES" sz="1200" b="1" dirty="0"/>
            <a:t>DEMOSTRAR O APRENDIDO</a:t>
          </a:r>
          <a:endParaRPr lang="gl-ES" sz="1200" b="1" dirty="0"/>
        </a:p>
      </dgm:t>
    </dgm:pt>
    <dgm:pt modelId="{86A8D317-1B8A-47A2-8DF6-09363F67FB11}" type="parTrans" cxnId="{3C4FA40F-EF4B-485F-8661-BC9264D4E7C1}">
      <dgm:prSet/>
      <dgm:spPr/>
      <dgm:t>
        <a:bodyPr/>
        <a:lstStyle/>
        <a:p>
          <a:endParaRPr lang="gl-ES"/>
        </a:p>
      </dgm:t>
    </dgm:pt>
    <dgm:pt modelId="{2C6ADAB3-16AF-4EEF-8033-430CF36D36AB}" type="sibTrans" cxnId="{3C4FA40F-EF4B-485F-8661-BC9264D4E7C1}">
      <dgm:prSet/>
      <dgm:spPr/>
      <dgm:t>
        <a:bodyPr/>
        <a:lstStyle/>
        <a:p>
          <a:endParaRPr lang="gl-ES"/>
        </a:p>
      </dgm:t>
    </dgm:pt>
    <dgm:pt modelId="{598921BA-65B9-4394-A8F8-1A4B740EABA3}">
      <dgm:prSet/>
      <dgm:spPr/>
      <dgm:t>
        <a:bodyPr/>
        <a:lstStyle/>
        <a:p>
          <a:endParaRPr lang="gl-ES" dirty="0"/>
        </a:p>
      </dgm:t>
    </dgm:pt>
    <dgm:pt modelId="{DD87A3F9-C828-4767-9CDA-0DDC98BD9042}" type="parTrans" cxnId="{6FDBB9BC-EEA7-4646-9C23-C48C03B74479}">
      <dgm:prSet/>
      <dgm:spPr/>
      <dgm:t>
        <a:bodyPr/>
        <a:lstStyle/>
        <a:p>
          <a:endParaRPr lang="gl-ES"/>
        </a:p>
      </dgm:t>
    </dgm:pt>
    <dgm:pt modelId="{B6EF3DAD-92FE-46B7-B95F-37E4D58644B8}" type="sibTrans" cxnId="{6FDBB9BC-EEA7-4646-9C23-C48C03B74479}">
      <dgm:prSet/>
      <dgm:spPr/>
      <dgm:t>
        <a:bodyPr/>
        <a:lstStyle/>
        <a:p>
          <a:endParaRPr lang="gl-ES"/>
        </a:p>
      </dgm:t>
    </dgm:pt>
    <dgm:pt modelId="{DC11AA1C-9017-403C-8B36-D20F235DCC8D}">
      <dgm:prSet phldrT="[Texto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gl-ES" sz="1200" b="1" dirty="0">
              <a:solidFill>
                <a:srgbClr val="12BA26"/>
              </a:solidFill>
            </a:rPr>
            <a:t>ESTUDAR É UN PROCESO QUE REQUIRE CATRO MOMENTOS</a:t>
          </a:r>
        </a:p>
      </dgm:t>
    </dgm:pt>
    <dgm:pt modelId="{023F4120-92A3-4C13-81EF-D804390E4947}" type="sibTrans" cxnId="{DF773507-79D2-4945-9186-7912078A8BD6}">
      <dgm:prSet/>
      <dgm:spPr/>
      <dgm:t>
        <a:bodyPr/>
        <a:lstStyle/>
        <a:p>
          <a:endParaRPr lang="gl-ES"/>
        </a:p>
      </dgm:t>
    </dgm:pt>
    <dgm:pt modelId="{81DAF600-557D-4B6F-AA57-53D835F88016}" type="parTrans" cxnId="{DF773507-79D2-4945-9186-7912078A8BD6}">
      <dgm:prSet/>
      <dgm:spPr/>
      <dgm:t>
        <a:bodyPr/>
        <a:lstStyle/>
        <a:p>
          <a:endParaRPr lang="gl-ES"/>
        </a:p>
      </dgm:t>
    </dgm:pt>
    <dgm:pt modelId="{19AA9AFD-EBEE-4B32-A873-C7145AB0762D}">
      <dgm:prSet/>
      <dgm:spPr/>
      <dgm:t>
        <a:bodyPr/>
        <a:lstStyle/>
        <a:p>
          <a:endParaRPr lang="gl-ES"/>
        </a:p>
      </dgm:t>
    </dgm:pt>
    <dgm:pt modelId="{0EE303F0-3EDB-4880-9A85-8A5F54BA6436}" type="sibTrans" cxnId="{BB4892A9-A55C-4A48-BA81-2AFDABD33BEE}">
      <dgm:prSet/>
      <dgm:spPr/>
      <dgm:t>
        <a:bodyPr/>
        <a:lstStyle/>
        <a:p>
          <a:endParaRPr lang="gl-ES"/>
        </a:p>
      </dgm:t>
    </dgm:pt>
    <dgm:pt modelId="{16D0C6D6-DAFA-43D9-B3FF-96798E7E8D6E}" type="parTrans" cxnId="{BB4892A9-A55C-4A48-BA81-2AFDABD33BEE}">
      <dgm:prSet/>
      <dgm:spPr/>
      <dgm:t>
        <a:bodyPr/>
        <a:lstStyle/>
        <a:p>
          <a:endParaRPr lang="gl-ES"/>
        </a:p>
      </dgm:t>
    </dgm:pt>
    <dgm:pt modelId="{83FB2AF3-4D36-4A0F-A1C4-8D025A4E50A9}" type="pres">
      <dgm:prSet presAssocID="{AB59E575-5066-42C5-9A8B-9AB39E77FB6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89207DB-C402-419A-838D-9B0BA1DDED46}" type="pres">
      <dgm:prSet presAssocID="{DC11AA1C-9017-403C-8B36-D20F235DCC8D}" presName="centerShape" presStyleLbl="node0" presStyleIdx="0" presStyleCnt="1"/>
      <dgm:spPr/>
      <dgm:t>
        <a:bodyPr/>
        <a:lstStyle/>
        <a:p>
          <a:endParaRPr lang="es-ES"/>
        </a:p>
      </dgm:t>
    </dgm:pt>
    <dgm:pt modelId="{48204923-67FA-41CA-B755-5140673995C3}" type="pres">
      <dgm:prSet presAssocID="{69FEEA50-584C-47CD-9681-8BC42066BA92}" presName="Name9" presStyleLbl="parChTrans1D2" presStyleIdx="0" presStyleCnt="4"/>
      <dgm:spPr/>
      <dgm:t>
        <a:bodyPr/>
        <a:lstStyle/>
        <a:p>
          <a:endParaRPr lang="es-ES"/>
        </a:p>
      </dgm:t>
    </dgm:pt>
    <dgm:pt modelId="{C5B826D3-6AD3-4E0C-8F0A-7BA6C60DC472}" type="pres">
      <dgm:prSet presAssocID="{69FEEA50-584C-47CD-9681-8BC42066BA92}" presName="connTx" presStyleLbl="parChTrans1D2" presStyleIdx="0" presStyleCnt="4"/>
      <dgm:spPr/>
      <dgm:t>
        <a:bodyPr/>
        <a:lstStyle/>
        <a:p>
          <a:endParaRPr lang="es-ES"/>
        </a:p>
      </dgm:t>
    </dgm:pt>
    <dgm:pt modelId="{04BF11A1-E914-4E2D-9FB6-BC07B5F887C3}" type="pres">
      <dgm:prSet presAssocID="{B4771D22-BDA1-4535-B6B2-4224DC2556E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022960-1630-4D1F-86ED-5AA17598203F}" type="pres">
      <dgm:prSet presAssocID="{095C816D-92F6-4EF0-99C8-74F81EEF3B22}" presName="Name9" presStyleLbl="parChTrans1D2" presStyleIdx="1" presStyleCnt="4"/>
      <dgm:spPr/>
      <dgm:t>
        <a:bodyPr/>
        <a:lstStyle/>
        <a:p>
          <a:endParaRPr lang="es-ES"/>
        </a:p>
      </dgm:t>
    </dgm:pt>
    <dgm:pt modelId="{7D19C237-A463-419A-9090-D719C584EC6A}" type="pres">
      <dgm:prSet presAssocID="{095C816D-92F6-4EF0-99C8-74F81EEF3B22}" presName="connTx" presStyleLbl="parChTrans1D2" presStyleIdx="1" presStyleCnt="4"/>
      <dgm:spPr/>
      <dgm:t>
        <a:bodyPr/>
        <a:lstStyle/>
        <a:p>
          <a:endParaRPr lang="es-ES"/>
        </a:p>
      </dgm:t>
    </dgm:pt>
    <dgm:pt modelId="{FFD8F0A2-6658-4881-A17B-167980744A99}" type="pres">
      <dgm:prSet presAssocID="{BBA0EFC5-3D25-422E-A273-D156198C8B72}" presName="node" presStyleLbl="node1" presStyleIdx="1" presStyleCnt="4" custScaleX="105706" custScaleY="1096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8BFE26-E86C-4D30-AE63-E4FC85315428}" type="pres">
      <dgm:prSet presAssocID="{71FD65E3-B96C-4DE6-A586-F4B0D08954D7}" presName="Name9" presStyleLbl="parChTrans1D2" presStyleIdx="2" presStyleCnt="4"/>
      <dgm:spPr/>
      <dgm:t>
        <a:bodyPr/>
        <a:lstStyle/>
        <a:p>
          <a:endParaRPr lang="es-ES"/>
        </a:p>
      </dgm:t>
    </dgm:pt>
    <dgm:pt modelId="{2F629B38-FCED-4AAD-8971-EC89617BE125}" type="pres">
      <dgm:prSet presAssocID="{71FD65E3-B96C-4DE6-A586-F4B0D08954D7}" presName="connTx" presStyleLbl="parChTrans1D2" presStyleIdx="2" presStyleCnt="4"/>
      <dgm:spPr/>
      <dgm:t>
        <a:bodyPr/>
        <a:lstStyle/>
        <a:p>
          <a:endParaRPr lang="es-ES"/>
        </a:p>
      </dgm:t>
    </dgm:pt>
    <dgm:pt modelId="{3BBC1457-CD35-4BDF-B16B-607C87A02BF3}" type="pres">
      <dgm:prSet presAssocID="{BED83399-F6A8-4C30-91C4-377B31D989D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F24E2D-F901-4EC7-A72D-D8C1B6B1175F}" type="pres">
      <dgm:prSet presAssocID="{86A8D317-1B8A-47A2-8DF6-09363F67FB11}" presName="Name9" presStyleLbl="parChTrans1D2" presStyleIdx="3" presStyleCnt="4"/>
      <dgm:spPr/>
      <dgm:t>
        <a:bodyPr/>
        <a:lstStyle/>
        <a:p>
          <a:endParaRPr lang="es-ES"/>
        </a:p>
      </dgm:t>
    </dgm:pt>
    <dgm:pt modelId="{F628B7CA-942F-4C2B-96D0-F63AD0731A1C}" type="pres">
      <dgm:prSet presAssocID="{86A8D317-1B8A-47A2-8DF6-09363F67FB11}" presName="connTx" presStyleLbl="parChTrans1D2" presStyleIdx="3" presStyleCnt="4"/>
      <dgm:spPr/>
      <dgm:t>
        <a:bodyPr/>
        <a:lstStyle/>
        <a:p>
          <a:endParaRPr lang="es-ES"/>
        </a:p>
      </dgm:t>
    </dgm:pt>
    <dgm:pt modelId="{B5EDCEB6-2786-4036-AF28-EE8ED45877BE}" type="pres">
      <dgm:prSet presAssocID="{AB527066-7379-4EAD-AC03-A3675171463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00D500F-AB46-4801-A839-28E72BBF5CA1}" type="presOf" srcId="{AB527066-7379-4EAD-AC03-A36751714633}" destId="{B5EDCEB6-2786-4036-AF28-EE8ED45877BE}" srcOrd="0" destOrd="0" presId="urn:microsoft.com/office/officeart/2005/8/layout/radial1"/>
    <dgm:cxn modelId="{F04D1914-07A3-4271-BEFC-7F62056B4E08}" type="presOf" srcId="{095C816D-92F6-4EF0-99C8-74F81EEF3B22}" destId="{7D19C237-A463-419A-9090-D719C584EC6A}" srcOrd="1" destOrd="0" presId="urn:microsoft.com/office/officeart/2005/8/layout/radial1"/>
    <dgm:cxn modelId="{023E29A6-5DA6-4779-92E1-F4DD03B57EFD}" type="presOf" srcId="{DC11AA1C-9017-403C-8B36-D20F235DCC8D}" destId="{F89207DB-C402-419A-838D-9B0BA1DDED46}" srcOrd="0" destOrd="0" presId="urn:microsoft.com/office/officeart/2005/8/layout/radial1"/>
    <dgm:cxn modelId="{6AF8D59E-3C4C-45E0-9FE3-FF1D6793315A}" type="presOf" srcId="{71FD65E3-B96C-4DE6-A586-F4B0D08954D7}" destId="{8D8BFE26-E86C-4D30-AE63-E4FC85315428}" srcOrd="0" destOrd="0" presId="urn:microsoft.com/office/officeart/2005/8/layout/radial1"/>
    <dgm:cxn modelId="{15C4F64D-0168-4450-B38A-78EF35902E73}" type="presOf" srcId="{69FEEA50-584C-47CD-9681-8BC42066BA92}" destId="{C5B826D3-6AD3-4E0C-8F0A-7BA6C60DC472}" srcOrd="1" destOrd="0" presId="urn:microsoft.com/office/officeart/2005/8/layout/radial1"/>
    <dgm:cxn modelId="{C9E7441D-2145-47E9-BF95-9E4FE84B6619}" type="presOf" srcId="{86A8D317-1B8A-47A2-8DF6-09363F67FB11}" destId="{F628B7CA-942F-4C2B-96D0-F63AD0731A1C}" srcOrd="1" destOrd="0" presId="urn:microsoft.com/office/officeart/2005/8/layout/radial1"/>
    <dgm:cxn modelId="{27DA2F1F-6E6C-45F8-A6EA-842CA479434A}" srcId="{DC11AA1C-9017-403C-8B36-D20F235DCC8D}" destId="{BED83399-F6A8-4C30-91C4-377B31D989D6}" srcOrd="2" destOrd="0" parTransId="{71FD65E3-B96C-4DE6-A586-F4B0D08954D7}" sibTransId="{534B61D5-4F99-42BD-A7BC-72675B3B3AE1}"/>
    <dgm:cxn modelId="{F3D65195-2065-4EB4-96F2-03AF18805B90}" type="presOf" srcId="{86A8D317-1B8A-47A2-8DF6-09363F67FB11}" destId="{44F24E2D-F901-4EC7-A72D-D8C1B6B1175F}" srcOrd="0" destOrd="0" presId="urn:microsoft.com/office/officeart/2005/8/layout/radial1"/>
    <dgm:cxn modelId="{6FDBB9BC-EEA7-4646-9C23-C48C03B74479}" srcId="{AB59E575-5066-42C5-9A8B-9AB39E77FB67}" destId="{598921BA-65B9-4394-A8F8-1A4B740EABA3}" srcOrd="2" destOrd="0" parTransId="{DD87A3F9-C828-4767-9CDA-0DDC98BD9042}" sibTransId="{B6EF3DAD-92FE-46B7-B95F-37E4D58644B8}"/>
    <dgm:cxn modelId="{7A409F20-7772-486A-A1D9-E6B49351C206}" srcId="{DC11AA1C-9017-403C-8B36-D20F235DCC8D}" destId="{B4771D22-BDA1-4535-B6B2-4224DC2556EC}" srcOrd="0" destOrd="0" parTransId="{69FEEA50-584C-47CD-9681-8BC42066BA92}" sibTransId="{729F27DE-9717-492E-8E81-AD7CB0FC016F}"/>
    <dgm:cxn modelId="{BB4892A9-A55C-4A48-BA81-2AFDABD33BEE}" srcId="{AB59E575-5066-42C5-9A8B-9AB39E77FB67}" destId="{19AA9AFD-EBEE-4B32-A873-C7145AB0762D}" srcOrd="1" destOrd="0" parTransId="{16D0C6D6-DAFA-43D9-B3FF-96798E7E8D6E}" sibTransId="{0EE303F0-3EDB-4880-9A85-8A5F54BA6436}"/>
    <dgm:cxn modelId="{A67F8844-8E51-47CD-8042-01AE72EEDF47}" type="presOf" srcId="{69FEEA50-584C-47CD-9681-8BC42066BA92}" destId="{48204923-67FA-41CA-B755-5140673995C3}" srcOrd="0" destOrd="0" presId="urn:microsoft.com/office/officeart/2005/8/layout/radial1"/>
    <dgm:cxn modelId="{DF773507-79D2-4945-9186-7912078A8BD6}" srcId="{AB59E575-5066-42C5-9A8B-9AB39E77FB67}" destId="{DC11AA1C-9017-403C-8B36-D20F235DCC8D}" srcOrd="0" destOrd="0" parTransId="{81DAF600-557D-4B6F-AA57-53D835F88016}" sibTransId="{023F4120-92A3-4C13-81EF-D804390E4947}"/>
    <dgm:cxn modelId="{A5FB9C21-C7DE-4EB3-9FEE-632437989373}" type="presOf" srcId="{BED83399-F6A8-4C30-91C4-377B31D989D6}" destId="{3BBC1457-CD35-4BDF-B16B-607C87A02BF3}" srcOrd="0" destOrd="0" presId="urn:microsoft.com/office/officeart/2005/8/layout/radial1"/>
    <dgm:cxn modelId="{3C4FA40F-EF4B-485F-8661-BC9264D4E7C1}" srcId="{DC11AA1C-9017-403C-8B36-D20F235DCC8D}" destId="{AB527066-7379-4EAD-AC03-A36751714633}" srcOrd="3" destOrd="0" parTransId="{86A8D317-1B8A-47A2-8DF6-09363F67FB11}" sibTransId="{2C6ADAB3-16AF-4EEF-8033-430CF36D36AB}"/>
    <dgm:cxn modelId="{C1182C4E-E935-4547-BCE6-136DE444969E}" type="presOf" srcId="{B4771D22-BDA1-4535-B6B2-4224DC2556EC}" destId="{04BF11A1-E914-4E2D-9FB6-BC07B5F887C3}" srcOrd="0" destOrd="0" presId="urn:microsoft.com/office/officeart/2005/8/layout/radial1"/>
    <dgm:cxn modelId="{C1479EB7-1268-4875-82CE-4F2D90FADEC9}" type="presOf" srcId="{AB59E575-5066-42C5-9A8B-9AB39E77FB67}" destId="{83FB2AF3-4D36-4A0F-A1C4-8D025A4E50A9}" srcOrd="0" destOrd="0" presId="urn:microsoft.com/office/officeart/2005/8/layout/radial1"/>
    <dgm:cxn modelId="{0737C7F9-A3E2-4DE3-9979-49F592F43E9E}" type="presOf" srcId="{095C816D-92F6-4EF0-99C8-74F81EEF3B22}" destId="{DB022960-1630-4D1F-86ED-5AA17598203F}" srcOrd="0" destOrd="0" presId="urn:microsoft.com/office/officeart/2005/8/layout/radial1"/>
    <dgm:cxn modelId="{67CDA159-2BD2-4D9C-8D74-6DF8FE6C5134}" type="presOf" srcId="{BBA0EFC5-3D25-422E-A273-D156198C8B72}" destId="{FFD8F0A2-6658-4881-A17B-167980744A99}" srcOrd="0" destOrd="0" presId="urn:microsoft.com/office/officeart/2005/8/layout/radial1"/>
    <dgm:cxn modelId="{033493F1-5692-46B4-9EC8-D816C3C4692C}" type="presOf" srcId="{71FD65E3-B96C-4DE6-A586-F4B0D08954D7}" destId="{2F629B38-FCED-4AAD-8971-EC89617BE125}" srcOrd="1" destOrd="0" presId="urn:microsoft.com/office/officeart/2005/8/layout/radial1"/>
    <dgm:cxn modelId="{9D0E9742-2F3B-4D30-BC31-BC8A093156E8}" srcId="{DC11AA1C-9017-403C-8B36-D20F235DCC8D}" destId="{BBA0EFC5-3D25-422E-A273-D156198C8B72}" srcOrd="1" destOrd="0" parTransId="{095C816D-92F6-4EF0-99C8-74F81EEF3B22}" sibTransId="{6A2706D6-BD52-4ECE-9B9B-D952565E07F5}"/>
    <dgm:cxn modelId="{05EFDC88-9749-411D-8A44-2BF89073A764}" type="presParOf" srcId="{83FB2AF3-4D36-4A0F-A1C4-8D025A4E50A9}" destId="{F89207DB-C402-419A-838D-9B0BA1DDED46}" srcOrd="0" destOrd="0" presId="urn:microsoft.com/office/officeart/2005/8/layout/radial1"/>
    <dgm:cxn modelId="{0E8C324D-2BC7-46EA-B3EC-0D25B53E9EBB}" type="presParOf" srcId="{83FB2AF3-4D36-4A0F-A1C4-8D025A4E50A9}" destId="{48204923-67FA-41CA-B755-5140673995C3}" srcOrd="1" destOrd="0" presId="urn:microsoft.com/office/officeart/2005/8/layout/radial1"/>
    <dgm:cxn modelId="{EAF270BF-B017-4AA2-8C6A-D769E71ABE85}" type="presParOf" srcId="{48204923-67FA-41CA-B755-5140673995C3}" destId="{C5B826D3-6AD3-4E0C-8F0A-7BA6C60DC472}" srcOrd="0" destOrd="0" presId="urn:microsoft.com/office/officeart/2005/8/layout/radial1"/>
    <dgm:cxn modelId="{51E8E2EB-B235-4C6E-831D-F234E9902EC8}" type="presParOf" srcId="{83FB2AF3-4D36-4A0F-A1C4-8D025A4E50A9}" destId="{04BF11A1-E914-4E2D-9FB6-BC07B5F887C3}" srcOrd="2" destOrd="0" presId="urn:microsoft.com/office/officeart/2005/8/layout/radial1"/>
    <dgm:cxn modelId="{C59BF4ED-DBBE-4B9B-AD60-14AB11FA5B06}" type="presParOf" srcId="{83FB2AF3-4D36-4A0F-A1C4-8D025A4E50A9}" destId="{DB022960-1630-4D1F-86ED-5AA17598203F}" srcOrd="3" destOrd="0" presId="urn:microsoft.com/office/officeart/2005/8/layout/radial1"/>
    <dgm:cxn modelId="{53D770E7-8FC0-480F-9F95-6AE0810E71D9}" type="presParOf" srcId="{DB022960-1630-4D1F-86ED-5AA17598203F}" destId="{7D19C237-A463-419A-9090-D719C584EC6A}" srcOrd="0" destOrd="0" presId="urn:microsoft.com/office/officeart/2005/8/layout/radial1"/>
    <dgm:cxn modelId="{747FE7A2-F2D2-4E41-8E7E-B823A11558F6}" type="presParOf" srcId="{83FB2AF3-4D36-4A0F-A1C4-8D025A4E50A9}" destId="{FFD8F0A2-6658-4881-A17B-167980744A99}" srcOrd="4" destOrd="0" presId="urn:microsoft.com/office/officeart/2005/8/layout/radial1"/>
    <dgm:cxn modelId="{B7B62C1B-4C75-4862-9AD2-8C3C54A06CCB}" type="presParOf" srcId="{83FB2AF3-4D36-4A0F-A1C4-8D025A4E50A9}" destId="{8D8BFE26-E86C-4D30-AE63-E4FC85315428}" srcOrd="5" destOrd="0" presId="urn:microsoft.com/office/officeart/2005/8/layout/radial1"/>
    <dgm:cxn modelId="{57319DDA-EC25-42CB-AC7B-B1649955C003}" type="presParOf" srcId="{8D8BFE26-E86C-4D30-AE63-E4FC85315428}" destId="{2F629B38-FCED-4AAD-8971-EC89617BE125}" srcOrd="0" destOrd="0" presId="urn:microsoft.com/office/officeart/2005/8/layout/radial1"/>
    <dgm:cxn modelId="{4873611D-35FB-4B6B-B596-D00441427CB0}" type="presParOf" srcId="{83FB2AF3-4D36-4A0F-A1C4-8D025A4E50A9}" destId="{3BBC1457-CD35-4BDF-B16B-607C87A02BF3}" srcOrd="6" destOrd="0" presId="urn:microsoft.com/office/officeart/2005/8/layout/radial1"/>
    <dgm:cxn modelId="{F4E1751C-6DB5-4C98-A73F-ECACA9B2BC5C}" type="presParOf" srcId="{83FB2AF3-4D36-4A0F-A1C4-8D025A4E50A9}" destId="{44F24E2D-F901-4EC7-A72D-D8C1B6B1175F}" srcOrd="7" destOrd="0" presId="urn:microsoft.com/office/officeart/2005/8/layout/radial1"/>
    <dgm:cxn modelId="{548E8880-5BCA-4673-8DF6-E1AB69DCEEF2}" type="presParOf" srcId="{44F24E2D-F901-4EC7-A72D-D8C1B6B1175F}" destId="{F628B7CA-942F-4C2B-96D0-F63AD0731A1C}" srcOrd="0" destOrd="0" presId="urn:microsoft.com/office/officeart/2005/8/layout/radial1"/>
    <dgm:cxn modelId="{B82B9F74-BCF7-4491-9611-5EA66F5AE94D}" type="presParOf" srcId="{83FB2AF3-4D36-4A0F-A1C4-8D025A4E50A9}" destId="{B5EDCEB6-2786-4036-AF28-EE8ED45877BE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9207DB-C402-419A-838D-9B0BA1DDED46}">
      <dsp:nvSpPr>
        <dsp:cNvPr id="0" name=""/>
        <dsp:cNvSpPr/>
      </dsp:nvSpPr>
      <dsp:spPr>
        <a:xfrm>
          <a:off x="4665933" y="2279977"/>
          <a:ext cx="1733967" cy="1733967"/>
        </a:xfrm>
        <a:prstGeom prst="ellipse">
          <a:avLst/>
        </a:prstGeom>
        <a:solidFill>
          <a:schemeClr val="bg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gl-ES" sz="1200" b="1" kern="1200" dirty="0">
              <a:solidFill>
                <a:srgbClr val="12BA26"/>
              </a:solidFill>
            </a:rPr>
            <a:t>ESTUDAR É UN PROCESO QUE REQUIRE CATRO MOMENTOS</a:t>
          </a:r>
        </a:p>
      </dsp:txBody>
      <dsp:txXfrm>
        <a:off x="4665933" y="2279977"/>
        <a:ext cx="1733967" cy="1733967"/>
      </dsp:txXfrm>
    </dsp:sp>
    <dsp:sp modelId="{48204923-67FA-41CA-B755-5140673995C3}">
      <dsp:nvSpPr>
        <dsp:cNvPr id="0" name=""/>
        <dsp:cNvSpPr/>
      </dsp:nvSpPr>
      <dsp:spPr>
        <a:xfrm rot="16200000">
          <a:off x="5271307" y="2004328"/>
          <a:ext cx="523218" cy="28079"/>
        </a:xfrm>
        <a:custGeom>
          <a:avLst/>
          <a:gdLst/>
          <a:ahLst/>
          <a:cxnLst/>
          <a:rect l="0" t="0" r="0" b="0"/>
          <a:pathLst>
            <a:path>
              <a:moveTo>
                <a:pt x="0" y="14039"/>
              </a:moveTo>
              <a:lnTo>
                <a:pt x="523218" y="1403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gl-ES" sz="500" kern="1200"/>
        </a:p>
      </dsp:txBody>
      <dsp:txXfrm rot="16200000">
        <a:off x="5519836" y="2005287"/>
        <a:ext cx="26160" cy="26160"/>
      </dsp:txXfrm>
    </dsp:sp>
    <dsp:sp modelId="{04BF11A1-E914-4E2D-9FB6-BC07B5F887C3}">
      <dsp:nvSpPr>
        <dsp:cNvPr id="0" name=""/>
        <dsp:cNvSpPr/>
      </dsp:nvSpPr>
      <dsp:spPr>
        <a:xfrm>
          <a:off x="4665933" y="22790"/>
          <a:ext cx="1733967" cy="1733967"/>
        </a:xfrm>
        <a:prstGeom prst="ellipse">
          <a:avLst/>
        </a:prstGeom>
        <a:solidFill>
          <a:srgbClr val="FF0000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/>
            <a:t>COMPRENSIÓN DO TEXTO</a:t>
          </a:r>
          <a:endParaRPr lang="gl-ES" sz="1200" b="1" kern="1200" dirty="0"/>
        </a:p>
      </dsp:txBody>
      <dsp:txXfrm>
        <a:off x="4665933" y="22790"/>
        <a:ext cx="1733967" cy="1733967"/>
      </dsp:txXfrm>
    </dsp:sp>
    <dsp:sp modelId="{DB022960-1630-4D1F-86ED-5AA17598203F}">
      <dsp:nvSpPr>
        <dsp:cNvPr id="0" name=""/>
        <dsp:cNvSpPr/>
      </dsp:nvSpPr>
      <dsp:spPr>
        <a:xfrm>
          <a:off x="6399900" y="3132921"/>
          <a:ext cx="473748" cy="28079"/>
        </a:xfrm>
        <a:custGeom>
          <a:avLst/>
          <a:gdLst/>
          <a:ahLst/>
          <a:cxnLst/>
          <a:rect l="0" t="0" r="0" b="0"/>
          <a:pathLst>
            <a:path>
              <a:moveTo>
                <a:pt x="0" y="14039"/>
              </a:moveTo>
              <a:lnTo>
                <a:pt x="473748" y="1403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gl-ES" sz="500" kern="1200"/>
        </a:p>
      </dsp:txBody>
      <dsp:txXfrm>
        <a:off x="6624931" y="3135117"/>
        <a:ext cx="23687" cy="23687"/>
      </dsp:txXfrm>
    </dsp:sp>
    <dsp:sp modelId="{FFD8F0A2-6658-4881-A17B-167980744A99}">
      <dsp:nvSpPr>
        <dsp:cNvPr id="0" name=""/>
        <dsp:cNvSpPr/>
      </dsp:nvSpPr>
      <dsp:spPr>
        <a:xfrm>
          <a:off x="6873649" y="2196191"/>
          <a:ext cx="1832907" cy="1901538"/>
        </a:xfrm>
        <a:prstGeom prst="ellipse">
          <a:avLst/>
        </a:prstGeom>
        <a:solidFill>
          <a:srgbClr val="0070C0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/>
            <a:t>SELECCIÓN E ORGANIZACIÓN DE CONCEPTOS, DE MANEIRA QUE A CANTIDADE DE INFORMACIÓN SEXA MENOR</a:t>
          </a:r>
          <a:endParaRPr lang="gl-ES" sz="1200" b="1" kern="1200" dirty="0"/>
        </a:p>
      </dsp:txBody>
      <dsp:txXfrm>
        <a:off x="6873649" y="2196191"/>
        <a:ext cx="1832907" cy="1901538"/>
      </dsp:txXfrm>
    </dsp:sp>
    <dsp:sp modelId="{8D8BFE26-E86C-4D30-AE63-E4FC85315428}">
      <dsp:nvSpPr>
        <dsp:cNvPr id="0" name=""/>
        <dsp:cNvSpPr/>
      </dsp:nvSpPr>
      <dsp:spPr>
        <a:xfrm rot="5400000">
          <a:off x="5271307" y="4261514"/>
          <a:ext cx="523218" cy="28079"/>
        </a:xfrm>
        <a:custGeom>
          <a:avLst/>
          <a:gdLst/>
          <a:ahLst/>
          <a:cxnLst/>
          <a:rect l="0" t="0" r="0" b="0"/>
          <a:pathLst>
            <a:path>
              <a:moveTo>
                <a:pt x="0" y="14039"/>
              </a:moveTo>
              <a:lnTo>
                <a:pt x="523218" y="1403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gl-ES" sz="500" kern="1200"/>
        </a:p>
      </dsp:txBody>
      <dsp:txXfrm rot="5400000">
        <a:off x="5519836" y="4262473"/>
        <a:ext cx="26160" cy="26160"/>
      </dsp:txXfrm>
    </dsp:sp>
    <dsp:sp modelId="{3BBC1457-CD35-4BDF-B16B-607C87A02BF3}">
      <dsp:nvSpPr>
        <dsp:cNvPr id="0" name=""/>
        <dsp:cNvSpPr/>
      </dsp:nvSpPr>
      <dsp:spPr>
        <a:xfrm>
          <a:off x="4665933" y="4537163"/>
          <a:ext cx="1733967" cy="1733967"/>
        </a:xfrm>
        <a:prstGeom prst="ellipse">
          <a:avLst/>
        </a:prstGeom>
        <a:solidFill>
          <a:srgbClr val="7030A0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/>
            <a:t>MEMORIZACIÓN DOS CONCEPTOS FUNDAMENTAIS</a:t>
          </a:r>
          <a:endParaRPr lang="gl-ES" sz="1200" b="1" kern="1200" dirty="0"/>
        </a:p>
      </dsp:txBody>
      <dsp:txXfrm>
        <a:off x="4665933" y="4537163"/>
        <a:ext cx="1733967" cy="1733967"/>
      </dsp:txXfrm>
    </dsp:sp>
    <dsp:sp modelId="{44F24E2D-F901-4EC7-A72D-D8C1B6B1175F}">
      <dsp:nvSpPr>
        <dsp:cNvPr id="0" name=""/>
        <dsp:cNvSpPr/>
      </dsp:nvSpPr>
      <dsp:spPr>
        <a:xfrm rot="10800000">
          <a:off x="4142714" y="3132921"/>
          <a:ext cx="523218" cy="28079"/>
        </a:xfrm>
        <a:custGeom>
          <a:avLst/>
          <a:gdLst/>
          <a:ahLst/>
          <a:cxnLst/>
          <a:rect l="0" t="0" r="0" b="0"/>
          <a:pathLst>
            <a:path>
              <a:moveTo>
                <a:pt x="0" y="14039"/>
              </a:moveTo>
              <a:lnTo>
                <a:pt x="523218" y="1403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gl-ES" sz="500" kern="1200"/>
        </a:p>
      </dsp:txBody>
      <dsp:txXfrm rot="10800000">
        <a:off x="4391243" y="3133880"/>
        <a:ext cx="26160" cy="26160"/>
      </dsp:txXfrm>
    </dsp:sp>
    <dsp:sp modelId="{B5EDCEB6-2786-4036-AF28-EE8ED45877BE}">
      <dsp:nvSpPr>
        <dsp:cNvPr id="0" name=""/>
        <dsp:cNvSpPr/>
      </dsp:nvSpPr>
      <dsp:spPr>
        <a:xfrm>
          <a:off x="2408746" y="2279977"/>
          <a:ext cx="1733967" cy="1733967"/>
        </a:xfrm>
        <a:prstGeom prst="ellipse">
          <a:avLst/>
        </a:prstGeom>
        <a:solidFill>
          <a:srgbClr val="12BA26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/>
            <a:t>DEMOSTRAR O APRENDIDO</a:t>
          </a:r>
          <a:endParaRPr lang="gl-ES" sz="1200" b="1" kern="1200" dirty="0"/>
        </a:p>
      </dsp:txBody>
      <dsp:txXfrm>
        <a:off x="2408746" y="2279977"/>
        <a:ext cx="1733967" cy="17339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6BA06B-346A-40F6-9111-946847997C40}" type="datetimeFigureOut">
              <a:rPr lang="es-ES" smtClean="0"/>
              <a:pPr/>
              <a:t>29/04/2020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75F5C3-B3B3-4F33-971B-3F89920EAF82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31753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A06B-346A-40F6-9111-946847997C40}" type="datetimeFigureOut">
              <a:rPr lang="es-ES" smtClean="0"/>
              <a:pPr/>
              <a:t>29/04/2020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F5C3-B3B3-4F33-971B-3F89920EAF8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49544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A06B-346A-40F6-9111-946847997C40}" type="datetimeFigureOut">
              <a:rPr lang="es-ES" smtClean="0"/>
              <a:pPr/>
              <a:t>29/04/2020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F5C3-B3B3-4F33-971B-3F89920EAF8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02605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A06B-346A-40F6-9111-946847997C40}" type="datetimeFigureOut">
              <a:rPr lang="es-ES" smtClean="0"/>
              <a:pPr/>
              <a:t>29/04/2020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F5C3-B3B3-4F33-971B-3F89920EAF8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34215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A06B-346A-40F6-9111-946847997C40}" type="datetimeFigureOut">
              <a:rPr lang="es-ES" smtClean="0"/>
              <a:pPr/>
              <a:t>29/04/2020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F5C3-B3B3-4F33-971B-3F89920EAF82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76375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A06B-346A-40F6-9111-946847997C40}" type="datetimeFigureOut">
              <a:rPr lang="es-ES" smtClean="0"/>
              <a:pPr/>
              <a:t>29/04/2020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F5C3-B3B3-4F33-971B-3F89920EAF8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50544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A06B-346A-40F6-9111-946847997C40}" type="datetimeFigureOut">
              <a:rPr lang="es-ES" smtClean="0"/>
              <a:pPr/>
              <a:t>29/04/2020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F5C3-B3B3-4F33-971B-3F89920EAF8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67580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A06B-346A-40F6-9111-946847997C40}" type="datetimeFigureOut">
              <a:rPr lang="es-ES" smtClean="0"/>
              <a:pPr/>
              <a:t>29/04/2020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F5C3-B3B3-4F33-971B-3F89920EAF8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92625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A06B-346A-40F6-9111-946847997C40}" type="datetimeFigureOut">
              <a:rPr lang="es-ES" smtClean="0"/>
              <a:pPr/>
              <a:t>29/04/2020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F5C3-B3B3-4F33-971B-3F89920EAF8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98881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A06B-346A-40F6-9111-946847997C40}" type="datetimeFigureOut">
              <a:rPr lang="es-ES" smtClean="0"/>
              <a:pPr/>
              <a:t>29/04/2020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F5C3-B3B3-4F33-971B-3F89920EAF8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02810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A06B-346A-40F6-9111-946847997C40}" type="datetimeFigureOut">
              <a:rPr lang="es-ES" smtClean="0"/>
              <a:pPr/>
              <a:t>29/04/2020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F5C3-B3B3-4F33-971B-3F89920EAF8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52735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86BA06B-346A-40F6-9111-946847997C40}" type="datetimeFigureOut">
              <a:rPr lang="es-ES" smtClean="0"/>
              <a:pPr/>
              <a:t>29/04/2020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A75F5C3-B3B3-4F33-971B-3F89920EAF8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8419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22AB618-C6D7-42B1-B0AE-F185027F8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879234"/>
          </a:xfrm>
        </p:spPr>
        <p:txBody>
          <a:bodyPr>
            <a:normAutofit fontScale="90000"/>
          </a:bodyPr>
          <a:lstStyle/>
          <a:p>
            <a:r>
              <a:rPr lang="es-ES" dirty="0"/>
              <a:t>METODO DE ESTUDO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7BAF290-1A43-403E-AD10-14FD595A0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4518991"/>
            <a:ext cx="6815669" cy="459408"/>
          </a:xfrm>
        </p:spPr>
        <p:txBody>
          <a:bodyPr/>
          <a:lstStyle/>
          <a:p>
            <a:r>
              <a:rPr lang="es-ES" dirty="0"/>
              <a:t>SUSPENSIÓN DE CLASES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xmlns="" id="{F320530C-AFED-4C6E-93EF-43DF10235C8C}"/>
              </a:ext>
            </a:extLst>
          </p:cNvPr>
          <p:cNvGrpSpPr/>
          <p:nvPr/>
        </p:nvGrpSpPr>
        <p:grpSpPr>
          <a:xfrm>
            <a:off x="1699857" y="5288508"/>
            <a:ext cx="8792286" cy="1569492"/>
            <a:chOff x="2173836" y="5384341"/>
            <a:chExt cx="9451069" cy="1107015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xmlns="" id="{B37E121B-5EC6-4D43-BD6D-2C7F0BF8F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73836" y="5384341"/>
              <a:ext cx="9451069" cy="1107015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xmlns="" id="{132F6B02-0590-497A-9C72-97CD1338D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11734" y="5384341"/>
              <a:ext cx="1213171" cy="825390"/>
            </a:xfrm>
            <a:prstGeom prst="rect">
              <a:avLst/>
            </a:prstGeom>
          </p:spPr>
        </p:pic>
      </p:grpSp>
      <p:pic>
        <p:nvPicPr>
          <p:cNvPr id="1025" name="Picture 1" descr="Portal Educativo">
            <a:extLst>
              <a:ext uri="{FF2B5EF4-FFF2-40B4-BE49-F238E27FC236}">
                <a16:creationId xmlns:a16="http://schemas.microsoft.com/office/drawing/2014/main" xmlns="" id="{A5C004C4-18D0-444F-BA52-43400FC08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6215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187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7F8D8495-F3DF-459B-AAFD-ECB189C4D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754" y="256481"/>
            <a:ext cx="8868293" cy="1115568"/>
          </a:xfrm>
        </p:spPr>
        <p:txBody>
          <a:bodyPr>
            <a:normAutofit fontScale="90000"/>
          </a:bodyPr>
          <a:lstStyle/>
          <a:p>
            <a:r>
              <a:rPr lang="gl-ES" b="1" dirty="0"/>
              <a:t>Memorización dos conceptos principais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xmlns="" id="{E0A20643-6E51-4574-9AFD-41DAA0EF3BAD}"/>
              </a:ext>
            </a:extLst>
          </p:cNvPr>
          <p:cNvSpPr/>
          <p:nvPr/>
        </p:nvSpPr>
        <p:spPr>
          <a:xfrm>
            <a:off x="698666" y="512064"/>
            <a:ext cx="569302" cy="608398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solidFill>
                  <a:schemeClr val="tx1"/>
                </a:solidFill>
              </a:rPr>
              <a:t>3</a:t>
            </a:r>
            <a:endParaRPr lang="gl-ES" sz="3600" dirty="0">
              <a:solidFill>
                <a:schemeClr val="tx1"/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F69D0731-C1EF-4492-99E2-B1CA52731AA5}"/>
              </a:ext>
            </a:extLst>
          </p:cNvPr>
          <p:cNvGrpSpPr/>
          <p:nvPr/>
        </p:nvGrpSpPr>
        <p:grpSpPr>
          <a:xfrm>
            <a:off x="396000" y="1120462"/>
            <a:ext cx="11422647" cy="5359436"/>
            <a:chOff x="396000" y="1120462"/>
            <a:chExt cx="11422647" cy="5359436"/>
          </a:xfrm>
        </p:grpSpPr>
        <p:sp>
          <p:nvSpPr>
            <p:cNvPr id="2" name="Elipse 1">
              <a:extLst>
                <a:ext uri="{FF2B5EF4-FFF2-40B4-BE49-F238E27FC236}">
                  <a16:creationId xmlns:a16="http://schemas.microsoft.com/office/drawing/2014/main" xmlns="" id="{BB86141E-A88E-476A-BC89-D329ADEFAA25}"/>
                </a:ext>
              </a:extLst>
            </p:cNvPr>
            <p:cNvSpPr/>
            <p:nvPr/>
          </p:nvSpPr>
          <p:spPr>
            <a:xfrm>
              <a:off x="396000" y="2016000"/>
              <a:ext cx="3528000" cy="2484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200" b="1" dirty="0"/>
                <a:t>Repaso</a:t>
              </a:r>
              <a:endParaRPr lang="gl-ES" sz="3200" b="1" dirty="0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xmlns="" id="{67F114D9-84C9-4BD5-93E1-F2B07536FE42}"/>
                </a:ext>
              </a:extLst>
            </p:cNvPr>
            <p:cNvSpPr/>
            <p:nvPr/>
          </p:nvSpPr>
          <p:spPr>
            <a:xfrm>
              <a:off x="7236000" y="1512000"/>
              <a:ext cx="4582647" cy="3361385"/>
            </a:xfrm>
            <a:prstGeom prst="ellipse">
              <a:avLst/>
            </a:prstGeom>
            <a:solidFill>
              <a:srgbClr val="EF21A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gl-ES" sz="2000" b="1" dirty="0"/>
                <a:t>REPASAR consiste en facer unha lectura rápida e despois ir comprobando por partes se se sabe repetir ben o texto estudado. Se algo se esqueceu, volve estudar como se indica nas diapositivas 8 e 9</a:t>
              </a:r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21FC8E4E-B715-4709-91F9-85EE66DB2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03552" y="1120462"/>
              <a:ext cx="1542305" cy="2403773"/>
            </a:xfrm>
            <a:prstGeom prst="rect">
              <a:avLst/>
            </a:prstGeom>
          </p:spPr>
        </p:pic>
        <p:sp>
          <p:nvSpPr>
            <p:cNvPr id="6" name="Elipse 5">
              <a:extLst>
                <a:ext uri="{FF2B5EF4-FFF2-40B4-BE49-F238E27FC236}">
                  <a16:creationId xmlns:a16="http://schemas.microsoft.com/office/drawing/2014/main" xmlns="" id="{B948F694-8082-4440-B510-787BE7E29E92}"/>
                </a:ext>
              </a:extLst>
            </p:cNvPr>
            <p:cNvSpPr/>
            <p:nvPr/>
          </p:nvSpPr>
          <p:spPr>
            <a:xfrm>
              <a:off x="3276000" y="3492000"/>
              <a:ext cx="4501591" cy="2987898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gl-ES" sz="2000" b="1" dirty="0"/>
                <a:t>O que se aprendeu un día non servirá apenas se non se repasa ao día seguinte, outra vez pasados cinco ou seis días, daquela unha vez por semana e, finalmente, o día antes do exame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973399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7F8D8495-F3DF-459B-AAFD-ECB189C4D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754" y="256481"/>
            <a:ext cx="8868293" cy="1115568"/>
          </a:xfrm>
        </p:spPr>
        <p:txBody>
          <a:bodyPr>
            <a:normAutofit/>
          </a:bodyPr>
          <a:lstStyle/>
          <a:p>
            <a:r>
              <a:rPr lang="es-ES" b="1" dirty="0"/>
              <a:t>Demostrar </a:t>
            </a:r>
            <a:r>
              <a:rPr lang="gl-ES" b="1" dirty="0"/>
              <a:t>o aprendido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xmlns="" id="{E0A20643-6E51-4574-9AFD-41DAA0EF3BAD}"/>
              </a:ext>
            </a:extLst>
          </p:cNvPr>
          <p:cNvSpPr/>
          <p:nvPr/>
        </p:nvSpPr>
        <p:spPr>
          <a:xfrm>
            <a:off x="698666" y="512064"/>
            <a:ext cx="569302" cy="608398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solidFill>
                  <a:schemeClr val="tx1"/>
                </a:solidFill>
              </a:rPr>
              <a:t>4</a:t>
            </a:r>
            <a:endParaRPr lang="gl-ES" sz="3600" dirty="0">
              <a:solidFill>
                <a:schemeClr val="tx1"/>
              </a:solidFill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xmlns="" id="{E3AA7194-4F5D-4013-98EA-5C202C55CD5A}"/>
              </a:ext>
            </a:extLst>
          </p:cNvPr>
          <p:cNvGrpSpPr/>
          <p:nvPr/>
        </p:nvGrpSpPr>
        <p:grpSpPr>
          <a:xfrm>
            <a:off x="516666" y="1632932"/>
            <a:ext cx="11387591" cy="4461818"/>
            <a:chOff x="516666" y="1632932"/>
            <a:chExt cx="11387591" cy="4461818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xmlns="" id="{6536C262-7EB2-460B-B117-CE085D11E5EE}"/>
                </a:ext>
              </a:extLst>
            </p:cNvPr>
            <p:cNvSpPr/>
            <p:nvPr/>
          </p:nvSpPr>
          <p:spPr>
            <a:xfrm>
              <a:off x="569878" y="1632932"/>
              <a:ext cx="5526122" cy="1867436"/>
            </a:xfrm>
            <a:prstGeom prst="rect">
              <a:avLst/>
            </a:prstGeom>
            <a:solidFill>
              <a:srgbClr val="0070C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gl-ES" sz="2400" b="1" dirty="0"/>
                <a:t>Incorporamos novos aprendizaxes ó noso bagaxe intelectual, non só co fin de recordar, se non de poder aplicar o noso coñecemento a situacións novas</a:t>
              </a:r>
            </a:p>
          </p:txBody>
        </p:sp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xmlns="" id="{06B53890-1C40-427F-8CD3-938CC3A44A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666" y="3834838"/>
              <a:ext cx="1810175" cy="18101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05F050C1-616F-43A3-B42F-7974D628527E}"/>
                </a:ext>
              </a:extLst>
            </p:cNvPr>
            <p:cNvSpPr/>
            <p:nvPr/>
          </p:nvSpPr>
          <p:spPr>
            <a:xfrm>
              <a:off x="2651372" y="4227314"/>
              <a:ext cx="7284097" cy="1867436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" indent="0">
                <a:buNone/>
              </a:pPr>
              <a:r>
                <a:rPr lang="gl-ES" sz="2400" b="1" dirty="0">
                  <a:solidFill>
                    <a:schemeClr val="bg1"/>
                  </a:solidFill>
                </a:rPr>
                <a:t>Pero, con  frecuencia a maneira de demostrar que se aprendeu algo é a través de </a:t>
              </a:r>
              <a:r>
                <a:rPr lang="gl-ES" sz="2400" b="1" dirty="0" err="1">
                  <a:solidFill>
                    <a:schemeClr val="bg1"/>
                  </a:solidFill>
                </a:rPr>
                <a:t>exámes</a:t>
              </a:r>
              <a:r>
                <a:rPr lang="gl-ES" sz="2400" b="1" dirty="0">
                  <a:solidFill>
                    <a:schemeClr val="bg1"/>
                  </a:solidFill>
                </a:rPr>
                <a:t>. Normalmente, se se estudiou de forma adecuada non adoitan presentar demasiados problemas</a:t>
              </a:r>
            </a:p>
          </p:txBody>
        </p:sp>
        <p:pic>
          <p:nvPicPr>
            <p:cNvPr id="7" name="Picture 4" descr="Estudiante Caricatura Imágenes Y Fotos - 123RF">
              <a:extLst>
                <a:ext uri="{FF2B5EF4-FFF2-40B4-BE49-F238E27FC236}">
                  <a16:creationId xmlns:a16="http://schemas.microsoft.com/office/drawing/2014/main" xmlns="" id="{BE9DB048-A13D-4A6D-85F1-1F79B9741A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926" y="1696968"/>
              <a:ext cx="3171825" cy="14382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Examen | Vectores, Fotos de Stock y PSD Gratis">
              <a:extLst>
                <a:ext uri="{FF2B5EF4-FFF2-40B4-BE49-F238E27FC236}">
                  <a16:creationId xmlns:a16="http://schemas.microsoft.com/office/drawing/2014/main" xmlns="" id="{9B881729-999A-4B94-9575-DE46926E43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0000" y="3850363"/>
              <a:ext cx="1644257" cy="142004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909662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7F8D8495-F3DF-459B-AAFD-ECB189C4D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754" y="256481"/>
            <a:ext cx="8868293" cy="1115568"/>
          </a:xfrm>
        </p:spPr>
        <p:txBody>
          <a:bodyPr>
            <a:normAutofit/>
          </a:bodyPr>
          <a:lstStyle/>
          <a:p>
            <a:r>
              <a:rPr lang="es-ES" b="1" dirty="0"/>
              <a:t>Demostrar </a:t>
            </a:r>
            <a:r>
              <a:rPr lang="gl-ES" b="1" dirty="0"/>
              <a:t>o aprendido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xmlns="" id="{E0A20643-6E51-4574-9AFD-41DAA0EF3BAD}"/>
              </a:ext>
            </a:extLst>
          </p:cNvPr>
          <p:cNvSpPr/>
          <p:nvPr/>
        </p:nvSpPr>
        <p:spPr>
          <a:xfrm>
            <a:off x="698666" y="512064"/>
            <a:ext cx="569302" cy="608398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solidFill>
                  <a:schemeClr val="tx1"/>
                </a:solidFill>
              </a:rPr>
              <a:t>4</a:t>
            </a:r>
            <a:endParaRPr lang="gl-ES" sz="3600" dirty="0">
              <a:solidFill>
                <a:schemeClr val="tx1"/>
              </a:solidFill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384140AE-D23E-4B90-BC31-651FA4DE2136}"/>
              </a:ext>
            </a:extLst>
          </p:cNvPr>
          <p:cNvGrpSpPr/>
          <p:nvPr/>
        </p:nvGrpSpPr>
        <p:grpSpPr>
          <a:xfrm>
            <a:off x="468530" y="1285621"/>
            <a:ext cx="11254940" cy="5060315"/>
            <a:chOff x="468530" y="1285621"/>
            <a:chExt cx="11254940" cy="5060315"/>
          </a:xfrm>
        </p:grpSpPr>
        <p:sp>
          <p:nvSpPr>
            <p:cNvPr id="2" name="Rectángulo: esquinas redondeadas 1">
              <a:extLst>
                <a:ext uri="{FF2B5EF4-FFF2-40B4-BE49-F238E27FC236}">
                  <a16:creationId xmlns:a16="http://schemas.microsoft.com/office/drawing/2014/main" xmlns="" id="{A12D02D4-3C26-4503-992F-8AB5A772F9C1}"/>
                </a:ext>
              </a:extLst>
            </p:cNvPr>
            <p:cNvSpPr/>
            <p:nvPr/>
          </p:nvSpPr>
          <p:spPr>
            <a:xfrm>
              <a:off x="468530" y="1372049"/>
              <a:ext cx="885434" cy="4973887"/>
            </a:xfrm>
            <a:prstGeom prst="roundRect">
              <a:avLst/>
            </a:prstGeom>
            <a:solidFill>
              <a:srgbClr val="EF21A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gl-ES" sz="3200" b="1" dirty="0"/>
                <a:t>Consellos para enfrontarse a un exame</a:t>
              </a:r>
            </a:p>
          </p:txBody>
        </p: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xmlns="" id="{5655135F-BE36-47B3-9CA3-A88763DFDF8A}"/>
                </a:ext>
              </a:extLst>
            </p:cNvPr>
            <p:cNvCxnSpPr>
              <a:cxnSpLocks/>
            </p:cNvCxnSpPr>
            <p:nvPr/>
          </p:nvCxnSpPr>
          <p:spPr>
            <a:xfrm>
              <a:off x="1353964" y="3825126"/>
              <a:ext cx="720000" cy="0"/>
            </a:xfrm>
            <a:prstGeom prst="line">
              <a:avLst/>
            </a:prstGeom>
            <a:ln w="539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xmlns="" id="{A3018CFC-B408-4DAA-80D9-B8EC221CA430}"/>
                </a:ext>
              </a:extLst>
            </p:cNvPr>
            <p:cNvCxnSpPr>
              <a:cxnSpLocks/>
            </p:cNvCxnSpPr>
            <p:nvPr/>
          </p:nvCxnSpPr>
          <p:spPr>
            <a:xfrm>
              <a:off x="2101996" y="1620000"/>
              <a:ext cx="0" cy="4320000"/>
            </a:xfrm>
            <a:prstGeom prst="line">
              <a:avLst/>
            </a:prstGeom>
            <a:ln w="539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xmlns="" id="{DD14EF25-BEE4-454D-9D9C-48452FB19D54}"/>
                </a:ext>
              </a:extLst>
            </p:cNvPr>
            <p:cNvCxnSpPr/>
            <p:nvPr/>
          </p:nvCxnSpPr>
          <p:spPr>
            <a:xfrm>
              <a:off x="2101996" y="1642533"/>
              <a:ext cx="720000" cy="0"/>
            </a:xfrm>
            <a:prstGeom prst="line">
              <a:avLst/>
            </a:prstGeom>
            <a:ln w="539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xmlns="" id="{DE03204B-F5DF-470A-8C64-6040A903ECAD}"/>
                </a:ext>
              </a:extLst>
            </p:cNvPr>
            <p:cNvCxnSpPr/>
            <p:nvPr/>
          </p:nvCxnSpPr>
          <p:spPr>
            <a:xfrm>
              <a:off x="2101996" y="5940000"/>
              <a:ext cx="792000" cy="0"/>
            </a:xfrm>
            <a:prstGeom prst="line">
              <a:avLst/>
            </a:prstGeom>
            <a:ln w="539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xmlns="" id="{7688C043-A0CC-4F38-979B-89D4E3269442}"/>
                </a:ext>
              </a:extLst>
            </p:cNvPr>
            <p:cNvCxnSpPr/>
            <p:nvPr/>
          </p:nvCxnSpPr>
          <p:spPr>
            <a:xfrm>
              <a:off x="2101996" y="2467987"/>
              <a:ext cx="792000" cy="0"/>
            </a:xfrm>
            <a:prstGeom prst="line">
              <a:avLst/>
            </a:prstGeom>
            <a:ln w="539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>
              <a:extLst>
                <a:ext uri="{FF2B5EF4-FFF2-40B4-BE49-F238E27FC236}">
                  <a16:creationId xmlns:a16="http://schemas.microsoft.com/office/drawing/2014/main" xmlns="" id="{C95B9BE5-2DC6-4C71-B086-0D5629E72675}"/>
                </a:ext>
              </a:extLst>
            </p:cNvPr>
            <p:cNvCxnSpPr/>
            <p:nvPr/>
          </p:nvCxnSpPr>
          <p:spPr>
            <a:xfrm>
              <a:off x="2101996" y="3405600"/>
              <a:ext cx="792000" cy="0"/>
            </a:xfrm>
            <a:prstGeom prst="line">
              <a:avLst/>
            </a:prstGeom>
            <a:ln w="539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xmlns="" id="{D5989726-4260-44DF-9D2D-19DD31CB6A18}"/>
                </a:ext>
              </a:extLst>
            </p:cNvPr>
            <p:cNvCxnSpPr/>
            <p:nvPr/>
          </p:nvCxnSpPr>
          <p:spPr>
            <a:xfrm>
              <a:off x="2101996" y="4240007"/>
              <a:ext cx="792000" cy="0"/>
            </a:xfrm>
            <a:prstGeom prst="line">
              <a:avLst/>
            </a:prstGeom>
            <a:ln w="539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xmlns="" id="{CFBA99CF-07BF-4DB0-808B-60CF898EB975}"/>
                </a:ext>
              </a:extLst>
            </p:cNvPr>
            <p:cNvCxnSpPr/>
            <p:nvPr/>
          </p:nvCxnSpPr>
          <p:spPr>
            <a:xfrm>
              <a:off x="2101996" y="4938176"/>
              <a:ext cx="792000" cy="0"/>
            </a:xfrm>
            <a:prstGeom prst="line">
              <a:avLst/>
            </a:prstGeom>
            <a:ln w="539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xmlns="" id="{E9C4F37B-EC8E-41CE-890B-4DB3E3E93D0B}"/>
                </a:ext>
              </a:extLst>
            </p:cNvPr>
            <p:cNvSpPr/>
            <p:nvPr/>
          </p:nvSpPr>
          <p:spPr>
            <a:xfrm>
              <a:off x="2821995" y="1430722"/>
              <a:ext cx="7108267" cy="432000"/>
            </a:xfrm>
            <a:prstGeom prst="rect">
              <a:avLst/>
            </a:prstGeom>
            <a:solidFill>
              <a:srgbClr val="00B0F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gl-ES" sz="2200" b="1" dirty="0"/>
                <a:t>Ler con atención as preguntas para comprendelas ben</a:t>
              </a:r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xmlns="" id="{CE14FA8E-E3FD-4A9C-A286-52A00EA9CCC6}"/>
                </a:ext>
              </a:extLst>
            </p:cNvPr>
            <p:cNvSpPr/>
            <p:nvPr/>
          </p:nvSpPr>
          <p:spPr>
            <a:xfrm>
              <a:off x="2821996" y="2115683"/>
              <a:ext cx="7108261" cy="720000"/>
            </a:xfrm>
            <a:prstGeom prst="rect">
              <a:avLst/>
            </a:prstGeom>
            <a:solidFill>
              <a:srgbClr val="F7192E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00" b="1" dirty="0"/>
                <a:t>Tentar situar mentalmente os conceptos que nos piden no esquema que elaboramos</a:t>
              </a:r>
              <a:endParaRPr lang="gl-ES" sz="2200" b="1" dirty="0"/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xmlns="" id="{1138E4AF-9922-4990-B4F2-162DDA115D70}"/>
                </a:ext>
              </a:extLst>
            </p:cNvPr>
            <p:cNvSpPr/>
            <p:nvPr/>
          </p:nvSpPr>
          <p:spPr>
            <a:xfrm>
              <a:off x="2821996" y="3054113"/>
              <a:ext cx="8759791" cy="720000"/>
            </a:xfrm>
            <a:prstGeom prst="rect">
              <a:avLst/>
            </a:prstGeom>
            <a:solidFill>
              <a:srgbClr val="1BE934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gl-ES" sz="2200" b="1" dirty="0"/>
                <a:t>Empeza coas preguntas máis sinxelas, o que te reforzará e fará que afrontes con maior seguridade as preguntas máis difíciles</a:t>
              </a:r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xmlns="" id="{03DA034A-56F0-4076-90F7-D6BB0482CA6B}"/>
                </a:ext>
              </a:extLst>
            </p:cNvPr>
            <p:cNvSpPr/>
            <p:nvPr/>
          </p:nvSpPr>
          <p:spPr>
            <a:xfrm>
              <a:off x="2807090" y="4024007"/>
              <a:ext cx="8759785" cy="432000"/>
            </a:xfrm>
            <a:prstGeom prst="rect">
              <a:avLst/>
            </a:prstGeom>
            <a:solidFill>
              <a:srgbClr val="C915A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gl-ES" sz="2200" b="1" dirty="0"/>
                <a:t>Procurar contestar con frases ben construídas e comprensibles</a:t>
              </a:r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xmlns="" id="{7EE9AAB7-E637-4EC9-99A9-4CE90A4B8132}"/>
                </a:ext>
              </a:extLst>
            </p:cNvPr>
            <p:cNvSpPr/>
            <p:nvPr/>
          </p:nvSpPr>
          <p:spPr>
            <a:xfrm>
              <a:off x="2821995" y="5582293"/>
              <a:ext cx="8774696" cy="720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gl-ES" sz="2200" b="1" dirty="0"/>
                <a:t>Presentar o exame de forma coidadosa: con boa letra, limpo, sen borróns e con marxes.</a:t>
              </a:r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xmlns="" id="{2FA6BD8F-7CEF-4D7E-8422-09782B541253}"/>
                </a:ext>
              </a:extLst>
            </p:cNvPr>
            <p:cNvSpPr/>
            <p:nvPr/>
          </p:nvSpPr>
          <p:spPr>
            <a:xfrm>
              <a:off x="2812263" y="4722176"/>
              <a:ext cx="8754611" cy="432000"/>
            </a:xfrm>
            <a:prstGeom prst="rect">
              <a:avLst/>
            </a:prstGeom>
            <a:solidFill>
              <a:srgbClr val="7030A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gl-ES" sz="2200" b="1" dirty="0"/>
                <a:t>Usar todo o tempo dispoñible e empregar o que sobre en repasar</a:t>
              </a:r>
            </a:p>
          </p:txBody>
        </p:sp>
        <p:pic>
          <p:nvPicPr>
            <p:cNvPr id="28" name="Picture 4" descr="Niño y niña escribiendo en un cuaderno, prueba de Malasia, escuela ...">
              <a:extLst>
                <a:ext uri="{FF2B5EF4-FFF2-40B4-BE49-F238E27FC236}">
                  <a16:creationId xmlns:a16="http://schemas.microsoft.com/office/drawing/2014/main" xmlns="" id="{60C5A66F-C0BC-4E51-806A-AFEE3B4B4A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9014" y="1285621"/>
              <a:ext cx="1734456" cy="1736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550820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xmlns="" id="{018DC1F3-4F29-4FC0-95BB-C1349D7CF468}"/>
              </a:ext>
            </a:extLst>
          </p:cNvPr>
          <p:cNvGrpSpPr/>
          <p:nvPr/>
        </p:nvGrpSpPr>
        <p:grpSpPr>
          <a:xfrm>
            <a:off x="3153273" y="458320"/>
            <a:ext cx="4980793" cy="5606719"/>
            <a:chOff x="3153273" y="458320"/>
            <a:chExt cx="4980793" cy="5606719"/>
          </a:xfrm>
        </p:grpSpPr>
        <p:pic>
          <p:nvPicPr>
            <p:cNvPr id="2053" name="Picture 5">
              <a:extLst>
                <a:ext uri="{FF2B5EF4-FFF2-40B4-BE49-F238E27FC236}">
                  <a16:creationId xmlns:a16="http://schemas.microsoft.com/office/drawing/2014/main" xmlns="" id="{D12EEA3F-66FD-45E6-ABEC-764736F186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3273" y="1968519"/>
              <a:ext cx="4876800" cy="4096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11" name="WordArt 4">
              <a:extLst>
                <a:ext uri="{FF2B5EF4-FFF2-40B4-BE49-F238E27FC236}">
                  <a16:creationId xmlns:a16="http://schemas.microsoft.com/office/drawing/2014/main" xmlns="" id="{6B4F94D3-692F-463C-8C9B-AE9D346DFC0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153273" y="458320"/>
              <a:ext cx="4980793" cy="1834503"/>
            </a:xfrm>
            <a:prstGeom prst="rect">
              <a:avLst/>
            </a:prstGeom>
          </p:spPr>
          <p:txBody>
            <a:bodyPr wrap="none" fromWordArt="1">
              <a:prstTxWarp prst="textCanUp">
                <a:avLst>
                  <a:gd name="adj" fmla="val 70851"/>
                </a:avLst>
              </a:prstTxWarp>
            </a:bodyPr>
            <a:lstStyle/>
            <a:p>
              <a:pPr algn="ctr" rtl="0">
                <a:buNone/>
              </a:pPr>
              <a:r>
                <a:rPr lang="gl-ES" sz="3600" b="1" kern="10" spc="0" dirty="0">
                  <a:ln w="14605">
                    <a:solidFill>
                      <a:srgbClr val="00B050"/>
                    </a:solidFill>
                    <a:round/>
                    <a:headEnd/>
                    <a:tailEnd/>
                  </a:ln>
                  <a:solidFill>
                    <a:srgbClr val="00B050"/>
                  </a:solidFill>
                  <a:effectLst>
                    <a:outerShdw dist="29783" dir="6914402" algn="ctr" rotWithShape="0">
                      <a:srgbClr val="7F7F7F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rPr>
                <a:t>MOITO ÁNIMO!!!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21222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03DDEE2-A896-43B7-9E73-FFE328A99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7901" y="2454441"/>
            <a:ext cx="8263290" cy="3556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dirty="0">
                <a:solidFill>
                  <a:schemeClr val="tx1"/>
                </a:solidFill>
              </a:rPr>
              <a:t>				</a:t>
            </a:r>
            <a:endParaRPr lang="es-ES" dirty="0"/>
          </a:p>
          <a:p>
            <a:pPr lvl="6"/>
            <a:endParaRPr lang="es-ES" sz="800" dirty="0"/>
          </a:p>
          <a:p>
            <a:pPr marL="914400" lvl="2" indent="0">
              <a:buNone/>
            </a:pPr>
            <a:r>
              <a:rPr lang="es-ES" sz="1800" dirty="0"/>
              <a:t>		</a:t>
            </a:r>
            <a:endParaRPr lang="es-ES" dirty="0"/>
          </a:p>
          <a:p>
            <a:endParaRPr lang="es-ES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C7E178FA-021D-4DE4-A802-3D93F8DE752E}"/>
              </a:ext>
            </a:extLst>
          </p:cNvPr>
          <p:cNvGrpSpPr/>
          <p:nvPr/>
        </p:nvGrpSpPr>
        <p:grpSpPr>
          <a:xfrm>
            <a:off x="432451" y="402297"/>
            <a:ext cx="11136204" cy="5774666"/>
            <a:chOff x="432451" y="402297"/>
            <a:chExt cx="11136204" cy="5774666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xmlns="" id="{C6C63C40-7065-4436-A2C2-2CEAA550522C}"/>
                </a:ext>
              </a:extLst>
            </p:cNvPr>
            <p:cNvSpPr txBox="1"/>
            <p:nvPr/>
          </p:nvSpPr>
          <p:spPr>
            <a:xfrm rot="16200000">
              <a:off x="-2193272" y="3028020"/>
              <a:ext cx="5774666" cy="52322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/>
                <a:t>IMPORTANCIA      DO      CONTEXTO</a:t>
              </a:r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xmlns="" id="{CE78A1BB-1FA3-4CE4-9AA4-9DAB9329C04C}"/>
                </a:ext>
              </a:extLst>
            </p:cNvPr>
            <p:cNvGrpSpPr/>
            <p:nvPr/>
          </p:nvGrpSpPr>
          <p:grpSpPr>
            <a:xfrm>
              <a:off x="1183338" y="632359"/>
              <a:ext cx="1562034" cy="1256956"/>
              <a:chOff x="1183338" y="632359"/>
              <a:chExt cx="1562034" cy="1256956"/>
            </a:xfrm>
          </p:grpSpPr>
          <p:pic>
            <p:nvPicPr>
              <p:cNvPr id="8" name="Imagen 7">
                <a:extLst>
                  <a:ext uri="{FF2B5EF4-FFF2-40B4-BE49-F238E27FC236}">
                    <a16:creationId xmlns:a16="http://schemas.microsoft.com/office/drawing/2014/main" xmlns="" id="{FFCC9499-7C28-4EBF-9993-10CA4D8C0A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481584" y="632359"/>
                <a:ext cx="918347" cy="865366"/>
              </a:xfrm>
              <a:prstGeom prst="rect">
                <a:avLst/>
              </a:prstGeom>
            </p:spPr>
          </p:pic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xmlns="" id="{F944E1B9-7ADD-4036-84C0-8CF78E66EA26}"/>
                  </a:ext>
                </a:extLst>
              </p:cNvPr>
              <p:cNvSpPr txBox="1"/>
              <p:nvPr/>
            </p:nvSpPr>
            <p:spPr>
              <a:xfrm>
                <a:off x="1183338" y="1535372"/>
                <a:ext cx="1562034" cy="353943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" sz="1700" b="1" dirty="0"/>
                  <a:t>PSICOLÓGICO</a:t>
                </a:r>
                <a:endParaRPr lang="gl-ES" dirty="0"/>
              </a:p>
            </p:txBody>
          </p:sp>
        </p:grpSp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xmlns="" id="{F9104579-80C2-4273-B847-AAA27BAC55C3}"/>
                </a:ext>
              </a:extLst>
            </p:cNvPr>
            <p:cNvGrpSpPr/>
            <p:nvPr/>
          </p:nvGrpSpPr>
          <p:grpSpPr>
            <a:xfrm>
              <a:off x="1089259" y="2521767"/>
              <a:ext cx="1750193" cy="1247860"/>
              <a:chOff x="1089259" y="2521767"/>
              <a:chExt cx="1750193" cy="1247860"/>
            </a:xfrm>
          </p:grpSpPr>
          <p:pic>
            <p:nvPicPr>
              <p:cNvPr id="10" name="Imagen 9">
                <a:extLst>
                  <a:ext uri="{FF2B5EF4-FFF2-40B4-BE49-F238E27FC236}">
                    <a16:creationId xmlns:a16="http://schemas.microsoft.com/office/drawing/2014/main" xmlns="" id="{5DE39128-22C1-49DF-9D1E-A8BBDEF76C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514646" y="2521767"/>
                <a:ext cx="945422" cy="856270"/>
              </a:xfrm>
              <a:prstGeom prst="rect">
                <a:avLst/>
              </a:prstGeom>
            </p:spPr>
          </p:pic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xmlns="" id="{C2D2DBA4-55F8-4CF7-BB1E-735EF35539A8}"/>
                  </a:ext>
                </a:extLst>
              </p:cNvPr>
              <p:cNvSpPr txBox="1"/>
              <p:nvPr/>
            </p:nvSpPr>
            <p:spPr>
              <a:xfrm>
                <a:off x="1089259" y="3415684"/>
                <a:ext cx="1750193" cy="353943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" sz="1700" b="1" dirty="0"/>
                  <a:t>ORGANIZATIVO</a:t>
                </a:r>
                <a:endParaRPr lang="gl-ES" dirty="0"/>
              </a:p>
            </p:txBody>
          </p:sp>
        </p:grp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xmlns="" id="{ECBA4D02-9A9E-4121-8625-343FE94BD07F}"/>
                </a:ext>
              </a:extLst>
            </p:cNvPr>
            <p:cNvGrpSpPr/>
            <p:nvPr/>
          </p:nvGrpSpPr>
          <p:grpSpPr>
            <a:xfrm>
              <a:off x="1105937" y="4559808"/>
              <a:ext cx="1562034" cy="1315590"/>
              <a:chOff x="855269" y="4570332"/>
              <a:chExt cx="1562034" cy="1315590"/>
            </a:xfrm>
          </p:grpSpPr>
          <p:pic>
            <p:nvPicPr>
              <p:cNvPr id="12" name="Imagen 11">
                <a:extLst>
                  <a:ext uri="{FF2B5EF4-FFF2-40B4-BE49-F238E27FC236}">
                    <a16:creationId xmlns:a16="http://schemas.microsoft.com/office/drawing/2014/main" xmlns="" id="{3ACE2CA5-3788-4AE4-86D5-68067BFDBD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54075" y="4570332"/>
                <a:ext cx="1207874" cy="904739"/>
              </a:xfrm>
              <a:prstGeom prst="rect">
                <a:avLst/>
              </a:prstGeom>
            </p:spPr>
          </p:pic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xmlns="" id="{62C90239-A59D-4207-B31E-4246F995391C}"/>
                  </a:ext>
                </a:extLst>
              </p:cNvPr>
              <p:cNvSpPr txBox="1"/>
              <p:nvPr/>
            </p:nvSpPr>
            <p:spPr>
              <a:xfrm>
                <a:off x="855269" y="5531979"/>
                <a:ext cx="1562034" cy="353943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" sz="1700" dirty="0">
                    <a:solidFill>
                      <a:srgbClr val="A6B727"/>
                    </a:solidFill>
                  </a:rPr>
                  <a:t> </a:t>
                </a:r>
                <a:r>
                  <a:rPr lang="es-ES" sz="1700" b="1" dirty="0"/>
                  <a:t>AMBIENTAL</a:t>
                </a:r>
                <a:r>
                  <a:rPr lang="es-ES" sz="1700" dirty="0"/>
                  <a:t> </a:t>
                </a:r>
                <a:endParaRPr lang="gl-ES" dirty="0"/>
              </a:p>
            </p:txBody>
          </p:sp>
        </p:grpSp>
        <p:sp>
          <p:nvSpPr>
            <p:cNvPr id="16" name="Rectángulo: esquinas redondeadas 15">
              <a:extLst>
                <a:ext uri="{FF2B5EF4-FFF2-40B4-BE49-F238E27FC236}">
                  <a16:creationId xmlns:a16="http://schemas.microsoft.com/office/drawing/2014/main" xmlns="" id="{6E1C532E-F3A3-48A7-BBBF-A301F6F0490E}"/>
                </a:ext>
              </a:extLst>
            </p:cNvPr>
            <p:cNvSpPr/>
            <p:nvPr/>
          </p:nvSpPr>
          <p:spPr>
            <a:xfrm>
              <a:off x="3126877" y="594273"/>
              <a:ext cx="4187263" cy="1311799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gl-ES" sz="1400" b="1" dirty="0"/>
                <a:t>AMBIENTE FAMILIAR AXEITADO</a:t>
              </a:r>
            </a:p>
            <a:p>
              <a:pPr algn="ctr"/>
              <a:r>
                <a:rPr lang="gl-ES" sz="1400" b="1" dirty="0"/>
                <a:t>BOA FORMA FÍSICA</a:t>
              </a:r>
            </a:p>
            <a:p>
              <a:pPr algn="ctr"/>
              <a:r>
                <a:rPr lang="gl-ES" sz="1400" b="1" dirty="0"/>
                <a:t>ALIMENTACIÓN VARIADA</a:t>
              </a:r>
            </a:p>
            <a:p>
              <a:pPr algn="ctr"/>
              <a:r>
                <a:rPr lang="gl-ES" sz="1400" b="1" dirty="0"/>
                <a:t>HORAS DE DESCANSO </a:t>
              </a:r>
            </a:p>
            <a:p>
              <a:pPr algn="ctr"/>
              <a:r>
                <a:rPr lang="gl-ES" sz="1400" b="1" dirty="0"/>
                <a:t>MENTE SAUDABLE</a:t>
              </a:r>
            </a:p>
          </p:txBody>
        </p:sp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xmlns="" id="{553AE80A-6FAB-4795-B9FE-8D355C816B05}"/>
                </a:ext>
              </a:extLst>
            </p:cNvPr>
            <p:cNvSpPr/>
            <p:nvPr/>
          </p:nvSpPr>
          <p:spPr>
            <a:xfrm>
              <a:off x="4106507" y="2402306"/>
              <a:ext cx="6729299" cy="1718934"/>
            </a:xfrm>
            <a:prstGeom prst="roundRect">
              <a:avLst>
                <a:gd name="adj" fmla="val 44792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/>
                <a:t>HORARIO ORGANIZADO (MATERIAS QUE VAS TRABALLAR CADA DÍA)</a:t>
              </a:r>
            </a:p>
            <a:p>
              <a:pPr algn="ctr"/>
              <a:r>
                <a:rPr lang="pt-BR" sz="1400" b="1" dirty="0"/>
                <a:t>TRABALLA TODOS OS DÍAS DE XEITO ORDEADO</a:t>
              </a:r>
            </a:p>
            <a:p>
              <a:pPr algn="ctr"/>
              <a:r>
                <a:rPr lang="pt-BR" sz="1400" b="1" dirty="0"/>
                <a:t>PREGUNTA AOS PROFESORES AS DÚBIDAS</a:t>
              </a:r>
            </a:p>
            <a:p>
              <a:pPr algn="ctr"/>
              <a:r>
                <a:rPr lang="pt-BR" sz="1400" b="1" dirty="0"/>
                <a:t>FAI AS TAREFAS E ENTREGAAS</a:t>
              </a:r>
            </a:p>
            <a:p>
              <a:pPr algn="ctr"/>
              <a:r>
                <a:rPr lang="pt-BR" sz="1400" b="1" dirty="0"/>
                <a:t>AS FINS DE SEMANA FAI OUTRAS ACTIVIDADES</a:t>
              </a:r>
            </a:p>
            <a:p>
              <a:pPr algn="ctr"/>
              <a:r>
                <a:rPr lang="pt-BR" sz="1400" b="1" dirty="0"/>
                <a:t>COMUNICATE COA FAMILIA E COS COMPAÑEIROS</a:t>
              </a:r>
            </a:p>
            <a:p>
              <a:pPr algn="ctr"/>
              <a:r>
                <a:rPr lang="pt-BR" sz="1400" b="1" dirty="0"/>
                <a:t>COLABORA NAS TAREFAS DA CASA</a:t>
              </a:r>
            </a:p>
          </p:txBody>
        </p:sp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xmlns="" id="{407214E5-71B4-4BAD-86D7-6509CC6829F0}"/>
                </a:ext>
              </a:extLst>
            </p:cNvPr>
            <p:cNvSpPr/>
            <p:nvPr/>
          </p:nvSpPr>
          <p:spPr>
            <a:xfrm>
              <a:off x="6034129" y="4617474"/>
              <a:ext cx="5534526" cy="1451460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/>
                <a:t>LUGAR TRANQUILO</a:t>
              </a:r>
            </a:p>
            <a:p>
              <a:pPr algn="ctr"/>
              <a:r>
                <a:rPr lang="pt-BR" sz="1400" b="1" dirty="0"/>
                <a:t>MOBILIARIO ADAPTADO</a:t>
              </a:r>
            </a:p>
            <a:p>
              <a:pPr algn="ctr"/>
              <a:r>
                <a:rPr lang="pt-BR" sz="1400" b="1" dirty="0"/>
                <a:t>SEN MATERIAIS DISTRACTORES</a:t>
              </a:r>
            </a:p>
            <a:p>
              <a:pPr algn="ctr"/>
              <a:r>
                <a:rPr lang="pt-BR" sz="1400" b="1" dirty="0"/>
                <a:t>LUZ NATURAL OU FLEXO</a:t>
              </a:r>
            </a:p>
            <a:p>
              <a:pPr algn="ctr"/>
              <a:r>
                <a:rPr lang="pt-BR" sz="1400" b="1" dirty="0"/>
                <a:t>    MATERIAL DE CONSULTA E TRABALLO A CARÓN DA MESA</a:t>
              </a:r>
            </a:p>
            <a:p>
              <a:pPr algn="ctr"/>
              <a:r>
                <a:rPr lang="pt-BR" sz="1400" b="1" dirty="0"/>
                <a:t>ZONA DE TRABALLO BEN VENTILADA E BOA TEMPERATURA</a:t>
              </a:r>
            </a:p>
          </p:txBody>
        </p:sp>
        <p:sp>
          <p:nvSpPr>
            <p:cNvPr id="19" name="Flecha: a la derecha 18">
              <a:extLst>
                <a:ext uri="{FF2B5EF4-FFF2-40B4-BE49-F238E27FC236}">
                  <a16:creationId xmlns:a16="http://schemas.microsoft.com/office/drawing/2014/main" xmlns="" id="{41E70808-9907-47A9-BEC6-4F6949F490CB}"/>
                </a:ext>
              </a:extLst>
            </p:cNvPr>
            <p:cNvSpPr/>
            <p:nvPr/>
          </p:nvSpPr>
          <p:spPr>
            <a:xfrm>
              <a:off x="2839452" y="1620882"/>
              <a:ext cx="308305" cy="288000"/>
            </a:xfrm>
            <a:prstGeom prst="rightArrow">
              <a:avLst/>
            </a:prstGeom>
            <a:solidFill>
              <a:srgbClr val="12BA2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  <p:sp>
          <p:nvSpPr>
            <p:cNvPr id="22" name="Flecha: a la derecha 21">
              <a:extLst>
                <a:ext uri="{FF2B5EF4-FFF2-40B4-BE49-F238E27FC236}">
                  <a16:creationId xmlns:a16="http://schemas.microsoft.com/office/drawing/2014/main" xmlns="" id="{E3E8084F-9E6A-407B-9DE0-5C5720D2AABF}"/>
                </a:ext>
              </a:extLst>
            </p:cNvPr>
            <p:cNvSpPr/>
            <p:nvPr/>
          </p:nvSpPr>
          <p:spPr>
            <a:xfrm>
              <a:off x="2929011" y="3521226"/>
              <a:ext cx="945422" cy="272924"/>
            </a:xfrm>
            <a:prstGeom prst="rightArrow">
              <a:avLst/>
            </a:prstGeom>
            <a:solidFill>
              <a:srgbClr val="12BA2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  <p:sp>
          <p:nvSpPr>
            <p:cNvPr id="23" name="Flecha: a la derecha 22">
              <a:extLst>
                <a:ext uri="{FF2B5EF4-FFF2-40B4-BE49-F238E27FC236}">
                  <a16:creationId xmlns:a16="http://schemas.microsoft.com/office/drawing/2014/main" xmlns="" id="{3704D2C1-D124-437B-ABD6-8FC09B5564DA}"/>
                </a:ext>
              </a:extLst>
            </p:cNvPr>
            <p:cNvSpPr/>
            <p:nvPr/>
          </p:nvSpPr>
          <p:spPr>
            <a:xfrm>
              <a:off x="2839452" y="5521455"/>
              <a:ext cx="3062218" cy="272924"/>
            </a:xfrm>
            <a:prstGeom prst="rightArrow">
              <a:avLst/>
            </a:prstGeom>
            <a:solidFill>
              <a:srgbClr val="12BA2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</p:grpSp>
    </p:spTree>
    <p:extLst>
      <p:ext uri="{BB962C8B-B14F-4D97-AF65-F5344CB8AC3E}">
        <p14:creationId xmlns:p14="http://schemas.microsoft.com/office/powerpoint/2010/main" xmlns="" val="3509124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2168A0B4-E9A0-47B5-8DA0-4BAF567FBC9A}"/>
              </a:ext>
            </a:extLst>
          </p:cNvPr>
          <p:cNvGrpSpPr/>
          <p:nvPr/>
        </p:nvGrpSpPr>
        <p:grpSpPr>
          <a:xfrm>
            <a:off x="321298" y="265294"/>
            <a:ext cx="11332354" cy="6310667"/>
            <a:chOff x="321298" y="265294"/>
            <a:chExt cx="11332354" cy="6310667"/>
          </a:xfrm>
        </p:grpSpPr>
        <p:graphicFrame>
          <p:nvGraphicFramePr>
            <p:cNvPr id="2" name="Diagrama 1">
              <a:extLst>
                <a:ext uri="{FF2B5EF4-FFF2-40B4-BE49-F238E27FC236}">
                  <a16:creationId xmlns:a16="http://schemas.microsoft.com/office/drawing/2014/main" xmlns="" id="{705BFDFA-1C49-4125-94DC-FF93A511646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xmlns="" val="864886183"/>
                </p:ext>
              </p:extLst>
            </p:nvPr>
          </p:nvGraphicFramePr>
          <p:xfrm>
            <a:off x="538348" y="282039"/>
            <a:ext cx="11115304" cy="62939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4" name="Imagen 3">
              <a:extLst>
                <a:ext uri="{FF2B5EF4-FFF2-40B4-BE49-F238E27FC236}">
                  <a16:creationId xmlns:a16="http://schemas.microsoft.com/office/drawing/2014/main" xmlns="" id="{83529A12-8EE5-4CBF-B12D-CE5813502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86066" y="373068"/>
              <a:ext cx="2259733" cy="1906994"/>
            </a:xfrm>
            <a:prstGeom prst="rect">
              <a:avLst/>
            </a:prstGeom>
          </p:spPr>
        </p:pic>
        <p:sp>
          <p:nvSpPr>
            <p:cNvPr id="5" name="Flecha: a la derecha 4">
              <a:extLst>
                <a:ext uri="{FF2B5EF4-FFF2-40B4-BE49-F238E27FC236}">
                  <a16:creationId xmlns:a16="http://schemas.microsoft.com/office/drawing/2014/main" xmlns="" id="{D890147B-FB0F-4E92-9A05-3D98B0B112D5}"/>
                </a:ext>
              </a:extLst>
            </p:cNvPr>
            <p:cNvSpPr/>
            <p:nvPr/>
          </p:nvSpPr>
          <p:spPr>
            <a:xfrm>
              <a:off x="3954483" y="1116280"/>
              <a:ext cx="1187533" cy="261257"/>
            </a:xfrm>
            <a:prstGeom prst="right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xmlns="" id="{47363AE5-B404-4B74-B1C1-FB8151D9F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46848" y="265294"/>
              <a:ext cx="1722789" cy="1722789"/>
            </a:xfrm>
            <a:prstGeom prst="rect">
              <a:avLst/>
            </a:prstGeom>
          </p:spPr>
        </p:pic>
        <p:sp>
          <p:nvSpPr>
            <p:cNvPr id="7" name="Flecha: hacia abajo 6">
              <a:extLst>
                <a:ext uri="{FF2B5EF4-FFF2-40B4-BE49-F238E27FC236}">
                  <a16:creationId xmlns:a16="http://schemas.microsoft.com/office/drawing/2014/main" xmlns="" id="{F194E5CF-6868-43CB-A052-560D51053ECA}"/>
                </a:ext>
              </a:extLst>
            </p:cNvPr>
            <p:cNvSpPr/>
            <p:nvPr/>
          </p:nvSpPr>
          <p:spPr>
            <a:xfrm>
              <a:off x="8227449" y="2081890"/>
              <a:ext cx="237507" cy="396343"/>
            </a:xfrm>
            <a:prstGeom prst="down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xmlns="" id="{FC8DF67C-AAE7-4F44-A253-289B72DD9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670687" y="4780981"/>
              <a:ext cx="2624299" cy="1477315"/>
            </a:xfrm>
            <a:prstGeom prst="rect">
              <a:avLst/>
            </a:prstGeom>
          </p:spPr>
        </p:pic>
        <p:sp>
          <p:nvSpPr>
            <p:cNvPr id="9" name="Flecha: hacia la izquierda 8">
              <a:extLst>
                <a:ext uri="{FF2B5EF4-FFF2-40B4-BE49-F238E27FC236}">
                  <a16:creationId xmlns:a16="http://schemas.microsoft.com/office/drawing/2014/main" xmlns="" id="{119A7338-9DA6-4243-BE0C-9799DF2F04E2}"/>
                </a:ext>
              </a:extLst>
            </p:cNvPr>
            <p:cNvSpPr/>
            <p:nvPr/>
          </p:nvSpPr>
          <p:spPr>
            <a:xfrm>
              <a:off x="7065818" y="5628905"/>
              <a:ext cx="1399138" cy="249382"/>
            </a:xfrm>
            <a:prstGeom prst="left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xmlns="" id="{F12616E6-7F28-4C73-BE43-6712EBDDD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47588" y="4780981"/>
              <a:ext cx="1469263" cy="1347333"/>
            </a:xfrm>
            <a:prstGeom prst="rect">
              <a:avLst/>
            </a:prstGeom>
          </p:spPr>
        </p:pic>
        <p:sp>
          <p:nvSpPr>
            <p:cNvPr id="11" name="Flecha: hacia arriba 10">
              <a:extLst>
                <a:ext uri="{FF2B5EF4-FFF2-40B4-BE49-F238E27FC236}">
                  <a16:creationId xmlns:a16="http://schemas.microsoft.com/office/drawing/2014/main" xmlns="" id="{2FCCFC22-AB1D-463A-9F51-087FF011965C}"/>
                </a:ext>
              </a:extLst>
            </p:cNvPr>
            <p:cNvSpPr/>
            <p:nvPr/>
          </p:nvSpPr>
          <p:spPr>
            <a:xfrm>
              <a:off x="3657600" y="4333334"/>
              <a:ext cx="296883" cy="363360"/>
            </a:xfrm>
            <a:prstGeom prst="up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xmlns="" id="{468CDBCA-6834-4A91-8F82-FD2A3C16B257}"/>
                </a:ext>
              </a:extLst>
            </p:cNvPr>
            <p:cNvSpPr/>
            <p:nvPr/>
          </p:nvSpPr>
          <p:spPr>
            <a:xfrm>
              <a:off x="5906767" y="463138"/>
              <a:ext cx="380012" cy="38594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chemeClr val="tx1"/>
                  </a:solidFill>
                </a:rPr>
                <a:t>1</a:t>
              </a:r>
              <a:endParaRPr lang="gl-ES" dirty="0">
                <a:solidFill>
                  <a:schemeClr val="tx1"/>
                </a:solidFill>
              </a:endParaRPr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xmlns="" id="{44A7F8CE-58D4-4B26-9BEA-0FD6A02D41C0}"/>
                </a:ext>
              </a:extLst>
            </p:cNvPr>
            <p:cNvSpPr/>
            <p:nvPr/>
          </p:nvSpPr>
          <p:spPr>
            <a:xfrm>
              <a:off x="8200126" y="2536867"/>
              <a:ext cx="292151" cy="2790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chemeClr val="tx1"/>
                  </a:solidFill>
                </a:rPr>
                <a:t>2</a:t>
              </a:r>
              <a:endParaRPr lang="gl-ES" dirty="0">
                <a:solidFill>
                  <a:schemeClr val="tx1"/>
                </a:solidFill>
              </a:endParaRP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xmlns="" id="{596DB899-F923-43C2-9B41-AB02F4759CD1}"/>
                </a:ext>
              </a:extLst>
            </p:cNvPr>
            <p:cNvSpPr/>
            <p:nvPr/>
          </p:nvSpPr>
          <p:spPr>
            <a:xfrm>
              <a:off x="5905994" y="4967844"/>
              <a:ext cx="380012" cy="38594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chemeClr val="tx1"/>
                  </a:solidFill>
                </a:rPr>
                <a:t>3</a:t>
              </a:r>
              <a:endParaRPr lang="gl-ES" dirty="0">
                <a:solidFill>
                  <a:schemeClr val="tx1"/>
                </a:solidFill>
              </a:endParaRPr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xmlns="" id="{41CD2837-C8D5-4FFA-A9F9-521E9519D6CC}"/>
                </a:ext>
              </a:extLst>
            </p:cNvPr>
            <p:cNvSpPr/>
            <p:nvPr/>
          </p:nvSpPr>
          <p:spPr>
            <a:xfrm>
              <a:off x="3662332" y="2723450"/>
              <a:ext cx="329543" cy="3633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chemeClr val="tx1"/>
                  </a:solidFill>
                </a:rPr>
                <a:t>4</a:t>
              </a:r>
              <a:endParaRPr lang="gl-ES" dirty="0">
                <a:solidFill>
                  <a:schemeClr val="tx1"/>
                </a:solidFill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xmlns="" id="{670E0FB5-D9D6-419E-82E6-D2217D8E918E}"/>
                </a:ext>
              </a:extLst>
            </p:cNvPr>
            <p:cNvSpPr txBox="1"/>
            <p:nvPr/>
          </p:nvSpPr>
          <p:spPr>
            <a:xfrm>
              <a:off x="321298" y="674212"/>
              <a:ext cx="615553" cy="5639349"/>
            </a:xfrm>
            <a:prstGeom prst="rect">
              <a:avLst/>
            </a:prstGeom>
            <a:solidFill>
              <a:schemeClr val="accent1"/>
            </a:solidFill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s-ES" sz="2800" b="1" dirty="0"/>
                <a:t>ORIENTACIONS  PARA O ESTUDO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734256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59CA03-2710-4BDF-9B5A-5FD3CEADA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755" y="256481"/>
            <a:ext cx="5726518" cy="1115568"/>
          </a:xfrm>
        </p:spPr>
        <p:txBody>
          <a:bodyPr>
            <a:normAutofit/>
          </a:bodyPr>
          <a:lstStyle/>
          <a:p>
            <a:r>
              <a:rPr lang="es-ES" b="1" dirty="0"/>
              <a:t>Comprensión do texto</a:t>
            </a:r>
            <a:endParaRPr lang="es-ES" dirty="0"/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xmlns="" id="{560B6A2B-FEFC-4DEA-A79E-4FA02775BA7B}"/>
              </a:ext>
            </a:extLst>
          </p:cNvPr>
          <p:cNvGrpSpPr/>
          <p:nvPr/>
        </p:nvGrpSpPr>
        <p:grpSpPr>
          <a:xfrm>
            <a:off x="698666" y="1033154"/>
            <a:ext cx="10962904" cy="4861396"/>
            <a:chOff x="698666" y="1033154"/>
            <a:chExt cx="10962904" cy="4861396"/>
          </a:xfrm>
        </p:grpSpPr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xmlns="" id="{056CD146-CD90-4102-9862-89E4412B4732}"/>
                </a:ext>
              </a:extLst>
            </p:cNvPr>
            <p:cNvGrpSpPr/>
            <p:nvPr/>
          </p:nvGrpSpPr>
          <p:grpSpPr>
            <a:xfrm>
              <a:off x="4042530" y="3429000"/>
              <a:ext cx="2967131" cy="2465550"/>
              <a:chOff x="4042530" y="3429000"/>
              <a:chExt cx="2967131" cy="2465550"/>
            </a:xfrm>
          </p:grpSpPr>
          <p:pic>
            <p:nvPicPr>
              <p:cNvPr id="2050" name="Picture 2" descr="Lectura comprensiva UMG: Lectura Comprensiva-compendio de tareas">
                <a:extLst>
                  <a:ext uri="{FF2B5EF4-FFF2-40B4-BE49-F238E27FC236}">
                    <a16:creationId xmlns:a16="http://schemas.microsoft.com/office/drawing/2014/main" xmlns="" id="{F136DF49-166D-4458-95B4-C962838337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42530" y="3535680"/>
                <a:ext cx="2967131" cy="23588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xmlns="" id="{FD7209B1-DDB2-4CC3-B326-EA6E4D39F5D1}"/>
                  </a:ext>
                </a:extLst>
              </p:cNvPr>
              <p:cNvSpPr/>
              <p:nvPr/>
            </p:nvSpPr>
            <p:spPr>
              <a:xfrm>
                <a:off x="5733930" y="3429000"/>
                <a:ext cx="1158240" cy="691896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dirty="0"/>
                  <a:t>E si…?</a:t>
                </a:r>
                <a:endParaRPr lang="gl-ES" dirty="0"/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xmlns="" id="{68B8C40B-AD0F-4BBB-A348-AF2DC3E955EC}"/>
                </a:ext>
              </a:extLst>
            </p:cNvPr>
            <p:cNvGrpSpPr/>
            <p:nvPr/>
          </p:nvGrpSpPr>
          <p:grpSpPr>
            <a:xfrm>
              <a:off x="698666" y="2065528"/>
              <a:ext cx="3586348" cy="3822219"/>
              <a:chOff x="698666" y="2065528"/>
              <a:chExt cx="3586348" cy="3822219"/>
            </a:xfrm>
          </p:grpSpPr>
          <p:sp>
            <p:nvSpPr>
              <p:cNvPr id="4" name="Elipse 3">
                <a:extLst>
                  <a:ext uri="{FF2B5EF4-FFF2-40B4-BE49-F238E27FC236}">
                    <a16:creationId xmlns:a16="http://schemas.microsoft.com/office/drawing/2014/main" xmlns="" id="{8D049170-A4D0-42FB-A186-A60A5C2BA0F3}"/>
                  </a:ext>
                </a:extLst>
              </p:cNvPr>
              <p:cNvSpPr/>
              <p:nvPr/>
            </p:nvSpPr>
            <p:spPr>
              <a:xfrm>
                <a:off x="698666" y="2065528"/>
                <a:ext cx="3586348" cy="3822219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000" dirty="0"/>
                  <a:t>Realizamos </a:t>
                </a:r>
                <a:r>
                  <a:rPr lang="es-ES" sz="2000" dirty="0" err="1"/>
                  <a:t>unha</a:t>
                </a:r>
                <a:r>
                  <a:rPr lang="es-ES" sz="2000" dirty="0"/>
                  <a:t> lectura rápida </a:t>
                </a:r>
                <a:r>
                  <a:rPr lang="es-ES" sz="2000" dirty="0" err="1"/>
                  <a:t>ou</a:t>
                </a:r>
                <a:r>
                  <a:rPr lang="es-ES" sz="2000" dirty="0"/>
                  <a:t> exploración </a:t>
                </a:r>
                <a:r>
                  <a:rPr lang="es-ES" sz="2000" dirty="0" err="1"/>
                  <a:t>co</a:t>
                </a:r>
                <a:r>
                  <a:rPr lang="es-ES" sz="2000" dirty="0"/>
                  <a:t> fin de ter </a:t>
                </a:r>
                <a:r>
                  <a:rPr lang="es-ES" sz="2000" dirty="0" err="1"/>
                  <a:t>unha</a:t>
                </a:r>
                <a:r>
                  <a:rPr lang="es-ES" sz="2000" dirty="0"/>
                  <a:t> visión </a:t>
                </a:r>
                <a:r>
                  <a:rPr lang="es-ES" sz="2000" dirty="0" err="1"/>
                  <a:t>xeral</a:t>
                </a:r>
                <a:r>
                  <a:rPr lang="es-ES" sz="2000" dirty="0"/>
                  <a:t> do texto</a:t>
                </a:r>
                <a:endParaRPr lang="gl-ES" sz="2000" dirty="0"/>
              </a:p>
            </p:txBody>
          </p:sp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xmlns="" id="{6B67AAF0-6DDD-4219-8572-51EB0DBAAC6A}"/>
                  </a:ext>
                </a:extLst>
              </p:cNvPr>
              <p:cNvSpPr/>
              <p:nvPr/>
            </p:nvSpPr>
            <p:spPr>
              <a:xfrm>
                <a:off x="1484416" y="2612571"/>
                <a:ext cx="2096649" cy="5406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719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400" b="1" dirty="0">
                    <a:solidFill>
                      <a:srgbClr val="FF0000"/>
                    </a:solidFill>
                  </a:rPr>
                  <a:t>Prelectura</a:t>
                </a:r>
                <a:endParaRPr lang="gl-ES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xmlns="" id="{687F0C7D-7251-419F-99EB-D62B5D8D616B}"/>
                </a:ext>
              </a:extLst>
            </p:cNvPr>
            <p:cNvGrpSpPr/>
            <p:nvPr/>
          </p:nvGrpSpPr>
          <p:grpSpPr>
            <a:xfrm>
              <a:off x="6892170" y="1033154"/>
              <a:ext cx="4769400" cy="4854594"/>
              <a:chOff x="6892170" y="1033154"/>
              <a:chExt cx="4769400" cy="4854594"/>
            </a:xfrm>
          </p:grpSpPr>
          <p:sp>
            <p:nvSpPr>
              <p:cNvPr id="8" name="Elipse 7">
                <a:extLst>
                  <a:ext uri="{FF2B5EF4-FFF2-40B4-BE49-F238E27FC236}">
                    <a16:creationId xmlns:a16="http://schemas.microsoft.com/office/drawing/2014/main" xmlns="" id="{755E0DCA-9C3B-430A-B3BF-9CCA40062181}"/>
                  </a:ext>
                </a:extLst>
              </p:cNvPr>
              <p:cNvSpPr/>
              <p:nvPr/>
            </p:nvSpPr>
            <p:spPr>
              <a:xfrm>
                <a:off x="6892170" y="1033154"/>
                <a:ext cx="4769400" cy="4854594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000" dirty="0"/>
                  <a:t>Lectura lenta, profunda, reflexiva e exhaustiva. Trátase de </a:t>
                </a:r>
                <a:r>
                  <a:rPr lang="es-ES" sz="2000" dirty="0" err="1"/>
                  <a:t>ler</a:t>
                </a:r>
                <a:r>
                  <a:rPr lang="es-ES" sz="2000" dirty="0"/>
                  <a:t> despacio procurando entender ben todo o que explica. Se </a:t>
                </a:r>
                <a:r>
                  <a:rPr lang="es-ES" sz="2000" dirty="0" err="1"/>
                  <a:t>algunha</a:t>
                </a:r>
                <a:r>
                  <a:rPr lang="es-ES" sz="2000" dirty="0"/>
                  <a:t> palabra </a:t>
                </a:r>
                <a:r>
                  <a:rPr lang="es-ES" sz="2000" dirty="0" err="1"/>
                  <a:t>ou</a:t>
                </a:r>
                <a:r>
                  <a:rPr lang="es-ES" sz="2000" dirty="0"/>
                  <a:t> expresión non se </a:t>
                </a:r>
                <a:r>
                  <a:rPr lang="es-ES" sz="2000" dirty="0" err="1"/>
                  <a:t>entende</a:t>
                </a:r>
                <a:r>
                  <a:rPr lang="es-ES" sz="2000" dirty="0"/>
                  <a:t>, usase o diccionario</a:t>
                </a:r>
                <a:endParaRPr lang="gl-ES" sz="2000" dirty="0"/>
              </a:p>
            </p:txBody>
          </p:sp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xmlns="" id="{4AC32AAA-8EE2-4C5E-BEF9-6DA118F9B8AB}"/>
                  </a:ext>
                </a:extLst>
              </p:cNvPr>
              <p:cNvSpPr/>
              <p:nvPr/>
            </p:nvSpPr>
            <p:spPr>
              <a:xfrm>
                <a:off x="8061962" y="1498650"/>
                <a:ext cx="2429815" cy="8289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400" b="1" dirty="0">
                    <a:solidFill>
                      <a:srgbClr val="0070C0"/>
                    </a:solidFill>
                  </a:rPr>
                  <a:t>Lectura comprensiva</a:t>
                </a:r>
                <a:endParaRPr lang="gl-ES" sz="2400" dirty="0">
                  <a:solidFill>
                    <a:srgbClr val="0070C0"/>
                  </a:solidFill>
                </a:endParaRPr>
              </a:p>
            </p:txBody>
          </p:sp>
        </p:grpSp>
      </p:grp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F3A7D082-A4FD-40A6-9E7F-87E993BB8D89}"/>
              </a:ext>
            </a:extLst>
          </p:cNvPr>
          <p:cNvSpPr/>
          <p:nvPr/>
        </p:nvSpPr>
        <p:spPr>
          <a:xfrm>
            <a:off x="698666" y="499872"/>
            <a:ext cx="569302" cy="533282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solidFill>
                  <a:schemeClr val="tx1"/>
                </a:solidFill>
              </a:rPr>
              <a:t>1</a:t>
            </a:r>
            <a:endParaRPr lang="gl-E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0397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384A7E2-4AC7-4B7A-AD97-E7C6C2646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062" y="554831"/>
            <a:ext cx="10006584" cy="780288"/>
          </a:xfrm>
        </p:spPr>
        <p:txBody>
          <a:bodyPr/>
          <a:lstStyle/>
          <a:p>
            <a:r>
              <a:rPr lang="es-ES" b="1" dirty="0"/>
              <a:t>Selección e organización de conceptos</a:t>
            </a:r>
            <a:endParaRPr lang="gl-ES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B211ABC0-9B71-4989-B97E-FE6465D1268C}"/>
              </a:ext>
            </a:extLst>
          </p:cNvPr>
          <p:cNvSpPr/>
          <p:nvPr/>
        </p:nvSpPr>
        <p:spPr>
          <a:xfrm>
            <a:off x="649060" y="576380"/>
            <a:ext cx="569302" cy="533282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solidFill>
                  <a:schemeClr val="tx1"/>
                </a:solidFill>
              </a:rPr>
              <a:t>2</a:t>
            </a:r>
            <a:endParaRPr lang="gl-ES" sz="3600" dirty="0">
              <a:solidFill>
                <a:schemeClr val="tx1"/>
              </a:solidFill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6C0D4781-7268-4307-8169-894BA0ADE1DE}"/>
              </a:ext>
            </a:extLst>
          </p:cNvPr>
          <p:cNvGrpSpPr/>
          <p:nvPr/>
        </p:nvGrpSpPr>
        <p:grpSpPr>
          <a:xfrm>
            <a:off x="828000" y="1434730"/>
            <a:ext cx="11087507" cy="5075372"/>
            <a:chOff x="828000" y="1434730"/>
            <a:chExt cx="11087507" cy="5075372"/>
          </a:xfrm>
        </p:grpSpPr>
        <p:sp>
          <p:nvSpPr>
            <p:cNvPr id="7" name="Flecha: hacia la izquierda 6">
              <a:extLst>
                <a:ext uri="{FF2B5EF4-FFF2-40B4-BE49-F238E27FC236}">
                  <a16:creationId xmlns:a16="http://schemas.microsoft.com/office/drawing/2014/main" xmlns="" id="{C6615898-ABEC-4F33-A637-AC8108C1DA02}"/>
                </a:ext>
              </a:extLst>
            </p:cNvPr>
            <p:cNvSpPr/>
            <p:nvPr/>
          </p:nvSpPr>
          <p:spPr>
            <a:xfrm rot="21449673">
              <a:off x="4104000" y="1434730"/>
              <a:ext cx="6484180" cy="1294130"/>
            </a:xfrm>
            <a:prstGeom prst="lef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gl-ES" sz="2000" b="1" dirty="0"/>
                <a:t>Se se fixo ben, ao ler só o subliñado poderase entender o fundamental do texto.</a:t>
              </a:r>
            </a:p>
          </p:txBody>
        </p: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xmlns="" id="{3296262C-EAA7-46BF-A735-63EE3A65D44E}"/>
                </a:ext>
              </a:extLst>
            </p:cNvPr>
            <p:cNvGrpSpPr/>
            <p:nvPr/>
          </p:nvGrpSpPr>
          <p:grpSpPr>
            <a:xfrm>
              <a:off x="828000" y="2448000"/>
              <a:ext cx="11087507" cy="4062102"/>
              <a:chOff x="828000" y="2448000"/>
              <a:chExt cx="11087507" cy="4062102"/>
            </a:xfrm>
          </p:grpSpPr>
          <p:sp>
            <p:nvSpPr>
              <p:cNvPr id="4" name="Rectángulo: esquinas redondeadas 3">
                <a:extLst>
                  <a:ext uri="{FF2B5EF4-FFF2-40B4-BE49-F238E27FC236}">
                    <a16:creationId xmlns:a16="http://schemas.microsoft.com/office/drawing/2014/main" xmlns="" id="{AE07FB05-61C0-45EA-B6D8-D4F47F19DC4F}"/>
                  </a:ext>
                </a:extLst>
              </p:cNvPr>
              <p:cNvSpPr/>
              <p:nvPr/>
            </p:nvSpPr>
            <p:spPr>
              <a:xfrm rot="21335572">
                <a:off x="828000" y="2448000"/>
                <a:ext cx="3200883" cy="2703296"/>
              </a:xfrm>
              <a:prstGeom prst="roundRect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gl-ES" sz="3200" b="1" dirty="0">
                    <a:solidFill>
                      <a:schemeClr val="tx1"/>
                    </a:solidFill>
                  </a:rPr>
                  <a:t>Subliñar as ideas principais ou as palabras clave</a:t>
                </a:r>
                <a:r>
                  <a:rPr lang="gl-ES" sz="32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  <p:sp>
            <p:nvSpPr>
              <p:cNvPr id="8" name="Flecha: hacia la izquierda 7">
                <a:extLst>
                  <a:ext uri="{FF2B5EF4-FFF2-40B4-BE49-F238E27FC236}">
                    <a16:creationId xmlns:a16="http://schemas.microsoft.com/office/drawing/2014/main" xmlns="" id="{0BEB082B-1F65-4135-8BE4-B2C6D4487542}"/>
                  </a:ext>
                </a:extLst>
              </p:cNvPr>
              <p:cNvSpPr/>
              <p:nvPr/>
            </p:nvSpPr>
            <p:spPr>
              <a:xfrm rot="21449673">
                <a:off x="4140000" y="2854737"/>
                <a:ext cx="6488057" cy="1292352"/>
              </a:xfrm>
              <a:prstGeom prst="leftArrow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gl-ES" sz="2000" b="1" dirty="0"/>
                  <a:t>Algúns textos xa dan pistas sobre conceptos importantes con letra negriña ou outros sistemas.</a:t>
                </a:r>
              </a:p>
            </p:txBody>
          </p:sp>
          <p:sp>
            <p:nvSpPr>
              <p:cNvPr id="9" name="Flecha: hacia la izquierda 8">
                <a:extLst>
                  <a:ext uri="{FF2B5EF4-FFF2-40B4-BE49-F238E27FC236}">
                    <a16:creationId xmlns:a16="http://schemas.microsoft.com/office/drawing/2014/main" xmlns="" id="{90851305-790F-4726-94CC-039649609FB4}"/>
                  </a:ext>
                </a:extLst>
              </p:cNvPr>
              <p:cNvSpPr/>
              <p:nvPr/>
            </p:nvSpPr>
            <p:spPr>
              <a:xfrm rot="21449673">
                <a:off x="4140000" y="4461786"/>
                <a:ext cx="5002244" cy="1292352"/>
              </a:xfrm>
              <a:prstGeom prst="leftArrow">
                <a:avLst/>
              </a:prstGeom>
              <a:solidFill>
                <a:srgbClr val="12BA2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gl-ES" sz="2000" b="1" dirty="0"/>
                  <a:t>Con todo teranse que subliñar algunhas palabras ou frases máis.</a:t>
                </a:r>
              </a:p>
            </p:txBody>
          </p:sp>
          <p:pic>
            <p:nvPicPr>
              <p:cNvPr id="3" name="Imagen 2">
                <a:extLst>
                  <a:ext uri="{FF2B5EF4-FFF2-40B4-BE49-F238E27FC236}">
                    <a16:creationId xmlns:a16="http://schemas.microsoft.com/office/drawing/2014/main" xmlns="" id="{39F516C1-E8D5-417E-BD0E-389253311D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9329484" y="3830890"/>
                <a:ext cx="2586023" cy="267921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xmlns="" val="3730423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D3593D42-0C5C-4C93-B344-01623D59D880}"/>
              </a:ext>
            </a:extLst>
          </p:cNvPr>
          <p:cNvSpPr/>
          <p:nvPr/>
        </p:nvSpPr>
        <p:spPr>
          <a:xfrm>
            <a:off x="2755392" y="696264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pt-BR" dirty="0"/>
              <a:t>..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1EADF618-C3E6-44DC-872F-0DC8ABE2770F}"/>
              </a:ext>
            </a:extLst>
          </p:cNvPr>
          <p:cNvGrpSpPr/>
          <p:nvPr/>
        </p:nvGrpSpPr>
        <p:grpSpPr>
          <a:xfrm>
            <a:off x="607900" y="609600"/>
            <a:ext cx="10575886" cy="5615199"/>
            <a:chOff x="607900" y="609600"/>
            <a:chExt cx="10575886" cy="5615199"/>
          </a:xfrm>
        </p:grpSpPr>
        <p:sp>
          <p:nvSpPr>
            <p:cNvPr id="4" name="Título 1">
              <a:extLst>
                <a:ext uri="{FF2B5EF4-FFF2-40B4-BE49-F238E27FC236}">
                  <a16:creationId xmlns:a16="http://schemas.microsoft.com/office/drawing/2014/main" xmlns="" id="{1B597117-FE07-4269-A2BD-F3B492361EED}"/>
                </a:ext>
              </a:extLst>
            </p:cNvPr>
            <p:cNvSpPr txBox="1">
              <a:spLocks/>
            </p:cNvSpPr>
            <p:nvPr/>
          </p:nvSpPr>
          <p:spPr>
            <a:xfrm>
              <a:off x="1177202" y="609600"/>
              <a:ext cx="10006584" cy="7802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ES" b="1" dirty="0"/>
                <a:t>Selección e organización de conceptos</a:t>
              </a:r>
              <a:endParaRPr lang="gl-ES" dirty="0"/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xmlns="" id="{F2E09307-2CD8-490F-80EE-6410CF65B695}"/>
                </a:ext>
              </a:extLst>
            </p:cNvPr>
            <p:cNvSpPr/>
            <p:nvPr/>
          </p:nvSpPr>
          <p:spPr>
            <a:xfrm>
              <a:off x="607900" y="609600"/>
              <a:ext cx="569302" cy="533282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600" dirty="0">
                  <a:solidFill>
                    <a:schemeClr val="tx1"/>
                  </a:solidFill>
                </a:rPr>
                <a:t>2</a:t>
              </a:r>
              <a:endParaRPr lang="gl-ES" sz="36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xmlns="" id="{8138C45B-A0B1-4CFD-9C30-963EF4CF578C}"/>
                </a:ext>
              </a:extLst>
            </p:cNvPr>
            <p:cNvSpPr/>
            <p:nvPr/>
          </p:nvSpPr>
          <p:spPr>
            <a:xfrm rot="21335572">
              <a:off x="828000" y="2448000"/>
              <a:ext cx="3200883" cy="2703296"/>
            </a:xfrm>
            <a:prstGeom prst="roundRect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gl-ES" sz="3200" b="1" dirty="0">
                  <a:solidFill>
                    <a:schemeClr val="tx1"/>
                  </a:solidFill>
                </a:rPr>
                <a:t>Resumir o texto.</a:t>
              </a:r>
              <a:endParaRPr lang="gl-ES" sz="3200" dirty="0">
                <a:solidFill>
                  <a:schemeClr val="tx1"/>
                </a:solidFill>
              </a:endParaRPr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xmlns="" id="{B9472AC6-AC1A-4BDB-A999-B971EFFDED38}"/>
                </a:ext>
              </a:extLst>
            </p:cNvPr>
            <p:cNvSpPr/>
            <p:nvPr/>
          </p:nvSpPr>
          <p:spPr>
            <a:xfrm>
              <a:off x="4644000" y="1388657"/>
              <a:ext cx="3255264" cy="1477328"/>
            </a:xfrm>
            <a:prstGeom prst="ellipse">
              <a:avLst/>
            </a:prstGeom>
            <a:solidFill>
              <a:srgbClr val="C915A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gl-ES" sz="2000" b="1" dirty="0"/>
                <a:t>Non se fai se o texto xa está considerablemente resumido.</a:t>
              </a:r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xmlns="" id="{E309E9C2-B982-4E21-ACBA-6C5D3AFE651A}"/>
                </a:ext>
              </a:extLst>
            </p:cNvPr>
            <p:cNvSpPr/>
            <p:nvPr/>
          </p:nvSpPr>
          <p:spPr>
            <a:xfrm>
              <a:off x="6804000" y="2415410"/>
              <a:ext cx="4367155" cy="220260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gl-ES" sz="2000" b="1" dirty="0"/>
                <a:t>Unha boa maneira de facer o resumo consiste en escribir o importante pero formando frases completas con sentido.</a:t>
              </a: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xmlns="" id="{F7DFB0E6-578B-42F8-9CA9-C871D260817F}"/>
                </a:ext>
              </a:extLst>
            </p:cNvPr>
            <p:cNvSpPr/>
            <p:nvPr/>
          </p:nvSpPr>
          <p:spPr>
            <a:xfrm rot="21336426">
              <a:off x="4464000" y="4581920"/>
              <a:ext cx="4724400" cy="1642879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gl-ES" sz="2000" b="1" dirty="0"/>
                <a:t>É interesante que no resumo se subliñen ou resalten as palabras clave ou conceptos importantes.</a:t>
              </a:r>
            </a:p>
          </p:txBody>
        </p:sp>
        <p:pic>
          <p:nvPicPr>
            <p:cNvPr id="2" name="Imagen 1">
              <a:extLst>
                <a:ext uri="{FF2B5EF4-FFF2-40B4-BE49-F238E27FC236}">
                  <a16:creationId xmlns:a16="http://schemas.microsoft.com/office/drawing/2014/main" xmlns="" id="{C398434B-ED03-472E-9A2E-611682769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84000" y="2923181"/>
              <a:ext cx="1713124" cy="16948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147069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62027C91-A621-4EA9-9925-123EE4ED481F}"/>
              </a:ext>
            </a:extLst>
          </p:cNvPr>
          <p:cNvSpPr txBox="1">
            <a:spLocks/>
          </p:cNvSpPr>
          <p:nvPr/>
        </p:nvSpPr>
        <p:spPr>
          <a:xfrm>
            <a:off x="1296587" y="512064"/>
            <a:ext cx="10006584" cy="780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/>
              <a:t>Selección e organización de conceptos</a:t>
            </a:r>
            <a:endParaRPr lang="gl-ES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xmlns="" id="{2138FA49-2CB1-4558-AEFE-2B576D686C11}"/>
              </a:ext>
            </a:extLst>
          </p:cNvPr>
          <p:cNvSpPr/>
          <p:nvPr/>
        </p:nvSpPr>
        <p:spPr>
          <a:xfrm>
            <a:off x="727285" y="512064"/>
            <a:ext cx="569302" cy="533282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solidFill>
                  <a:schemeClr val="tx1"/>
                </a:solidFill>
              </a:rPr>
              <a:t>2</a:t>
            </a:r>
            <a:endParaRPr lang="gl-ES" sz="3600" dirty="0">
              <a:solidFill>
                <a:schemeClr val="tx1"/>
              </a:solidFill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xmlns="" id="{2FE3BA8E-5043-4C6B-9AB9-976D0567A9C7}"/>
              </a:ext>
            </a:extLst>
          </p:cNvPr>
          <p:cNvSpPr/>
          <p:nvPr/>
        </p:nvSpPr>
        <p:spPr>
          <a:xfrm rot="21335572">
            <a:off x="828000" y="2448000"/>
            <a:ext cx="3200883" cy="2703296"/>
          </a:xfrm>
          <a:prstGeom prst="round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3200" b="1" dirty="0">
                <a:solidFill>
                  <a:schemeClr val="tx1"/>
                </a:solidFill>
              </a:rPr>
              <a:t>Confeccionar un esquema.</a:t>
            </a:r>
            <a:endParaRPr lang="gl-ES" sz="3200" dirty="0">
              <a:solidFill>
                <a:schemeClr val="tx1"/>
              </a:solidFill>
            </a:endParaRPr>
          </a:p>
        </p:txBody>
      </p:sp>
      <p:sp>
        <p:nvSpPr>
          <p:cNvPr id="3" name="Abrir llave 2">
            <a:extLst>
              <a:ext uri="{FF2B5EF4-FFF2-40B4-BE49-F238E27FC236}">
                <a16:creationId xmlns:a16="http://schemas.microsoft.com/office/drawing/2014/main" xmlns="" id="{F3ABC57A-6B47-407C-8489-A6B96AB50D8C}"/>
              </a:ext>
            </a:extLst>
          </p:cNvPr>
          <p:cNvSpPr/>
          <p:nvPr/>
        </p:nvSpPr>
        <p:spPr>
          <a:xfrm>
            <a:off x="4081014" y="1621536"/>
            <a:ext cx="867285" cy="4416837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graphicFrame>
        <p:nvGraphicFramePr>
          <p:cNvPr id="8" name="Tabla 8">
            <a:extLst>
              <a:ext uri="{FF2B5EF4-FFF2-40B4-BE49-F238E27FC236}">
                <a16:creationId xmlns:a16="http://schemas.microsoft.com/office/drawing/2014/main" xmlns="" id="{35CD3815-CA19-4AC3-AD15-93D65EAD44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47914192"/>
              </p:ext>
            </p:extLst>
          </p:nvPr>
        </p:nvGraphicFramePr>
        <p:xfrm>
          <a:off x="4948299" y="1833688"/>
          <a:ext cx="6354872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4872">
                  <a:extLst>
                    <a:ext uri="{9D8B030D-6E8A-4147-A177-3AD203B41FA5}">
                      <a16:colId xmlns:a16="http://schemas.microsoft.com/office/drawing/2014/main" xmlns="" val="2108365634"/>
                    </a:ext>
                  </a:extLst>
                </a:gridCol>
              </a:tblGrid>
              <a:tr h="1195608">
                <a:tc>
                  <a:txBody>
                    <a:bodyPr/>
                    <a:lstStyle/>
                    <a:p>
                      <a:r>
                        <a:rPr lang="gl-ES" sz="2400" dirty="0"/>
                        <a:t>Trátase de presentar as palabras con maior carga conceptual organizadas formando un esquema de chaves ou cadro sinóptico, por exemplo.</a:t>
                      </a:r>
                    </a:p>
                  </a:txBody>
                  <a:tcPr>
                    <a:solidFill>
                      <a:srgbClr val="12BA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7212728"/>
                  </a:ext>
                </a:extLst>
              </a:tr>
              <a:tr h="434767">
                <a:tc>
                  <a:txBody>
                    <a:bodyPr/>
                    <a:lstStyle/>
                    <a:p>
                      <a:r>
                        <a:rPr lang="gl-ES" sz="2400" b="1" dirty="0">
                          <a:solidFill>
                            <a:schemeClr val="bg1"/>
                          </a:solidFill>
                        </a:rPr>
                        <a:t>Dito esquema non ha de ocupar máis dunha páxina.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5594679"/>
                  </a:ext>
                </a:extLst>
              </a:tr>
              <a:tr h="1086917">
                <a:tc>
                  <a:txBody>
                    <a:bodyPr/>
                    <a:lstStyle/>
                    <a:p>
                      <a:pPr algn="just"/>
                      <a:r>
                        <a:rPr lang="gl-ES" sz="2400" b="1" noProof="0" dirty="0">
                          <a:solidFill>
                            <a:schemeClr val="bg1"/>
                          </a:solidFill>
                        </a:rPr>
                        <a:t>Unha vez conseguido, disporás da información para estudar reducida á súa mínima expresión e que representa, de maneira gráfica, as relacións entre os conceptos.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9033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4921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7F8D8495-F3DF-459B-AAFD-ECB189C4D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754" y="256481"/>
            <a:ext cx="8868293" cy="1115568"/>
          </a:xfrm>
        </p:spPr>
        <p:txBody>
          <a:bodyPr>
            <a:normAutofit fontScale="90000"/>
          </a:bodyPr>
          <a:lstStyle/>
          <a:p>
            <a:r>
              <a:rPr lang="gl-ES" b="1" dirty="0"/>
              <a:t>Memorización dos conceptos principais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xmlns="" id="{E0A20643-6E51-4574-9AFD-41DAA0EF3BAD}"/>
              </a:ext>
            </a:extLst>
          </p:cNvPr>
          <p:cNvSpPr/>
          <p:nvPr/>
        </p:nvSpPr>
        <p:spPr>
          <a:xfrm>
            <a:off x="698666" y="512064"/>
            <a:ext cx="569302" cy="589502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solidFill>
                  <a:schemeClr val="tx1"/>
                </a:solidFill>
              </a:rPr>
              <a:t>3</a:t>
            </a:r>
            <a:endParaRPr lang="gl-ES" sz="3600" dirty="0">
              <a:solidFill>
                <a:schemeClr val="tx1"/>
              </a:solidFill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6DD6F2B1-CF80-4327-88FF-FE4DC50B90E0}"/>
              </a:ext>
            </a:extLst>
          </p:cNvPr>
          <p:cNvGrpSpPr/>
          <p:nvPr/>
        </p:nvGrpSpPr>
        <p:grpSpPr>
          <a:xfrm>
            <a:off x="287595" y="1101566"/>
            <a:ext cx="11580912" cy="5499952"/>
            <a:chOff x="287595" y="1101566"/>
            <a:chExt cx="11580912" cy="5499952"/>
          </a:xfrm>
        </p:grpSpPr>
        <p:sp>
          <p:nvSpPr>
            <p:cNvPr id="2" name="Elipse 1">
              <a:extLst>
                <a:ext uri="{FF2B5EF4-FFF2-40B4-BE49-F238E27FC236}">
                  <a16:creationId xmlns:a16="http://schemas.microsoft.com/office/drawing/2014/main" xmlns="" id="{BB86141E-A88E-476A-BC89-D329ADEFAA25}"/>
                </a:ext>
              </a:extLst>
            </p:cNvPr>
            <p:cNvSpPr/>
            <p:nvPr/>
          </p:nvSpPr>
          <p:spPr>
            <a:xfrm>
              <a:off x="540000" y="2016000"/>
              <a:ext cx="3528000" cy="24840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200" b="1" dirty="0"/>
                <a:t>Visualización do esquema</a:t>
              </a:r>
              <a:endParaRPr lang="gl-ES" sz="3200" dirty="0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xmlns="" id="{58D5F2C5-EE56-430E-8E62-99DE27540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37580" y="3747577"/>
              <a:ext cx="3730927" cy="2688902"/>
            </a:xfrm>
            <a:prstGeom prst="rect">
              <a:avLst/>
            </a:prstGeom>
          </p:spPr>
        </p:pic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xmlns="" id="{DFEE92ED-0541-42A8-A6D7-12BC518C56D5}"/>
                </a:ext>
              </a:extLst>
            </p:cNvPr>
            <p:cNvSpPr/>
            <p:nvPr/>
          </p:nvSpPr>
          <p:spPr>
            <a:xfrm>
              <a:off x="4626536" y="1336820"/>
              <a:ext cx="6982293" cy="1840094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gl-ES" sz="2000" b="1" dirty="0"/>
                <a:t>Para memorizar o esquema elaborado, será necesario mirar con atención durante un tempo, entre dous e cinco minutos segundo o tamaño do esquema, presentando atención ao número de elementos de cada nivel, a como están colocados, a cantos niveis diferentes hai… É dicir, observando con atención os detalles</a:t>
              </a:r>
            </a:p>
          </p:txBody>
        </p:sp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xmlns="" id="{F9D19F56-8D5A-4F1A-8370-943216F2FD9F}"/>
                </a:ext>
              </a:extLst>
            </p:cNvPr>
            <p:cNvSpPr/>
            <p:nvPr/>
          </p:nvSpPr>
          <p:spPr>
            <a:xfrm>
              <a:off x="4241917" y="3472008"/>
              <a:ext cx="3828290" cy="698441"/>
            </a:xfrm>
            <a:prstGeom prst="roundRect">
              <a:avLst/>
            </a:prstGeom>
            <a:solidFill>
              <a:srgbClr val="C915A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gl-ES" sz="2000" b="1" dirty="0"/>
                <a:t>Despois tapar o esquema e tentar reproducilo nun papel</a:t>
              </a:r>
            </a:p>
          </p:txBody>
        </p:sp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xmlns="" id="{32EBD347-9D42-4D4B-9C5D-1F6FEE206AC5}"/>
                </a:ext>
              </a:extLst>
            </p:cNvPr>
            <p:cNvSpPr/>
            <p:nvPr/>
          </p:nvSpPr>
          <p:spPr>
            <a:xfrm>
              <a:off x="3194304" y="4465543"/>
              <a:ext cx="4474464" cy="889567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gl-ES" sz="2000" b="1" dirty="0"/>
                <a:t>Se se reproduciu con éxito pasar á seguinte fase..</a:t>
              </a:r>
            </a:p>
          </p:txBody>
        </p:sp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xmlns="" id="{7C182169-8BE1-4C0F-91E8-32F7AB0A9BB5}"/>
                </a:ext>
              </a:extLst>
            </p:cNvPr>
            <p:cNvSpPr/>
            <p:nvPr/>
          </p:nvSpPr>
          <p:spPr>
            <a:xfrm>
              <a:off x="2237369" y="5702809"/>
              <a:ext cx="2694432" cy="733670"/>
            </a:xfrm>
            <a:prstGeom prst="round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000" b="1" dirty="0"/>
                <a:t>En caso contrario, repetir o proceso</a:t>
              </a:r>
              <a:endParaRPr lang="gl-ES" sz="2000" dirty="0"/>
            </a:p>
          </p:txBody>
        </p:sp>
        <p:sp>
          <p:nvSpPr>
            <p:cNvPr id="11" name="Flecha: hacia abajo 10">
              <a:extLst>
                <a:ext uri="{FF2B5EF4-FFF2-40B4-BE49-F238E27FC236}">
                  <a16:creationId xmlns:a16="http://schemas.microsoft.com/office/drawing/2014/main" xmlns="" id="{6346629D-BB0F-4D24-9B44-C83E5AB0DE47}"/>
                </a:ext>
              </a:extLst>
            </p:cNvPr>
            <p:cNvSpPr/>
            <p:nvPr/>
          </p:nvSpPr>
          <p:spPr>
            <a:xfrm>
              <a:off x="5901951" y="5450721"/>
              <a:ext cx="1219200" cy="115079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  <p:sp>
          <p:nvSpPr>
            <p:cNvPr id="12" name="Flecha: en U 11">
              <a:extLst>
                <a:ext uri="{FF2B5EF4-FFF2-40B4-BE49-F238E27FC236}">
                  <a16:creationId xmlns:a16="http://schemas.microsoft.com/office/drawing/2014/main" xmlns="" id="{1130ECDB-06F8-4DEC-8C55-52A2A8F25794}"/>
                </a:ext>
              </a:extLst>
            </p:cNvPr>
            <p:cNvSpPr/>
            <p:nvPr/>
          </p:nvSpPr>
          <p:spPr>
            <a:xfrm rot="16200000">
              <a:off x="-1194309" y="2583470"/>
              <a:ext cx="4924553" cy="1960745"/>
            </a:xfrm>
            <a:prstGeom prst="uturnArrow">
              <a:avLst>
                <a:gd name="adj1" fmla="val 9852"/>
                <a:gd name="adj2" fmla="val 14429"/>
                <a:gd name="adj3" fmla="val 19404"/>
                <a:gd name="adj4" fmla="val 43750"/>
                <a:gd name="adj5" fmla="val 1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42147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7F8D8495-F3DF-459B-AAFD-ECB189C4D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754" y="256481"/>
            <a:ext cx="8868293" cy="1115568"/>
          </a:xfrm>
        </p:spPr>
        <p:txBody>
          <a:bodyPr>
            <a:normAutofit fontScale="90000"/>
          </a:bodyPr>
          <a:lstStyle/>
          <a:p>
            <a:r>
              <a:rPr lang="gl-ES" b="1" dirty="0"/>
              <a:t>Memorización dos conceptos principais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xmlns="" id="{E0A20643-6E51-4574-9AFD-41DAA0EF3BAD}"/>
              </a:ext>
            </a:extLst>
          </p:cNvPr>
          <p:cNvSpPr/>
          <p:nvPr/>
        </p:nvSpPr>
        <p:spPr>
          <a:xfrm>
            <a:off x="698666" y="512064"/>
            <a:ext cx="569302" cy="608398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solidFill>
                  <a:schemeClr val="tx1"/>
                </a:solidFill>
              </a:rPr>
              <a:t>3</a:t>
            </a:r>
            <a:endParaRPr lang="gl-ES" sz="3600" dirty="0">
              <a:solidFill>
                <a:schemeClr val="tx1"/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7B58F851-D75C-428C-A05B-2FF168D6B484}"/>
              </a:ext>
            </a:extLst>
          </p:cNvPr>
          <p:cNvGrpSpPr/>
          <p:nvPr/>
        </p:nvGrpSpPr>
        <p:grpSpPr>
          <a:xfrm>
            <a:off x="396000" y="1273369"/>
            <a:ext cx="11532980" cy="5209542"/>
            <a:chOff x="396000" y="1273369"/>
            <a:chExt cx="11532980" cy="5209542"/>
          </a:xfrm>
        </p:grpSpPr>
        <p:sp>
          <p:nvSpPr>
            <p:cNvPr id="19" name="Flecha: hacia abajo 18">
              <a:extLst>
                <a:ext uri="{FF2B5EF4-FFF2-40B4-BE49-F238E27FC236}">
                  <a16:creationId xmlns:a16="http://schemas.microsoft.com/office/drawing/2014/main" xmlns="" id="{585D806E-CC11-4AB7-9898-61A58706F2E5}"/>
                </a:ext>
              </a:extLst>
            </p:cNvPr>
            <p:cNvSpPr/>
            <p:nvPr/>
          </p:nvSpPr>
          <p:spPr>
            <a:xfrm>
              <a:off x="7173889" y="2082684"/>
              <a:ext cx="396000" cy="504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xmlns="" id="{E16A09D8-A600-424B-AFC1-F9B3C1C013E6}"/>
                </a:ext>
              </a:extLst>
            </p:cNvPr>
            <p:cNvSpPr/>
            <p:nvPr/>
          </p:nvSpPr>
          <p:spPr>
            <a:xfrm>
              <a:off x="2873679" y="1273369"/>
              <a:ext cx="9055301" cy="831714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gl-ES" sz="2000" b="1" dirty="0">
                  <a:solidFill>
                    <a:srgbClr val="FFFFFF"/>
                  </a:solidFill>
                </a:rPr>
                <a:t>Primeiro hai que dividir o texto do resumo en partes pequenas para estudalas por separado, unha detrás doutra. Pódese facer por preguntas ou por parágrafos</a:t>
              </a:r>
            </a:p>
          </p:txBody>
        </p:sp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xmlns="" id="{0EC4DEC3-7BD9-4FE4-9507-130BCC0E5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19731" y="4684435"/>
              <a:ext cx="1798476" cy="1798476"/>
            </a:xfrm>
            <a:prstGeom prst="rect">
              <a:avLst/>
            </a:prstGeom>
          </p:spPr>
        </p:pic>
        <p:sp>
          <p:nvSpPr>
            <p:cNvPr id="2" name="Elipse 1">
              <a:extLst>
                <a:ext uri="{FF2B5EF4-FFF2-40B4-BE49-F238E27FC236}">
                  <a16:creationId xmlns:a16="http://schemas.microsoft.com/office/drawing/2014/main" xmlns="" id="{BB86141E-A88E-476A-BC89-D329ADEFAA25}"/>
                </a:ext>
              </a:extLst>
            </p:cNvPr>
            <p:cNvSpPr/>
            <p:nvPr/>
          </p:nvSpPr>
          <p:spPr>
            <a:xfrm>
              <a:off x="396000" y="2016000"/>
              <a:ext cx="3528000" cy="2484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200" b="1" dirty="0"/>
                <a:t>Recitación repetida do resumo</a:t>
              </a:r>
              <a:endParaRPr lang="gl-ES" sz="3200" b="1" dirty="0"/>
            </a:p>
          </p:txBody>
        </p:sp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xmlns="" id="{585C4BA8-BF03-4D80-A9D0-F173C82F2288}"/>
                </a:ext>
              </a:extLst>
            </p:cNvPr>
            <p:cNvSpPr/>
            <p:nvPr/>
          </p:nvSpPr>
          <p:spPr>
            <a:xfrm>
              <a:off x="4018208" y="2637403"/>
              <a:ext cx="7910771" cy="969135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gl-ES" sz="2000" b="1" dirty="0"/>
                <a:t>A continuación lese tres veces seguidas, oral ou  silenciosamente, a primeira das partes separadas, tras o cal taparase o lido e tentarase repetir sen miralo. Se non se logra repetimos ata que se logre.</a:t>
              </a:r>
            </a:p>
          </p:txBody>
        </p:sp>
        <p:sp>
          <p:nvSpPr>
            <p:cNvPr id="23" name="Flecha: hacia abajo 22">
              <a:extLst>
                <a:ext uri="{FF2B5EF4-FFF2-40B4-BE49-F238E27FC236}">
                  <a16:creationId xmlns:a16="http://schemas.microsoft.com/office/drawing/2014/main" xmlns="" id="{DE2B3747-9B03-46E8-9223-DA24FD2CE157}"/>
                </a:ext>
              </a:extLst>
            </p:cNvPr>
            <p:cNvSpPr/>
            <p:nvPr/>
          </p:nvSpPr>
          <p:spPr>
            <a:xfrm>
              <a:off x="7173890" y="3606538"/>
              <a:ext cx="396000" cy="504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  <p:sp>
          <p:nvSpPr>
            <p:cNvPr id="24" name="Flecha: hacia abajo 23">
              <a:extLst>
                <a:ext uri="{FF2B5EF4-FFF2-40B4-BE49-F238E27FC236}">
                  <a16:creationId xmlns:a16="http://schemas.microsoft.com/office/drawing/2014/main" xmlns="" id="{A8D881C1-CF36-461B-9D5C-76E1A7E0F802}"/>
                </a:ext>
              </a:extLst>
            </p:cNvPr>
            <p:cNvSpPr/>
            <p:nvPr/>
          </p:nvSpPr>
          <p:spPr>
            <a:xfrm>
              <a:off x="7203329" y="5079673"/>
              <a:ext cx="396000" cy="504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xmlns="" id="{21ED2B7C-E617-4610-AC81-9B94CE9FFE5F}"/>
                </a:ext>
              </a:extLst>
            </p:cNvPr>
            <p:cNvSpPr/>
            <p:nvPr/>
          </p:nvSpPr>
          <p:spPr>
            <a:xfrm>
              <a:off x="4353059" y="4138858"/>
              <a:ext cx="7575920" cy="969135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gl-ES" sz="2000" b="1" dirty="0"/>
                <a:t>Se se logrou, facer o mesmo coa segunda parte e coa terceira. Rematada está convén volver ao principio e comprobar se aínda se lembran as anteriores. </a:t>
              </a:r>
              <a:r>
                <a:rPr lang="pt-BR" sz="2000" b="1" dirty="0" err="1"/>
                <a:t>Haberá</a:t>
              </a:r>
              <a:r>
                <a:rPr lang="pt-BR" sz="2000" b="1" dirty="0"/>
                <a:t> que reler </a:t>
              </a:r>
              <a:r>
                <a:rPr lang="pt-BR" sz="2000" b="1" dirty="0" err="1"/>
                <a:t>algunha</a:t>
              </a:r>
              <a:r>
                <a:rPr lang="pt-BR" sz="2000" b="1" dirty="0"/>
                <a:t> se se esqueceu</a:t>
              </a:r>
              <a:endParaRPr lang="gl-ES" sz="2000" b="1" dirty="0"/>
            </a:p>
          </p:txBody>
        </p:sp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xmlns="" id="{8C93F4D4-6659-4272-9FDB-8F97F8DA0410}"/>
                </a:ext>
              </a:extLst>
            </p:cNvPr>
            <p:cNvSpPr/>
            <p:nvPr/>
          </p:nvSpPr>
          <p:spPr>
            <a:xfrm>
              <a:off x="4018207" y="5640313"/>
              <a:ext cx="7892651" cy="435446"/>
            </a:xfrm>
            <a:prstGeom prst="roundRect">
              <a:avLst/>
            </a:prstGeom>
            <a:solidFill>
              <a:srgbClr val="1BE93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gl-ES" sz="2000" b="1" dirty="0"/>
                <a:t>Despois farase o mesmo cada tres partes estudadas.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09434091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1086</TotalTime>
  <Words>829</Words>
  <Application>Microsoft Office PowerPoint</Application>
  <PresentationFormat>Personalizado</PresentationFormat>
  <Paragraphs>96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Base</vt:lpstr>
      <vt:lpstr>METODO DE ESTUDO</vt:lpstr>
      <vt:lpstr>Diapositiva 2</vt:lpstr>
      <vt:lpstr>Diapositiva 3</vt:lpstr>
      <vt:lpstr>Comprensión do texto</vt:lpstr>
      <vt:lpstr>Selección e organización de conceptos</vt:lpstr>
      <vt:lpstr>Diapositiva 6</vt:lpstr>
      <vt:lpstr>Diapositiva 7</vt:lpstr>
      <vt:lpstr>Memorización dos conceptos principais</vt:lpstr>
      <vt:lpstr>Memorización dos conceptos principais</vt:lpstr>
      <vt:lpstr>Memorización dos conceptos principais</vt:lpstr>
      <vt:lpstr>Demostrar o aprendido</vt:lpstr>
      <vt:lpstr>Demostrar o aprendido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 DE ESTUDO</dc:title>
  <dc:creator>Lourdes &amp; Ricardo</dc:creator>
  <cp:lastModifiedBy>Víctor Bernal</cp:lastModifiedBy>
  <cp:revision>85</cp:revision>
  <dcterms:created xsi:type="dcterms:W3CDTF">2020-04-19T11:31:16Z</dcterms:created>
  <dcterms:modified xsi:type="dcterms:W3CDTF">2020-04-29T18:17:21Z</dcterms:modified>
</cp:coreProperties>
</file>