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aleway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  <p:embeddedFont>
      <p:font typeface="Comfortaa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.fntdata"/><Relationship Id="rId22" Type="http://schemas.openxmlformats.org/officeDocument/2006/relationships/font" Target="fonts/Raleway-boldItalic.fntdata"/><Relationship Id="rId21" Type="http://schemas.openxmlformats.org/officeDocument/2006/relationships/font" Target="fonts/Raleway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28" Type="http://schemas.openxmlformats.org/officeDocument/2006/relationships/font" Target="fonts/Comfortaa-bold.fntdata"/><Relationship Id="rId27" Type="http://schemas.openxmlformats.org/officeDocument/2006/relationships/font" Target="fonts/Comforta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aleway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b49a252433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b49a252433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49a252433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b49a252433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b49a252433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b49a252433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b49a252433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b49a252433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b49a252433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b49a252433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49a252433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b49a252433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49a252433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49a252433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49a252433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b49a252433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b49a252433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b49a252433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49a252433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49a252433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49a252433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49a252433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49a252433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49a252433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ocs.google.com/presentation/d/15Be26CIfQdZUdsyOaiewrXVoMCj8AkqJl0sY4u2VrXI/edit?usp=sharing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sites.google.com/view/anasnileeportfolio/home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b.socrative.com/teacher/#launch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mentimeter.com/s/54c088232073c940f9110d279e2346a1/b64592257015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teachertrainingvideos.com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SBLENDID / NILE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5" y="2142525"/>
            <a:ext cx="7688100" cy="24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Una breve introducción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 Ramos</a:t>
            </a:r>
            <a:endParaRPr/>
          </a:p>
        </p:txBody>
      </p:sp>
      <p:pic>
        <p:nvPicPr>
          <p:cNvPr id="88" name="Google Shape;8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6425" y="2870225"/>
            <a:ext cx="1711300" cy="171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Día 5: 	Autonomía</a:t>
            </a:r>
            <a:endParaRPr/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729450" y="1853850"/>
            <a:ext cx="5238900" cy="3148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	</a:t>
            </a:r>
            <a:r>
              <a:rPr lang="en" sz="1400"/>
              <a:t>Libro de texto y su plataforma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Quizzlet / Youtube playlists en tu canal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Audio libros / Lectura por debajo del nivel para fluidez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Diario de clase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Autoevaluación y evaluación entre iguales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Nubes de palabras colaborativas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Reflexionar sobre otras disciplinas exitosas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149" name="Google Shape;149;p22"/>
          <p:cNvSpPr txBox="1"/>
          <p:nvPr>
            <p:ph idx="2" type="body"/>
          </p:nvPr>
        </p:nvSpPr>
        <p:spPr>
          <a:xfrm>
            <a:off x="6188475" y="3770850"/>
            <a:ext cx="2620800" cy="12315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 </a:t>
            </a:r>
            <a:r>
              <a:rPr lang="en">
                <a:solidFill>
                  <a:schemeClr val="lt1"/>
                </a:solidFill>
              </a:rPr>
              <a:t>Fotocopias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	Muchos materiales extra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lt1"/>
                </a:solidFill>
              </a:rPr>
              <a:t>	Palabras sin contexto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150" name="Google Shape;15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8475" y="3770850"/>
            <a:ext cx="535200" cy="53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450" y="1853850"/>
            <a:ext cx="535200" cy="53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2"/>
          <p:cNvSpPr txBox="1"/>
          <p:nvPr/>
        </p:nvSpPr>
        <p:spPr>
          <a:xfrm>
            <a:off x="6140625" y="1853850"/>
            <a:ext cx="2382600" cy="157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El idioma se aprende fuera de clase.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Dedicar primeros días de clase a darles herramientas para ser autónomos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Videos de capturas de pantalla con instrucciones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Día 5		Presentaciones</a:t>
            </a:r>
            <a:endParaRPr/>
          </a:p>
        </p:txBody>
      </p:sp>
      <p:sp>
        <p:nvSpPr>
          <p:cNvPr id="158" name="Google Shape;158;p2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takeaway from the course: Laura Iglesias y Ana Ramos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Presentación de Laura Iglesias y Ana Ramos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e-portfolio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1700" u="sng">
                <a:solidFill>
                  <a:schemeClr val="hlink"/>
                </a:solidFill>
                <a:hlinkClick r:id="rId3"/>
              </a:rPr>
              <a:t>https://sites.google.com/view/anasnileeportfolio/home</a:t>
            </a:r>
            <a:r>
              <a:rPr b="0" lang="en" sz="1700"/>
              <a:t> </a:t>
            </a:r>
            <a:endParaRPr b="0" sz="17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/>
          <p:nvPr>
            <p:ph type="title"/>
          </p:nvPr>
        </p:nvSpPr>
        <p:spPr>
          <a:xfrm>
            <a:off x="729450" y="1322450"/>
            <a:ext cx="5564100" cy="86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Exit ticket</a:t>
            </a:r>
            <a:endParaRPr/>
          </a:p>
        </p:txBody>
      </p:sp>
      <p:sp>
        <p:nvSpPr>
          <p:cNvPr id="169" name="Google Shape;169;p25"/>
          <p:cNvSpPr txBox="1"/>
          <p:nvPr/>
        </p:nvSpPr>
        <p:spPr>
          <a:xfrm>
            <a:off x="889525" y="2716425"/>
            <a:ext cx="6571200" cy="17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Go to Socrative Student Login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Room Name : RAMOS388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Question #3: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¿Qué es lo que más te ha llamado la atención de esta sesión informativa?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https://b.socrative.com/teacher/#launch</a:t>
            </a:r>
            <a:r>
              <a:rPr lang="en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¿Qué es NILE?</a:t>
            </a:r>
            <a:endParaRPr/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solidFill>
            <a:schemeClr val="accent3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NILE: Norwich Institute for Language education</a:t>
            </a:r>
            <a:endParaRPr sz="24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Curso: Technologies &amp; approaches to blended, hybrid and online teaching</a:t>
            </a:r>
            <a:endParaRPr sz="24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highlight>
                <a:srgbClr val="F9F9F9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838075" y="441080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Go to: Menti.com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https://www.mentimeter.com/s/54c088232073c940f9110d279e2346a1/b64592257015</a:t>
            </a:r>
            <a:r>
              <a:rPr lang="en" sz="1200"/>
              <a:t> </a:t>
            </a:r>
            <a:endParaRPr sz="1200"/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31275" y="152400"/>
            <a:ext cx="3081450" cy="308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¿En qué consistía el curso?</a:t>
            </a:r>
            <a:endParaRPr/>
          </a:p>
        </p:txBody>
      </p:sp>
      <p:sp>
        <p:nvSpPr>
          <p:cNvPr id="106" name="Google Shape;106;p16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Plataforma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556963"/>
            <a:ext cx="4533900" cy="3667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6"/>
          <p:cNvSpPr txBox="1"/>
          <p:nvPr>
            <p:ph idx="1" type="subTitle"/>
          </p:nvPr>
        </p:nvSpPr>
        <p:spPr>
          <a:xfrm>
            <a:off x="730000" y="2771250"/>
            <a:ext cx="3300900" cy="114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La plataforma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Clase en linea 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Trabajo personal</a:t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  <a:solidFill>
            <a:schemeClr val="accent3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La plataforma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114" name="Google Shape;11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4950" y="225525"/>
            <a:ext cx="7303925" cy="413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Día 1</a:t>
            </a:r>
            <a:endParaRPr/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729325" y="1853850"/>
            <a:ext cx="3774300" cy="27042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en" sz="2000">
                <a:solidFill>
                  <a:schemeClr val="lt1"/>
                </a:solidFill>
              </a:rPr>
              <a:t>Intro modalidades</a:t>
            </a:r>
            <a:r>
              <a:rPr lang="en" sz="2000">
                <a:solidFill>
                  <a:schemeClr val="lt1"/>
                </a:solidFill>
              </a:rPr>
              <a:t>:	 </a:t>
            </a:r>
            <a:endParaRPr sz="2000">
              <a:solidFill>
                <a:schemeClr val="lt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En linea / Mixta / Híbrida</a:t>
            </a:r>
            <a:endParaRPr sz="2000">
              <a:solidFill>
                <a:schemeClr val="lt1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en" sz="2000">
                <a:solidFill>
                  <a:schemeClr val="lt1"/>
                </a:solidFill>
              </a:rPr>
              <a:t>Flipped classroom</a:t>
            </a:r>
            <a:endParaRPr sz="2000">
              <a:solidFill>
                <a:schemeClr val="lt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en" sz="2000">
                <a:solidFill>
                  <a:schemeClr val="lt1"/>
                </a:solidFill>
              </a:rPr>
              <a:t>Intro Apps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https://www.teachertrainingvideos.com/</a:t>
            </a:r>
            <a:endParaRPr sz="11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21" name="Google Shape;121;p18"/>
          <p:cNvSpPr txBox="1"/>
          <p:nvPr>
            <p:ph idx="2" type="body"/>
          </p:nvPr>
        </p:nvSpPr>
        <p:spPr>
          <a:xfrm>
            <a:off x="4643600" y="1853975"/>
            <a:ext cx="3774300" cy="2704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lang="en" sz="2000" u="sng">
                <a:solidFill>
                  <a:schemeClr val="lt1"/>
                </a:solidFill>
              </a:rPr>
              <a:t>E-portfolios</a:t>
            </a:r>
            <a:r>
              <a:rPr lang="en" sz="2000">
                <a:solidFill>
                  <a:schemeClr val="lt1"/>
                </a:solidFill>
              </a:rPr>
              <a:t> (Google sites):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 Evidencia de lo aprendido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Reflexión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Evaluación formativa y sumativa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Documento vivo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1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Día 2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729325" y="2078875"/>
            <a:ext cx="2156100" cy="9318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La plataforma (Moodle)</a:t>
            </a:r>
            <a:endParaRPr b="1" sz="2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128" name="Google Shape;128;p19"/>
          <p:cNvSpPr txBox="1"/>
          <p:nvPr>
            <p:ph idx="2" type="body"/>
          </p:nvPr>
        </p:nvSpPr>
        <p:spPr>
          <a:xfrm>
            <a:off x="3484750" y="2078875"/>
            <a:ext cx="4933200" cy="236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Claridad, congruencia, pautas (formato libro)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Unión a la clase presencial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Motivación para ir a la plataforma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Microtareas al principio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Opciones y límite de alumnos por tarea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Día 3</a:t>
            </a:r>
            <a:endParaRPr/>
          </a:p>
        </p:txBody>
      </p:sp>
      <p:sp>
        <p:nvSpPr>
          <p:cNvPr id="134" name="Google Shape;134;p20"/>
          <p:cNvSpPr txBox="1"/>
          <p:nvPr>
            <p:ph idx="1" type="body"/>
          </p:nvPr>
        </p:nvSpPr>
        <p:spPr>
          <a:xfrm>
            <a:off x="729325" y="2078875"/>
            <a:ext cx="2602200" cy="1057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Captura de pantalla</a:t>
            </a:r>
            <a:endParaRPr sz="2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200"/>
              <a:t>Screencast-o-matic</a:t>
            </a:r>
            <a:endParaRPr sz="2200"/>
          </a:p>
        </p:txBody>
      </p:sp>
      <p:sp>
        <p:nvSpPr>
          <p:cNvPr id="135" name="Google Shape;135;p20"/>
          <p:cNvSpPr txBox="1"/>
          <p:nvPr>
            <p:ph idx="2" type="body"/>
          </p:nvPr>
        </p:nvSpPr>
        <p:spPr>
          <a:xfrm>
            <a:off x="3819300" y="2078875"/>
            <a:ext cx="4598700" cy="25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Elemento fundamental de la enseñanza semi-presencial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Flipped classroom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Modelling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Feedback / evaluación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700"/>
              <a:t>Herramienta de trabajo para el alumnado</a:t>
            </a:r>
            <a:endParaRPr sz="1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Día 4</a:t>
            </a:r>
            <a:endParaRPr/>
          </a:p>
        </p:txBody>
      </p:sp>
      <p:sp>
        <p:nvSpPr>
          <p:cNvPr id="141" name="Google Shape;141;p21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b="1" lang="en" sz="2000" u="sng">
                <a:solidFill>
                  <a:schemeClr val="lt1"/>
                </a:solidFill>
              </a:rPr>
              <a:t>Evaluación:</a:t>
            </a:r>
            <a:endParaRPr b="1" sz="2000" u="sng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Formativa y sumativa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Blind teaching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Socrative / Kahoot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142" name="Google Shape;142;p21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</a:pPr>
            <a:r>
              <a:rPr b="1" lang="en" sz="2000" u="sng">
                <a:solidFill>
                  <a:schemeClr val="lt1"/>
                </a:solidFill>
              </a:rPr>
              <a:t>Enseñanza híbrida:</a:t>
            </a:r>
            <a:endParaRPr b="1" sz="2000" u="sng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Apps colaborativas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Study buddies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</a:rPr>
              <a:t>Problemas técnicos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