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781800" cy="9918700"/>
  <p:embeddedFontLst>
    <p:embeddedFont>
      <p:font typeface="Arial Black" panose="020B0A04020102020204" pitchFamily="3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  <p:embeddedFont>
      <p:font typeface="Gill Sans" panose="020B0604020202020204" charset="0"/>
      <p:regular r:id="rId48"/>
      <p:bold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>
          <p15:clr>
            <a:srgbClr val="000000"/>
          </p15:clr>
        </p15:guide>
        <p15:guide id="2" pos="2136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jCvDTLJArKK3ITNtlmt+Wyrag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3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384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3337" y="0"/>
            <a:ext cx="29384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812"/>
            <a:ext cx="29384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4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1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5d45bbd1b_0_42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85d45bbd1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d45bbd1b_0_49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g85d45bbd1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5d45bbd1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1" name="Google Shape;311;g85d45bbd1b_0_16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85d45bbd1b_0_16:notes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5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5d45bbd1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9" name="Google Shape;429;g85d45bbd1b_0_53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85d45bbd1b_0_53:notes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5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85d45bbd1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0" name="Google Shape;450;g85d45bbd1b_0_58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g85d45bbd1b_0_58:notes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5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9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0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5d45bbd1b_0_11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g85d45bbd1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2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3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4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9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8045022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7" y="742950"/>
            <a:ext cx="49641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8045022fe_0_0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88045022fe_0_0:notes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500" cy="4968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5d45bbd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1" name="Google Shape;331;g85d45bbd1b_0_21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85d45bbd1b_0_21:notes"/>
          <p:cNvSpPr txBox="1">
            <a:spLocks noGrp="1"/>
          </p:cNvSpPr>
          <p:nvPr>
            <p:ph type="sldNum" idx="12"/>
          </p:nvPr>
        </p:nvSpPr>
        <p:spPr>
          <a:xfrm>
            <a:off x="3843337" y="9421812"/>
            <a:ext cx="29385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5d45bbd1b_0_36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19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85d45bbd1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:notes"/>
          <p:cNvSpPr txBox="1">
            <a:spLocks noGrp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8"/>
          <p:cNvSpPr txBox="1">
            <a:spLocks noGrp="1"/>
          </p:cNvSpPr>
          <p:nvPr>
            <p:ph type="title"/>
          </p:nvPr>
        </p:nvSpPr>
        <p:spPr>
          <a:xfrm>
            <a:off x="685348" y="4289377"/>
            <a:ext cx="7773323" cy="8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pic" idx="2"/>
          </p:nvPr>
        </p:nvSpPr>
        <p:spPr>
          <a:xfrm>
            <a:off x="888556" y="698263"/>
            <a:ext cx="7366898" cy="3214134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1"/>
          </p:nvPr>
        </p:nvSpPr>
        <p:spPr>
          <a:xfrm>
            <a:off x="685334" y="5108726"/>
            <a:ext cx="7773337" cy="68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4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9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7773337" cy="342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body" idx="1"/>
          </p:nvPr>
        </p:nvSpPr>
        <p:spPr>
          <a:xfrm>
            <a:off x="685334" y="4204823"/>
            <a:ext cx="7773337" cy="15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0"/>
          <p:cNvSpPr txBox="1">
            <a:spLocks noGrp="1"/>
          </p:cNvSpPr>
          <p:nvPr>
            <p:ph type="title"/>
          </p:nvPr>
        </p:nvSpPr>
        <p:spPr>
          <a:xfrm>
            <a:off x="1084661" y="609603"/>
            <a:ext cx="6977061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body" idx="1"/>
          </p:nvPr>
        </p:nvSpPr>
        <p:spPr>
          <a:xfrm>
            <a:off x="1290483" y="3610032"/>
            <a:ext cx="6564224" cy="5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body" idx="2"/>
          </p:nvPr>
        </p:nvSpPr>
        <p:spPr>
          <a:xfrm>
            <a:off x="685334" y="4372797"/>
            <a:ext cx="7773337" cy="142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0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5" name="Google Shape;105;p50"/>
          <p:cNvSpPr txBox="1"/>
          <p:nvPr/>
        </p:nvSpPr>
        <p:spPr>
          <a:xfrm>
            <a:off x="751116" y="754170"/>
            <a:ext cx="457202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0"/>
          <p:cNvSpPr txBox="1"/>
          <p:nvPr/>
        </p:nvSpPr>
        <p:spPr>
          <a:xfrm>
            <a:off x="7918171" y="2993582"/>
            <a:ext cx="457202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1"/>
          <p:cNvSpPr txBox="1">
            <a:spLocks noGrp="1"/>
          </p:cNvSpPr>
          <p:nvPr>
            <p:ph type="title"/>
          </p:nvPr>
        </p:nvSpPr>
        <p:spPr>
          <a:xfrm>
            <a:off x="685334" y="2138717"/>
            <a:ext cx="7773337" cy="25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1"/>
          </p:nvPr>
        </p:nvSpPr>
        <p:spPr>
          <a:xfrm>
            <a:off x="685334" y="4662333"/>
            <a:ext cx="7773337" cy="114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2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7773337" cy="160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2"/>
          <p:cNvSpPr txBox="1">
            <a:spLocks noGrp="1"/>
          </p:cNvSpPr>
          <p:nvPr>
            <p:ph type="body" idx="1"/>
          </p:nvPr>
        </p:nvSpPr>
        <p:spPr>
          <a:xfrm>
            <a:off x="685333" y="2367088"/>
            <a:ext cx="247422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2"/>
          <p:cNvSpPr txBox="1">
            <a:spLocks noGrp="1"/>
          </p:cNvSpPr>
          <p:nvPr>
            <p:ph type="body" idx="2"/>
          </p:nvPr>
        </p:nvSpPr>
        <p:spPr>
          <a:xfrm>
            <a:off x="685333" y="2943354"/>
            <a:ext cx="2474229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2"/>
          <p:cNvSpPr txBox="1">
            <a:spLocks noGrp="1"/>
          </p:cNvSpPr>
          <p:nvPr>
            <p:ph type="body" idx="3"/>
          </p:nvPr>
        </p:nvSpPr>
        <p:spPr>
          <a:xfrm>
            <a:off x="3339291" y="2367088"/>
            <a:ext cx="246863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52"/>
          <p:cNvSpPr txBox="1">
            <a:spLocks noGrp="1"/>
          </p:cNvSpPr>
          <p:nvPr>
            <p:ph type="body" idx="4"/>
          </p:nvPr>
        </p:nvSpPr>
        <p:spPr>
          <a:xfrm>
            <a:off x="3331013" y="2943354"/>
            <a:ext cx="2477514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body" idx="5"/>
          </p:nvPr>
        </p:nvSpPr>
        <p:spPr>
          <a:xfrm>
            <a:off x="5979970" y="2367088"/>
            <a:ext cx="2478694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body" idx="6"/>
          </p:nvPr>
        </p:nvSpPr>
        <p:spPr>
          <a:xfrm>
            <a:off x="5979970" y="2943354"/>
            <a:ext cx="2478694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2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2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2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3"/>
          <p:cNvSpPr txBox="1">
            <a:spLocks noGrp="1"/>
          </p:cNvSpPr>
          <p:nvPr>
            <p:ph type="title"/>
          </p:nvPr>
        </p:nvSpPr>
        <p:spPr>
          <a:xfrm>
            <a:off x="685334" y="610774"/>
            <a:ext cx="7773337" cy="160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3"/>
          <p:cNvSpPr txBox="1">
            <a:spLocks noGrp="1"/>
          </p:cNvSpPr>
          <p:nvPr>
            <p:ph type="body" idx="1"/>
          </p:nvPr>
        </p:nvSpPr>
        <p:spPr>
          <a:xfrm>
            <a:off x="685334" y="4204822"/>
            <a:ext cx="247230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pic" idx="2"/>
          </p:nvPr>
        </p:nvSpPr>
        <p:spPr>
          <a:xfrm>
            <a:off x="685334" y="2367089"/>
            <a:ext cx="2472309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body" idx="3"/>
          </p:nvPr>
        </p:nvSpPr>
        <p:spPr>
          <a:xfrm>
            <a:off x="685334" y="4781078"/>
            <a:ext cx="2472309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3"/>
          <p:cNvSpPr txBox="1">
            <a:spLocks noGrp="1"/>
          </p:cNvSpPr>
          <p:nvPr>
            <p:ph type="body" idx="4"/>
          </p:nvPr>
        </p:nvSpPr>
        <p:spPr>
          <a:xfrm>
            <a:off x="3332069" y="4204822"/>
            <a:ext cx="247636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53"/>
          <p:cNvSpPr txBox="1">
            <a:spLocks noGrp="1"/>
          </p:cNvSpPr>
          <p:nvPr>
            <p:ph type="pic" idx="5"/>
          </p:nvPr>
        </p:nvSpPr>
        <p:spPr>
          <a:xfrm>
            <a:off x="3331013" y="2367089"/>
            <a:ext cx="2477514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53"/>
          <p:cNvSpPr txBox="1">
            <a:spLocks noGrp="1"/>
          </p:cNvSpPr>
          <p:nvPr>
            <p:ph type="body" idx="6"/>
          </p:nvPr>
        </p:nvSpPr>
        <p:spPr>
          <a:xfrm>
            <a:off x="3331013" y="4781078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53"/>
          <p:cNvSpPr txBox="1">
            <a:spLocks noGrp="1"/>
          </p:cNvSpPr>
          <p:nvPr>
            <p:ph type="body" idx="7"/>
          </p:nvPr>
        </p:nvSpPr>
        <p:spPr>
          <a:xfrm>
            <a:off x="5979970" y="4204822"/>
            <a:ext cx="2475512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53"/>
          <p:cNvSpPr txBox="1">
            <a:spLocks noGrp="1"/>
          </p:cNvSpPr>
          <p:nvPr>
            <p:ph type="pic" idx="8"/>
          </p:nvPr>
        </p:nvSpPr>
        <p:spPr>
          <a:xfrm>
            <a:off x="5979970" y="2367089"/>
            <a:ext cx="2478694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53"/>
          <p:cNvSpPr txBox="1">
            <a:spLocks noGrp="1"/>
          </p:cNvSpPr>
          <p:nvPr>
            <p:ph type="body" idx="9"/>
          </p:nvPr>
        </p:nvSpPr>
        <p:spPr>
          <a:xfrm>
            <a:off x="5979881" y="4781078"/>
            <a:ext cx="2478790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53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3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3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4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4"/>
          <p:cNvSpPr txBox="1">
            <a:spLocks noGrp="1"/>
          </p:cNvSpPr>
          <p:nvPr>
            <p:ph type="body" idx="1"/>
          </p:nvPr>
        </p:nvSpPr>
        <p:spPr>
          <a:xfrm rot="5400000">
            <a:off x="2859949" y="192474"/>
            <a:ext cx="3424107" cy="777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54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4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4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5"/>
          <p:cNvSpPr txBox="1">
            <a:spLocks noGrp="1"/>
          </p:cNvSpPr>
          <p:nvPr>
            <p:ph type="title"/>
          </p:nvPr>
        </p:nvSpPr>
        <p:spPr>
          <a:xfrm rot="5400000">
            <a:off x="4910372" y="2242909"/>
            <a:ext cx="5181603" cy="191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5"/>
          <p:cNvSpPr txBox="1">
            <a:spLocks noGrp="1"/>
          </p:cNvSpPr>
          <p:nvPr>
            <p:ph type="body" idx="1"/>
          </p:nvPr>
        </p:nvSpPr>
        <p:spPr>
          <a:xfrm rot="5400000">
            <a:off x="966553" y="328385"/>
            <a:ext cx="5181603" cy="574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5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5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5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7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7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7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7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7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6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6"/>
          <p:cNvSpPr txBox="1">
            <a:spLocks noGrp="1"/>
          </p:cNvSpPr>
          <p:nvPr>
            <p:ph type="ctrTitle"/>
          </p:nvPr>
        </p:nvSpPr>
        <p:spPr>
          <a:xfrm>
            <a:off x="1313258" y="1300788"/>
            <a:ext cx="6517479" cy="250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6"/>
          <p:cNvSpPr txBox="1">
            <a:spLocks noGrp="1"/>
          </p:cNvSpPr>
          <p:nvPr>
            <p:ph type="subTitle" idx="1"/>
          </p:nvPr>
        </p:nvSpPr>
        <p:spPr>
          <a:xfrm>
            <a:off x="1313258" y="3886200"/>
            <a:ext cx="65174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>
                <a:solidFill>
                  <a:srgbClr val="7F7F7F"/>
                </a:solidFill>
              </a:defRPr>
            </a:lvl1pPr>
            <a:lvl2pPr lvl="1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56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6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6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0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0"/>
          <p:cNvSpPr txBox="1">
            <a:spLocks noGrp="1"/>
          </p:cNvSpPr>
          <p:nvPr>
            <p:ph type="ctrTitle"/>
          </p:nvPr>
        </p:nvSpPr>
        <p:spPr>
          <a:xfrm>
            <a:off x="1313258" y="1300788"/>
            <a:ext cx="6517479" cy="250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subTitle" idx="1"/>
          </p:nvPr>
        </p:nvSpPr>
        <p:spPr>
          <a:xfrm>
            <a:off x="1313258" y="3886200"/>
            <a:ext cx="65174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>
                <a:solidFill>
                  <a:srgbClr val="7F7F7F"/>
                </a:solidFill>
              </a:defRPr>
            </a:lvl1pPr>
            <a:lvl2pPr lvl="1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9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8"/>
          <p:cNvSpPr txBox="1">
            <a:spLocks noGrp="1"/>
          </p:cNvSpPr>
          <p:nvPr>
            <p:ph type="title"/>
          </p:nvPr>
        </p:nvSpPr>
        <p:spPr>
          <a:xfrm>
            <a:off x="685334" y="828566"/>
            <a:ext cx="7763811" cy="273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wentieth Century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8"/>
          <p:cNvSpPr txBox="1">
            <a:spLocks noGrp="1"/>
          </p:cNvSpPr>
          <p:nvPr>
            <p:ph type="body" idx="1"/>
          </p:nvPr>
        </p:nvSpPr>
        <p:spPr>
          <a:xfrm>
            <a:off x="685334" y="3657453"/>
            <a:ext cx="7763811" cy="136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58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8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8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9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9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9"/>
          <p:cNvSpPr txBox="1">
            <a:spLocks noGrp="1"/>
          </p:cNvSpPr>
          <p:nvPr>
            <p:ph type="body" idx="2"/>
          </p:nvPr>
        </p:nvSpPr>
        <p:spPr>
          <a:xfrm>
            <a:off x="4629150" y="2367089"/>
            <a:ext cx="382904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9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9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9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6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0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60"/>
          <p:cNvSpPr txBox="1">
            <a:spLocks noGrp="1"/>
          </p:cNvSpPr>
          <p:nvPr>
            <p:ph type="body" idx="1"/>
          </p:nvPr>
        </p:nvSpPr>
        <p:spPr>
          <a:xfrm>
            <a:off x="859746" y="2371021"/>
            <a:ext cx="3655108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60"/>
          <p:cNvSpPr txBox="1">
            <a:spLocks noGrp="1"/>
          </p:cNvSpPr>
          <p:nvPr>
            <p:ph type="body" idx="2"/>
          </p:nvPr>
        </p:nvSpPr>
        <p:spPr>
          <a:xfrm>
            <a:off x="685334" y="3051014"/>
            <a:ext cx="3829520" cy="27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60"/>
          <p:cNvSpPr txBox="1">
            <a:spLocks noGrp="1"/>
          </p:cNvSpPr>
          <p:nvPr>
            <p:ph type="body" idx="3"/>
          </p:nvPr>
        </p:nvSpPr>
        <p:spPr>
          <a:xfrm>
            <a:off x="4797316" y="2371021"/>
            <a:ext cx="3661355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60"/>
          <p:cNvSpPr txBox="1">
            <a:spLocks noGrp="1"/>
          </p:cNvSpPr>
          <p:nvPr>
            <p:ph type="body" idx="4"/>
          </p:nvPr>
        </p:nvSpPr>
        <p:spPr>
          <a:xfrm>
            <a:off x="4629150" y="3051014"/>
            <a:ext cx="3829047" cy="27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60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60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0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6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1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1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1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1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2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2951765" cy="202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2"/>
          <p:cNvSpPr txBox="1">
            <a:spLocks noGrp="1"/>
          </p:cNvSpPr>
          <p:nvPr>
            <p:ph type="body" idx="1"/>
          </p:nvPr>
        </p:nvSpPr>
        <p:spPr>
          <a:xfrm>
            <a:off x="3808549" y="609604"/>
            <a:ext cx="4650122" cy="51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2"/>
          <p:cNvSpPr txBox="1">
            <a:spLocks noGrp="1"/>
          </p:cNvSpPr>
          <p:nvPr>
            <p:ph type="body" idx="2"/>
          </p:nvPr>
        </p:nvSpPr>
        <p:spPr>
          <a:xfrm>
            <a:off x="685334" y="2632850"/>
            <a:ext cx="2951765" cy="31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2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62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2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6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3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4451226" cy="202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3"/>
          <p:cNvSpPr txBox="1">
            <a:spLocks noGrp="1"/>
          </p:cNvSpPr>
          <p:nvPr>
            <p:ph type="pic" idx="2"/>
          </p:nvPr>
        </p:nvSpPr>
        <p:spPr>
          <a:xfrm>
            <a:off x="5568600" y="609604"/>
            <a:ext cx="2441516" cy="51816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63"/>
          <p:cNvSpPr txBox="1">
            <a:spLocks noGrp="1"/>
          </p:cNvSpPr>
          <p:nvPr>
            <p:ph type="body" idx="1"/>
          </p:nvPr>
        </p:nvSpPr>
        <p:spPr>
          <a:xfrm>
            <a:off x="685347" y="2632850"/>
            <a:ext cx="4451212" cy="31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63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3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3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6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4"/>
          <p:cNvSpPr txBox="1">
            <a:spLocks noGrp="1"/>
          </p:cNvSpPr>
          <p:nvPr>
            <p:ph type="title"/>
          </p:nvPr>
        </p:nvSpPr>
        <p:spPr>
          <a:xfrm>
            <a:off x="685348" y="4289377"/>
            <a:ext cx="7773323" cy="8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4"/>
          <p:cNvSpPr txBox="1">
            <a:spLocks noGrp="1"/>
          </p:cNvSpPr>
          <p:nvPr>
            <p:ph type="pic" idx="2"/>
          </p:nvPr>
        </p:nvSpPr>
        <p:spPr>
          <a:xfrm>
            <a:off x="888556" y="698263"/>
            <a:ext cx="7366898" cy="3214134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64"/>
          <p:cNvSpPr txBox="1">
            <a:spLocks noGrp="1"/>
          </p:cNvSpPr>
          <p:nvPr>
            <p:ph type="body" idx="1"/>
          </p:nvPr>
        </p:nvSpPr>
        <p:spPr>
          <a:xfrm>
            <a:off x="685334" y="5108726"/>
            <a:ext cx="7773337" cy="68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64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4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64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5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7773337" cy="342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5"/>
          <p:cNvSpPr txBox="1">
            <a:spLocks noGrp="1"/>
          </p:cNvSpPr>
          <p:nvPr>
            <p:ph type="body" idx="1"/>
          </p:nvPr>
        </p:nvSpPr>
        <p:spPr>
          <a:xfrm>
            <a:off x="685334" y="4204823"/>
            <a:ext cx="7773337" cy="15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65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5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5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6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6"/>
          <p:cNvSpPr txBox="1">
            <a:spLocks noGrp="1"/>
          </p:cNvSpPr>
          <p:nvPr>
            <p:ph type="title"/>
          </p:nvPr>
        </p:nvSpPr>
        <p:spPr>
          <a:xfrm>
            <a:off x="1084661" y="609603"/>
            <a:ext cx="6977061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6"/>
          <p:cNvSpPr txBox="1">
            <a:spLocks noGrp="1"/>
          </p:cNvSpPr>
          <p:nvPr>
            <p:ph type="body" idx="1"/>
          </p:nvPr>
        </p:nvSpPr>
        <p:spPr>
          <a:xfrm>
            <a:off x="1290483" y="3610032"/>
            <a:ext cx="6564224" cy="5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66"/>
          <p:cNvSpPr txBox="1">
            <a:spLocks noGrp="1"/>
          </p:cNvSpPr>
          <p:nvPr>
            <p:ph type="body" idx="2"/>
          </p:nvPr>
        </p:nvSpPr>
        <p:spPr>
          <a:xfrm>
            <a:off x="685334" y="4372797"/>
            <a:ext cx="7773337" cy="142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66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66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66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51" name="Google Shape;251;p66"/>
          <p:cNvSpPr txBox="1"/>
          <p:nvPr/>
        </p:nvSpPr>
        <p:spPr>
          <a:xfrm>
            <a:off x="751116" y="754170"/>
            <a:ext cx="457202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6"/>
          <p:cNvSpPr txBox="1"/>
          <p:nvPr/>
        </p:nvSpPr>
        <p:spPr>
          <a:xfrm>
            <a:off x="7918171" y="2993582"/>
            <a:ext cx="457202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6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67"/>
          <p:cNvSpPr txBox="1">
            <a:spLocks noGrp="1"/>
          </p:cNvSpPr>
          <p:nvPr>
            <p:ph type="title"/>
          </p:nvPr>
        </p:nvSpPr>
        <p:spPr>
          <a:xfrm>
            <a:off x="685334" y="2138717"/>
            <a:ext cx="7773337" cy="25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7"/>
          <p:cNvSpPr txBox="1">
            <a:spLocks noGrp="1"/>
          </p:cNvSpPr>
          <p:nvPr>
            <p:ph type="body" idx="1"/>
          </p:nvPr>
        </p:nvSpPr>
        <p:spPr>
          <a:xfrm>
            <a:off x="685334" y="4662333"/>
            <a:ext cx="7773337" cy="114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67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7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7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6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8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7773337" cy="160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8"/>
          <p:cNvSpPr txBox="1">
            <a:spLocks noGrp="1"/>
          </p:cNvSpPr>
          <p:nvPr>
            <p:ph type="body" idx="1"/>
          </p:nvPr>
        </p:nvSpPr>
        <p:spPr>
          <a:xfrm>
            <a:off x="685333" y="2367088"/>
            <a:ext cx="247422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68"/>
          <p:cNvSpPr txBox="1">
            <a:spLocks noGrp="1"/>
          </p:cNvSpPr>
          <p:nvPr>
            <p:ph type="body" idx="2"/>
          </p:nvPr>
        </p:nvSpPr>
        <p:spPr>
          <a:xfrm>
            <a:off x="685333" y="2943354"/>
            <a:ext cx="2474229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68"/>
          <p:cNvSpPr txBox="1">
            <a:spLocks noGrp="1"/>
          </p:cNvSpPr>
          <p:nvPr>
            <p:ph type="body" idx="3"/>
          </p:nvPr>
        </p:nvSpPr>
        <p:spPr>
          <a:xfrm>
            <a:off x="3339291" y="2367088"/>
            <a:ext cx="246863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68"/>
          <p:cNvSpPr txBox="1">
            <a:spLocks noGrp="1"/>
          </p:cNvSpPr>
          <p:nvPr>
            <p:ph type="body" idx="4"/>
          </p:nvPr>
        </p:nvSpPr>
        <p:spPr>
          <a:xfrm>
            <a:off x="3331013" y="2943354"/>
            <a:ext cx="2477514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68"/>
          <p:cNvSpPr txBox="1">
            <a:spLocks noGrp="1"/>
          </p:cNvSpPr>
          <p:nvPr>
            <p:ph type="body" idx="5"/>
          </p:nvPr>
        </p:nvSpPr>
        <p:spPr>
          <a:xfrm>
            <a:off x="5979970" y="2367088"/>
            <a:ext cx="2478694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68"/>
          <p:cNvSpPr txBox="1">
            <a:spLocks noGrp="1"/>
          </p:cNvSpPr>
          <p:nvPr>
            <p:ph type="body" idx="6"/>
          </p:nvPr>
        </p:nvSpPr>
        <p:spPr>
          <a:xfrm>
            <a:off x="5979970" y="2943354"/>
            <a:ext cx="2478694" cy="284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68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8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8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6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69"/>
          <p:cNvSpPr txBox="1">
            <a:spLocks noGrp="1"/>
          </p:cNvSpPr>
          <p:nvPr>
            <p:ph type="title"/>
          </p:nvPr>
        </p:nvSpPr>
        <p:spPr>
          <a:xfrm>
            <a:off x="685334" y="610774"/>
            <a:ext cx="7773337" cy="160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9"/>
          <p:cNvSpPr txBox="1">
            <a:spLocks noGrp="1"/>
          </p:cNvSpPr>
          <p:nvPr>
            <p:ph type="body" idx="1"/>
          </p:nvPr>
        </p:nvSpPr>
        <p:spPr>
          <a:xfrm>
            <a:off x="685334" y="4204822"/>
            <a:ext cx="247230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69"/>
          <p:cNvSpPr txBox="1">
            <a:spLocks noGrp="1"/>
          </p:cNvSpPr>
          <p:nvPr>
            <p:ph type="pic" idx="2"/>
          </p:nvPr>
        </p:nvSpPr>
        <p:spPr>
          <a:xfrm>
            <a:off x="685334" y="2367089"/>
            <a:ext cx="2472309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69"/>
          <p:cNvSpPr txBox="1">
            <a:spLocks noGrp="1"/>
          </p:cNvSpPr>
          <p:nvPr>
            <p:ph type="body" idx="3"/>
          </p:nvPr>
        </p:nvSpPr>
        <p:spPr>
          <a:xfrm>
            <a:off x="685334" y="4781078"/>
            <a:ext cx="2472309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69"/>
          <p:cNvSpPr txBox="1">
            <a:spLocks noGrp="1"/>
          </p:cNvSpPr>
          <p:nvPr>
            <p:ph type="body" idx="4"/>
          </p:nvPr>
        </p:nvSpPr>
        <p:spPr>
          <a:xfrm>
            <a:off x="3332069" y="4204822"/>
            <a:ext cx="247636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69"/>
          <p:cNvSpPr txBox="1">
            <a:spLocks noGrp="1"/>
          </p:cNvSpPr>
          <p:nvPr>
            <p:ph type="pic" idx="5"/>
          </p:nvPr>
        </p:nvSpPr>
        <p:spPr>
          <a:xfrm>
            <a:off x="3331013" y="2367089"/>
            <a:ext cx="2477514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69"/>
          <p:cNvSpPr txBox="1">
            <a:spLocks noGrp="1"/>
          </p:cNvSpPr>
          <p:nvPr>
            <p:ph type="body" idx="6"/>
          </p:nvPr>
        </p:nvSpPr>
        <p:spPr>
          <a:xfrm>
            <a:off x="3331013" y="4781078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69"/>
          <p:cNvSpPr txBox="1">
            <a:spLocks noGrp="1"/>
          </p:cNvSpPr>
          <p:nvPr>
            <p:ph type="body" idx="7"/>
          </p:nvPr>
        </p:nvSpPr>
        <p:spPr>
          <a:xfrm>
            <a:off x="5979970" y="4204822"/>
            <a:ext cx="2475512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69"/>
          <p:cNvSpPr txBox="1">
            <a:spLocks noGrp="1"/>
          </p:cNvSpPr>
          <p:nvPr>
            <p:ph type="pic" idx="8"/>
          </p:nvPr>
        </p:nvSpPr>
        <p:spPr>
          <a:xfrm>
            <a:off x="5979970" y="2367089"/>
            <a:ext cx="2478694" cy="15240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69"/>
          <p:cNvSpPr txBox="1">
            <a:spLocks noGrp="1"/>
          </p:cNvSpPr>
          <p:nvPr>
            <p:ph type="body" idx="9"/>
          </p:nvPr>
        </p:nvSpPr>
        <p:spPr>
          <a:xfrm>
            <a:off x="5979881" y="4781078"/>
            <a:ext cx="2478790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69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69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69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7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70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70"/>
          <p:cNvSpPr txBox="1">
            <a:spLocks noGrp="1"/>
          </p:cNvSpPr>
          <p:nvPr>
            <p:ph type="body" idx="1"/>
          </p:nvPr>
        </p:nvSpPr>
        <p:spPr>
          <a:xfrm rot="5400000">
            <a:off x="2859949" y="192474"/>
            <a:ext cx="3424107" cy="777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70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0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70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7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71"/>
          <p:cNvSpPr txBox="1">
            <a:spLocks noGrp="1"/>
          </p:cNvSpPr>
          <p:nvPr>
            <p:ph type="title"/>
          </p:nvPr>
        </p:nvSpPr>
        <p:spPr>
          <a:xfrm rot="5400000">
            <a:off x="4910372" y="2242909"/>
            <a:ext cx="5181603" cy="191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71"/>
          <p:cNvSpPr txBox="1">
            <a:spLocks noGrp="1"/>
          </p:cNvSpPr>
          <p:nvPr>
            <p:ph type="body" idx="1"/>
          </p:nvPr>
        </p:nvSpPr>
        <p:spPr>
          <a:xfrm rot="5400000">
            <a:off x="966553" y="328385"/>
            <a:ext cx="5181603" cy="574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71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71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71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685334" y="828566"/>
            <a:ext cx="7763811" cy="273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wentieth Century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body" idx="1"/>
          </p:nvPr>
        </p:nvSpPr>
        <p:spPr>
          <a:xfrm>
            <a:off x="685334" y="3657453"/>
            <a:ext cx="7763811" cy="136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2"/>
          </p:nvPr>
        </p:nvSpPr>
        <p:spPr>
          <a:xfrm>
            <a:off x="4629150" y="2367089"/>
            <a:ext cx="382904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4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body" idx="1"/>
          </p:nvPr>
        </p:nvSpPr>
        <p:spPr>
          <a:xfrm>
            <a:off x="859746" y="2371021"/>
            <a:ext cx="3655108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body" idx="2"/>
          </p:nvPr>
        </p:nvSpPr>
        <p:spPr>
          <a:xfrm>
            <a:off x="685334" y="3051014"/>
            <a:ext cx="3829520" cy="27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3"/>
          </p:nvPr>
        </p:nvSpPr>
        <p:spPr>
          <a:xfrm>
            <a:off x="4797316" y="2371021"/>
            <a:ext cx="3661355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4"/>
          </p:nvPr>
        </p:nvSpPr>
        <p:spPr>
          <a:xfrm>
            <a:off x="4629150" y="3051014"/>
            <a:ext cx="3829047" cy="27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6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2951765" cy="202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1"/>
          </p:nvPr>
        </p:nvSpPr>
        <p:spPr>
          <a:xfrm>
            <a:off x="3808549" y="609604"/>
            <a:ext cx="4650122" cy="51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2"/>
          </p:nvPr>
        </p:nvSpPr>
        <p:spPr>
          <a:xfrm>
            <a:off x="685334" y="2632850"/>
            <a:ext cx="2951765" cy="31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7"/>
          <p:cNvSpPr txBox="1">
            <a:spLocks noGrp="1"/>
          </p:cNvSpPr>
          <p:nvPr>
            <p:ph type="title"/>
          </p:nvPr>
        </p:nvSpPr>
        <p:spPr>
          <a:xfrm>
            <a:off x="685334" y="609603"/>
            <a:ext cx="4451226" cy="202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pic" idx="2"/>
          </p:nvPr>
        </p:nvSpPr>
        <p:spPr>
          <a:xfrm>
            <a:off x="5568600" y="609604"/>
            <a:ext cx="2441516" cy="5181603"/>
          </a:xfrm>
          <a:prstGeom prst="rect">
            <a:avLst/>
          </a:prstGeom>
          <a:noFill/>
          <a:ln w="82550" cap="flat" cmpd="sng">
            <a:solidFill>
              <a:srgbClr val="EAEAE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body" idx="1"/>
          </p:nvPr>
        </p:nvSpPr>
        <p:spPr>
          <a:xfrm>
            <a:off x="685347" y="2632850"/>
            <a:ext cx="4451212" cy="31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6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6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 sz="27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777333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1432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8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15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  <a:defRPr sz="27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685334" y="2367089"/>
            <a:ext cx="777333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1432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dt" idx="10"/>
          </p:nvPr>
        </p:nvSpPr>
        <p:spPr>
          <a:xfrm>
            <a:off x="5759054" y="58832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ftr" idx="11"/>
          </p:nvPr>
        </p:nvSpPr>
        <p:spPr>
          <a:xfrm>
            <a:off x="685334" y="5883278"/>
            <a:ext cx="500466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sldNum" idx="12"/>
          </p:nvPr>
        </p:nvSpPr>
        <p:spPr>
          <a:xfrm>
            <a:off x="7885506" y="5883278"/>
            <a:ext cx="5731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eip.barrie.maza.sada@edu.xunta.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rientacion.isaacdiazpardo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iesisaacdiazpardo/system/files/SOLICITUDE%20XUSTIFICACI%C3%93N%20FALTA%20ASISTENCIA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edu.xunta.gal/centros/iesisaacdiazpardo/system/files/01%20AUTORIZACI%C3%93N%20ASISTENCIA%20SA%C3%8DDAS%20FORMATIVA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iesisaacdiazpard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iesisaacdiazpardo/system/files/SOLICITUDE%20RECOLLIDA%20ALUMNADO%20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.xunta.gal/portal/guiadalomce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istemaeducativo.apoclam.org/contents/esquema-sistema-educativo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"/>
          <p:cNvSpPr txBox="1">
            <a:spLocks noGrp="1"/>
          </p:cNvSpPr>
          <p:nvPr>
            <p:ph type="ctrTitle" idx="4294967295"/>
          </p:nvPr>
        </p:nvSpPr>
        <p:spPr>
          <a:xfrm>
            <a:off x="2735263" y="4451350"/>
            <a:ext cx="6408737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Verdana"/>
              <a:buNone/>
            </a:pPr>
            <a:r>
              <a:rPr lang="en-US" sz="4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PASO Á ESO</a:t>
            </a:r>
            <a:br>
              <a:rPr lang="en-US" sz="4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400" b="1" i="1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Lei Orgánica 8/2013, de 9 de decembro, para a mellora da calidade educativa.</a:t>
            </a:r>
            <a:br>
              <a:rPr lang="en-US" sz="1400" b="1" i="1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400" b="1" i="1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(LOMCE)</a:t>
            </a:r>
            <a:endParaRPr sz="3600" b="1" i="0" u="none" strike="noStrike" cap="none">
              <a:solidFill>
                <a:srgbClr val="FF8D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1"/>
          <p:cNvSpPr txBox="1"/>
          <p:nvPr/>
        </p:nvSpPr>
        <p:spPr>
          <a:xfrm>
            <a:off x="1800225" y="5445125"/>
            <a:ext cx="29162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512" y="1238250"/>
            <a:ext cx="5953125" cy="311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20000">
            <a:off x="397668" y="205581"/>
            <a:ext cx="2435225" cy="219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1749" y="1079863"/>
            <a:ext cx="6139542" cy="4981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7" descr="tempsni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75" y="776300"/>
            <a:ext cx="8143875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7"/>
          <p:cNvSpPr txBox="1">
            <a:spLocks noGrp="1"/>
          </p:cNvSpPr>
          <p:nvPr>
            <p:ph type="body" idx="4294967295"/>
          </p:nvPr>
        </p:nvSpPr>
        <p:spPr>
          <a:xfrm rot="-1966395">
            <a:off x="0" y="1098550"/>
            <a:ext cx="42640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</a:pPr>
            <a:r>
              <a:rPr lang="en-US" sz="3000" b="1"/>
              <a:t>MATERIAS DE</a:t>
            </a:r>
            <a:endParaRPr sz="3000" b="1"/>
          </a:p>
          <a:p>
            <a:pPr marL="0" lvl="0" indent="0" algn="ctr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</a:pPr>
            <a:r>
              <a:rPr lang="en-US" sz="3000" b="1"/>
              <a:t> 1º DA ESO</a:t>
            </a:r>
            <a:endParaRPr sz="3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125" y="581025"/>
            <a:ext cx="30194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7587" y="1603375"/>
            <a:ext cx="364807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8"/>
          <p:cNvSpPr txBox="1"/>
          <p:nvPr/>
        </p:nvSpPr>
        <p:spPr>
          <a:xfrm>
            <a:off x="738187" y="617537"/>
            <a:ext cx="39068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 de libre configuración  (1h)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1F28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71F28"/>
                </a:solidFill>
                <a:latin typeface="Arial"/>
                <a:ea typeface="Arial"/>
                <a:cs typeface="Arial"/>
                <a:sym typeface="Arial"/>
              </a:rPr>
              <a:t>Elexir unha das ofertadas polo 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8" descr="Carácter 3D que coloca una pieza del rompecabezas en el rompecabezas. La pieza encaja con las otras piezas. Foto de archivo - 766349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600" y="1457325"/>
            <a:ext cx="42862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8"/>
          <p:cNvSpPr txBox="1"/>
          <p:nvPr/>
        </p:nvSpPr>
        <p:spPr>
          <a:xfrm rot="-712008">
            <a:off x="1036405" y="4870367"/>
            <a:ext cx="4049852" cy="115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MÁIS MATERIAS DE</a:t>
            </a: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1º DA ESO</a:t>
            </a: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"/>
          <p:cNvSpPr txBox="1">
            <a:spLocks noGrp="1"/>
          </p:cNvSpPr>
          <p:nvPr>
            <p:ph type="ctrTitle"/>
          </p:nvPr>
        </p:nvSpPr>
        <p:spPr>
          <a:xfrm>
            <a:off x="722376" y="319597"/>
            <a:ext cx="7772400" cy="166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/>
              <a:t>MATERIAS OPTATIVAS DE 1º DA ESO</a:t>
            </a:r>
            <a:br>
              <a:rPr lang="en-US" sz="2800"/>
            </a:br>
            <a:r>
              <a:rPr lang="en-US" sz="1800"/>
              <a:t>Elixir dúas por orde de preferencia (1 h)</a:t>
            </a:r>
            <a:endParaRPr sz="2800"/>
          </a:p>
        </p:txBody>
      </p:sp>
      <p:sp>
        <p:nvSpPr>
          <p:cNvPr id="388" name="Google Shape;388;p9"/>
          <p:cNvSpPr txBox="1">
            <a:spLocks noGrp="1"/>
          </p:cNvSpPr>
          <p:nvPr>
            <p:ph type="subTitle" idx="1"/>
          </p:nvPr>
        </p:nvSpPr>
        <p:spPr>
          <a:xfrm>
            <a:off x="722376" y="2512380"/>
            <a:ext cx="7772400" cy="377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Autofit/>
          </a:bodyPr>
          <a:lstStyle/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AFONDAMENTO E/OU REFORZO DE LINGUA GALEGA</a:t>
            </a:r>
            <a:endParaRPr/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14425D"/>
              </a:solidFill>
            </a:endParaRPr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EDUCACIÓN FINANCEIRA (unicamente se pode cursar en 1º ou en 2º ESO)</a:t>
            </a:r>
            <a:endParaRPr/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14425D"/>
              </a:solidFill>
            </a:endParaRPr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OBRADOIRO DE MÚSICA </a:t>
            </a:r>
            <a:endParaRPr/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14425D"/>
              </a:solidFill>
            </a:endParaRPr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PAISAXE E SUSTENTABILIDADE</a:t>
            </a:r>
            <a:endParaRPr/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14425D"/>
              </a:solidFill>
            </a:endParaRPr>
          </a:p>
          <a:p>
            <a:pPr marL="457200" lvl="0" indent="-3708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14425D"/>
                </a:solidFill>
              </a:rPr>
              <a:t> PROGRAMACIÓN (unicamente se pode cursar en 1º ou en 2º ESO)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"/>
          <p:cNvSpPr txBox="1">
            <a:spLocks noGrp="1"/>
          </p:cNvSpPr>
          <p:nvPr>
            <p:ph type="title" idx="4294967295"/>
          </p:nvPr>
        </p:nvSpPr>
        <p:spPr>
          <a:xfrm>
            <a:off x="0" y="325438"/>
            <a:ext cx="8229600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8D3E"/>
                </a:solidFill>
                <a:latin typeface="Calibri"/>
                <a:ea typeface="Calibri"/>
                <a:cs typeface="Calibri"/>
                <a:sym typeface="Calibri"/>
              </a:rPr>
              <a:t>AVALIACIÓN E PROMOCIÓN NA ESO</a:t>
            </a:r>
            <a:endParaRPr/>
          </a:p>
        </p:txBody>
      </p:sp>
      <p:sp>
        <p:nvSpPr>
          <p:cNvPr id="394" name="Google Shape;394;p10"/>
          <p:cNvSpPr txBox="1">
            <a:spLocks noGrp="1"/>
          </p:cNvSpPr>
          <p:nvPr>
            <p:ph type="body" idx="4294967295"/>
          </p:nvPr>
        </p:nvSpPr>
        <p:spPr>
          <a:xfrm>
            <a:off x="0" y="2041525"/>
            <a:ext cx="2195513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Superar todas as materias do curso.</a:t>
            </a:r>
            <a:endParaRPr/>
          </a:p>
          <a:p>
            <a:pPr marL="265112" marR="0" lvl="0" indent="-265112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Pódese promocionar con dúas materias non superadas; con tres ou máis , REPÍTESE.</a:t>
            </a:r>
            <a:endParaRPr/>
          </a:p>
          <a:p>
            <a:pPr marL="265112" marR="0" lvl="0" indent="-265112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materias suspensas hai que recuperalas ao longo do curso. </a:t>
            </a:r>
            <a:endParaRPr/>
          </a:p>
          <a:p>
            <a:pPr marL="265112" marR="0" lvl="0" indent="-265112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Consello orientador ao final de cada curso da ESO</a:t>
            </a:r>
            <a:endParaRPr/>
          </a:p>
          <a:p>
            <a:pPr marL="265112" marR="0" lvl="0" indent="-183832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18383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737" y="1201737"/>
            <a:ext cx="6553200" cy="53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1"/>
          <p:cNvSpPr txBox="1">
            <a:spLocks noGrp="1"/>
          </p:cNvSpPr>
          <p:nvPr>
            <p:ph type="title"/>
          </p:nvPr>
        </p:nvSpPr>
        <p:spPr>
          <a:xfrm>
            <a:off x="1797050" y="727075"/>
            <a:ext cx="6202362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7"/>
              </a:buClr>
              <a:buSzPts val="2900"/>
              <a:buFont typeface="Verdana"/>
              <a:buNone/>
            </a:pPr>
            <a:r>
              <a:rPr lang="en-US" sz="2900" b="1" i="0" u="none">
                <a:solidFill>
                  <a:srgbClr val="B45F07"/>
                </a:solidFill>
                <a:latin typeface="Verdana"/>
                <a:ea typeface="Verdana"/>
                <a:cs typeface="Verdana"/>
                <a:sym typeface="Verdana"/>
              </a:rPr>
              <a:t>Avaliación e promoción</a:t>
            </a:r>
            <a:endParaRPr/>
          </a:p>
        </p:txBody>
      </p:sp>
      <p:sp>
        <p:nvSpPr>
          <p:cNvPr id="401" name="Google Shape;401;p11"/>
          <p:cNvSpPr txBox="1">
            <a:spLocks noGrp="1"/>
          </p:cNvSpPr>
          <p:nvPr>
            <p:ph type="body" idx="1"/>
          </p:nvPr>
        </p:nvSpPr>
        <p:spPr>
          <a:xfrm>
            <a:off x="847725" y="1347787"/>
            <a:ext cx="7594600" cy="397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⮚"/>
            </a:pP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Hai exames en setembro para recuperar as materias non superadas en xuño.</a:t>
            </a:r>
            <a:endParaRPr/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⮚"/>
            </a:pP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Quen promocione sen superar todas as materias ten que </a:t>
            </a:r>
            <a:r>
              <a:rPr lang="en-US" sz="19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matricularse das materias non superadas, </a:t>
            </a: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seguirá os programas de reforzo que estableza o equipo docente e deberá superar as avaliacións correspondentes a ditos programas.</a:t>
            </a:r>
            <a:endParaRPr/>
          </a:p>
          <a:p>
            <a:pPr marL="457200" marR="0" lvl="0" indent="-36068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⮚"/>
            </a:pPr>
            <a:r>
              <a:rPr lang="en-US" sz="19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Poderase repetir </a:t>
            </a: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mesmo curso </a:t>
            </a:r>
            <a:r>
              <a:rPr lang="en-US" sz="19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UNHA SOA VEZ e DÚAS VECES como  máximo dentro da etapa</a:t>
            </a: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9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Excepcionalmente</a:t>
            </a:r>
            <a:r>
              <a:rPr lang="en-US" sz="19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poderase repetir unha 2ª vez en 4º curso se non se repetiu nos cursos anteriores da etapa.</a:t>
            </a:r>
            <a:endParaRPr/>
          </a:p>
          <a:p>
            <a:pPr marL="457200" marR="0" lvl="0" indent="-36068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068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</a:pPr>
            <a:endParaRPr sz="19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068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</a:pPr>
            <a:endParaRPr sz="19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3" marR="0" lvl="0" indent="-16351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5d45bbd1b_0_42"/>
          <p:cNvSpPr txBox="1">
            <a:spLocks noGrp="1"/>
          </p:cNvSpPr>
          <p:nvPr>
            <p:ph type="title"/>
          </p:nvPr>
        </p:nvSpPr>
        <p:spPr>
          <a:xfrm>
            <a:off x="446087" y="581025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8D3E"/>
                </a:solidFill>
                <a:latin typeface="Arial"/>
                <a:ea typeface="Arial"/>
                <a:cs typeface="Arial"/>
                <a:sym typeface="Arial"/>
              </a:rPr>
              <a:t>TITULACIÓN</a:t>
            </a:r>
            <a:endParaRPr/>
          </a:p>
        </p:txBody>
      </p:sp>
      <p:sp>
        <p:nvSpPr>
          <p:cNvPr id="407" name="Google Shape;407;g85d45bbd1b_0_42"/>
          <p:cNvSpPr txBox="1">
            <a:spLocks noGrp="1"/>
          </p:cNvSpPr>
          <p:nvPr>
            <p:ph type="body" idx="1"/>
          </p:nvPr>
        </p:nvSpPr>
        <p:spPr>
          <a:xfrm>
            <a:off x="503237" y="2260600"/>
            <a:ext cx="8183700" cy="24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finalizar o 1º ciclo,entrégase o </a:t>
            </a:r>
            <a:endParaRPr/>
          </a:p>
          <a:p>
            <a:pPr marL="265112" marR="0" lvl="0" indent="-265112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4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“Certificado de estudos cursados”.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(ou ao finalizar 2º da ESO se o alumno/a pasa a un ciclo de Formación Profesional Básica)</a:t>
            </a:r>
            <a:endParaRPr/>
          </a:p>
          <a:p>
            <a:pPr marL="265112" marR="0" lvl="0" indent="-265112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2" marR="0" lvl="0" indent="-265112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finalizar o 2º ciclo (4º),, entrégase o </a:t>
            </a:r>
            <a:endParaRPr/>
          </a:p>
          <a:p>
            <a:pPr marL="265112" marR="0" lvl="0" indent="-265112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“Titulo  de Graduado na Educación Secundaria Obrigatoria”.</a:t>
            </a:r>
            <a:endParaRPr/>
          </a:p>
          <a:p>
            <a:pPr marL="265112" marR="0" lvl="0" indent="-143191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1" i="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g85d45bbd1b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80001">
            <a:off x="6561137" y="792162"/>
            <a:ext cx="19431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85d45bbd1b_0_42"/>
          <p:cNvSpPr txBox="1"/>
          <p:nvPr/>
        </p:nvSpPr>
        <p:spPr>
          <a:xfrm>
            <a:off x="3148012" y="5181600"/>
            <a:ext cx="55500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**Todo o alumnado obterá o mesmo título da ESO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85d45bbd1b_0_49" descr="Resultado de imagen de itinerarios es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7725" y="617537"/>
            <a:ext cx="7485000" cy="51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"/>
          <p:cNvSpPr txBox="1">
            <a:spLocks noGrp="1"/>
          </p:cNvSpPr>
          <p:nvPr>
            <p:ph type="title" idx="4294967295"/>
          </p:nvPr>
        </p:nvSpPr>
        <p:spPr>
          <a:xfrm>
            <a:off x="592138" y="296863"/>
            <a:ext cx="8551862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ATENCIÓN Á DIVERSIDADE</a:t>
            </a:r>
            <a:br>
              <a:rPr lang="en-US" sz="3200" b="1" i="1" u="none" strike="noStrike" cap="none">
                <a:solidFill>
                  <a:srgbClr val="B45F0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420" name="Google Shape;420;p12"/>
          <p:cNvSpPr txBox="1">
            <a:spLocks noGrp="1"/>
          </p:cNvSpPr>
          <p:nvPr>
            <p:ph type="body" idx="4294967295"/>
          </p:nvPr>
        </p:nvSpPr>
        <p:spPr>
          <a:xfrm>
            <a:off x="0" y="1238250"/>
            <a:ext cx="8054975" cy="478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Cando un alumno ten dificultades para seguir os plans de estudo establecidos, pódense adoptar algunhas das medidas previstas no PAD en función dos recursos dispoñibles.  Algunhas das medidas son:</a:t>
            </a:r>
            <a:endParaRPr/>
          </a:p>
          <a:p>
            <a:pPr marL="265112" marR="0" lvl="0" indent="-265112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Reforzo educativo dentro da aula. 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Adaptación dos tempos, instrumentos e procedementos de avaliación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Agrupamentos flexibles. Desdobres.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Exención 2ª lingua extranxeira.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Apoio mestre/a de Pedagoxía Terapéutica 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Adaptacións curriculares significativas.</a:t>
            </a:r>
            <a:endParaRPr/>
          </a:p>
          <a:p>
            <a:pPr marL="547687" marR="0" lvl="1" indent="-2000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Aula de Convivencia.</a:t>
            </a:r>
            <a:endParaRPr/>
          </a:p>
          <a:p>
            <a:pPr marL="547687" marR="0" lvl="1" indent="-603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</a:pPr>
            <a:endParaRPr sz="2200"/>
          </a:p>
          <a:p>
            <a:pPr marL="547687" marR="0" lvl="1" indent="-60324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</a:pPr>
            <a:endParaRPr sz="2200"/>
          </a:p>
          <a:p>
            <a:pPr marL="347663" lvl="1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2200"/>
              <a:buNone/>
            </a:pPr>
            <a:r>
              <a:rPr lang="en-US" sz="2000" b="1"/>
              <a:t>Mais información en :</a:t>
            </a:r>
            <a:endParaRPr/>
          </a:p>
          <a:p>
            <a:pPr marL="347663" lvl="1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2200"/>
              <a:buNone/>
            </a:pPr>
            <a:endParaRPr sz="2000" b="1"/>
          </a:p>
          <a:p>
            <a:pPr marL="347663" lvl="1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SzPts val="2200"/>
              <a:buNone/>
            </a:pPr>
            <a:r>
              <a:rPr lang="en-US" sz="2000" b="1"/>
              <a:t>www.edu.xunta.es/web/diversidadeorientacion</a:t>
            </a:r>
            <a:r>
              <a:rPr lang="en-US" sz="2000"/>
              <a:t> 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4"/>
          <p:cNvSpPr txBox="1"/>
          <p:nvPr/>
        </p:nvSpPr>
        <p:spPr>
          <a:xfrm>
            <a:off x="684200" y="1844675"/>
            <a:ext cx="7848600" cy="3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alumnado de 1º e 2º con dificultades continuadas no proceso de aprendizaxe (materias lingüísticas), poderá quedar exento de cursar a materia de Segunda Lingua Estranxeira.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Recibirán reforzo educativo nas áreas de LC e LG.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necesario informe  (realizado polo titor/a do curso/etapa anterior coa colaboración DO)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país/nais entregaran o informe de exención, que será facilitado polo centro de EP aos alumnos/as que sexan propostos para dita exención, a hora de facer a matrícula no instituto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4"/>
          <p:cNvSpPr txBox="1"/>
          <p:nvPr/>
        </p:nvSpPr>
        <p:spPr>
          <a:xfrm>
            <a:off x="482600" y="50800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8D3E"/>
                </a:solidFill>
                <a:latin typeface="Arial"/>
                <a:ea typeface="Arial"/>
                <a:cs typeface="Arial"/>
                <a:sym typeface="Arial"/>
              </a:rPr>
              <a:t>Exención da segunda lingua estranxeira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5d45bbd1b_0_16"/>
          <p:cNvSpPr txBox="1"/>
          <p:nvPr/>
        </p:nvSpPr>
        <p:spPr>
          <a:xfrm>
            <a:off x="595450" y="431200"/>
            <a:ext cx="8295300" cy="56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longo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presentación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intentaremos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explicar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as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características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da nova Etapa que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asiña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ides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comezar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 que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aspectos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debedes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para que 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adaptación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sexa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máis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doada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Se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tedes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algunha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dúbida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podedes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contactar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orientadora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do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centro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correo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buSzPts val="1400"/>
            </a:pPr>
            <a:r>
              <a:rPr lang="es-ES" b="1" dirty="0">
                <a:hlinkClick r:id="rId3"/>
              </a:rPr>
              <a:t>ceip.barrie.maza.sada@edu.xunta.es</a:t>
            </a:r>
            <a:r>
              <a:rPr lang="es-ES" b="1" dirty="0"/>
              <a:t> </a:t>
            </a:r>
            <a:endParaRPr lang="es-ES"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preguntarlle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directamente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á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Orientadora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do IES 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Nila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 no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correo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orientacion.isaacdiazpardo@gmail.com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aspectos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dos que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imos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falar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contuación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son: 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rabi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Aclaración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formalización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procedemento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matrícula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rabi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Características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da ESO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lpha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Organización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do Sistema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Educativo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lpha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Promoción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á ESO.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Información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para o IES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lpha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Características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da Etapa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lpha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Materias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roman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Materias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 1º ESO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28800" marR="0" lvl="3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rabi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Materias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optativas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lpha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Avaliación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promoción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roman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Titulación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roman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Despois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da ESO...que?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lpha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Medidas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atención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á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diversidade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romanL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Exención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segunda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lingua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estranxeira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rabi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Orientacións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para o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alumnado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rabi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Orientacións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para as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familias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AutoNum type="arabicPeriod"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Normas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no IES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5d45bbd1b_0_53"/>
          <p:cNvSpPr txBox="1"/>
          <p:nvPr/>
        </p:nvSpPr>
        <p:spPr>
          <a:xfrm>
            <a:off x="1170350" y="2977350"/>
            <a:ext cx="70224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FF8000"/>
                </a:solidFill>
                <a:latin typeface="Verdana"/>
                <a:ea typeface="Verdana"/>
                <a:cs typeface="Verdana"/>
                <a:sym typeface="Verdana"/>
              </a:rPr>
              <a:t>ORIENTACIÓNS PARA O ALUMNADO</a:t>
            </a:r>
            <a:endParaRPr sz="2600" b="1" i="0" u="none" strike="noStrike" cap="none">
              <a:solidFill>
                <a:srgbClr val="FF8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"/>
          <p:cNvSpPr txBox="1"/>
          <p:nvPr/>
        </p:nvSpPr>
        <p:spPr>
          <a:xfrm>
            <a:off x="446087" y="690562"/>
            <a:ext cx="833755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UNHA NOVA ETAPA PARA TOD@S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7"/>
          <p:cNvSpPr txBox="1"/>
          <p:nvPr/>
        </p:nvSpPr>
        <p:spPr>
          <a:xfrm>
            <a:off x="446087" y="1639887"/>
            <a:ext cx="2665412" cy="424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O ALUMNADO: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Cambio no marco temporal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Moitas asignaturas, cada unha cun profesor/a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Diferentes estilos de ensino e de xestión de clases e de avaliación.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Diversidade de espazos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8012" y="1712912"/>
            <a:ext cx="5822950" cy="413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"/>
          <p:cNvSpPr txBox="1">
            <a:spLocks noGrp="1"/>
          </p:cNvSpPr>
          <p:nvPr>
            <p:ph type="body" idx="4294967295"/>
          </p:nvPr>
        </p:nvSpPr>
        <p:spPr>
          <a:xfrm>
            <a:off x="0" y="404813"/>
            <a:ext cx="8229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079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ESO é un camiño a unha progresiva maduración intelectual e autonomía no coñecemento</a:t>
            </a:r>
            <a:b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10795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3" marR="0" lvl="0" indent="-12287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5" name="Google Shape;4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262" y="1749425"/>
            <a:ext cx="8499475" cy="450056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8"/>
          <p:cNvSpPr/>
          <p:nvPr/>
        </p:nvSpPr>
        <p:spPr>
          <a:xfrm>
            <a:off x="2051050" y="4941887"/>
            <a:ext cx="4249737" cy="3667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>
            <a:off x="1343025" y="3041650"/>
            <a:ext cx="6457950" cy="28162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6800" rIns="90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omic Sans M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DEBEDES FACERVOS MÁIS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RESPONSABLES E AUTÓNOMOS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5d45bbd1b_0_58"/>
          <p:cNvSpPr txBox="1"/>
          <p:nvPr/>
        </p:nvSpPr>
        <p:spPr>
          <a:xfrm>
            <a:off x="1170350" y="2977350"/>
            <a:ext cx="70224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FF8000"/>
                </a:solidFill>
                <a:latin typeface="Verdana"/>
                <a:ea typeface="Verdana"/>
                <a:cs typeface="Verdana"/>
                <a:sym typeface="Verdana"/>
              </a:rPr>
              <a:t>ORIENTACIÓNS PARA AS FAMILIAS</a:t>
            </a:r>
            <a:endParaRPr sz="2600" b="1" i="0" u="none" strike="noStrike" cap="none">
              <a:solidFill>
                <a:srgbClr val="FF8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9"/>
          <p:cNvSpPr txBox="1"/>
          <p:nvPr/>
        </p:nvSpPr>
        <p:spPr>
          <a:xfrm>
            <a:off x="628650" y="1676400"/>
            <a:ext cx="7996237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Facilitar o estudo: lugar e hábito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Manter contacto periódico e fluido co titor/a.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Comunicar calquera información de interese ao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centro: enfermidade importante, medicación,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cambios na conduta,…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Cotexar información do alumno coa versión 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Valorar todo o relacionado coa escola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▪ Motivar e destacar o esforzo dos vosos fillos/as.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9"/>
          <p:cNvSpPr txBox="1"/>
          <p:nvPr/>
        </p:nvSpPr>
        <p:spPr>
          <a:xfrm>
            <a:off x="847725" y="727075"/>
            <a:ext cx="7777200" cy="369900"/>
          </a:xfrm>
          <a:prstGeom prst="rect">
            <a:avLst/>
          </a:prstGeom>
          <a:solidFill>
            <a:srgbClr val="FDE5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ALGÚNS CONSELLOS PARA AS FAMILIAS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"/>
          <p:cNvSpPr txBox="1"/>
          <p:nvPr/>
        </p:nvSpPr>
        <p:spPr>
          <a:xfrm>
            <a:off x="395287" y="1114425"/>
            <a:ext cx="66246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Falar, escoitar e comprender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0676" y="836577"/>
            <a:ext cx="1908750" cy="153486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6" name="Google Shape;466;p20"/>
          <p:cNvSpPr txBox="1"/>
          <p:nvPr/>
        </p:nvSpPr>
        <p:spPr>
          <a:xfrm>
            <a:off x="446087" y="2041525"/>
            <a:ext cx="66246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Precisan do voso 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0"/>
          <p:cNvSpPr txBox="1"/>
          <p:nvPr/>
        </p:nvSpPr>
        <p:spPr>
          <a:xfrm>
            <a:off x="300037" y="2881312"/>
            <a:ext cx="8534400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 espectativas positivas sobre eles/elas e sobre os estudios.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Implicádevos nas súas actividades e gustos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5d45bbd1b_0_11"/>
          <p:cNvSpPr/>
          <p:nvPr/>
        </p:nvSpPr>
        <p:spPr>
          <a:xfrm>
            <a:off x="457202" y="1316880"/>
            <a:ext cx="822960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1246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1246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1246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 POUCO DE NORMAS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85d45bbd1b_0_11"/>
          <p:cNvSpPr txBox="1"/>
          <p:nvPr/>
        </p:nvSpPr>
        <p:spPr>
          <a:xfrm>
            <a:off x="836751" y="1061796"/>
            <a:ext cx="6261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IES ISAAC DÍAZ PARDO:            EXTRACTO NOF</a:t>
            </a:r>
            <a:endParaRPr sz="13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2"/>
          <p:cNvSpPr/>
          <p:nvPr/>
        </p:nvSpPr>
        <p:spPr>
          <a:xfrm>
            <a:off x="457202" y="1316880"/>
            <a:ext cx="8229600" cy="422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612461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Todos os membros da comunidade educativa deberán: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2461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Acudir con roupa adecuada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que non permita entrever ou visualizar directamente o que se denomina “roupa interior”, ou con pantalóns cunha lonxitude tal que expoña á visión dos outros membros da comunidade educativa as nádegas.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Non se poderán usar gorras durante o desenvolvemento das clases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Portar o material para o desenvolvemento do seu traballo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Non se poderá interromper o desenvolvemento da clase se non é por causa debidamente xustificada.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Durante os períodos de descanso (10:25h–10:40h e 12:20h–12:40h), os estudantes non poderán permanecer nas aulas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se non é en compañía dalgún/a profesor/a.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Todo o  alumnado deberá deixar libres os corredores e permanecer na planta baixa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Só se poderá acceder aos pisos superiores en caso de querer ir á biblioteca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2"/>
          <p:cNvSpPr txBox="1"/>
          <p:nvPr/>
        </p:nvSpPr>
        <p:spPr>
          <a:xfrm>
            <a:off x="836751" y="1061796"/>
            <a:ext cx="626164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IES ISAAC DÍAZ PARDO:            EXTRACTO NOF</a:t>
            </a:r>
            <a:endParaRPr sz="13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/>
          <p:nvPr/>
        </p:nvSpPr>
        <p:spPr>
          <a:xfrm>
            <a:off x="407194" y="1425414"/>
            <a:ext cx="8329610" cy="43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ueda prohibido o uso do teléfono móbil e outros dispositivos electrónicos en todo o recinto escolar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 Unicamente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estará permitido se é necesario para o desenvolvemento dalgunha actividade académica e sempre baixo a supervisión e responsabilidade do profesor correspondente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8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57175" marR="0" lvl="0" indent="-2571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Está totalmente prohibida a gravación, manipulación ou difusión de imaxes dentro do recinto escolar ou durante o desenvolvemento dalgunha actividade complementaria ou extraescolar fóra do mesmo sen a autorización expresa das persoas protagonistas das mesmas ou dos seus representantes legais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 caso de que sexan menores de idade.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alumnado deberá facerlle entrega inmediata ao profesorado de calquera obxecto prexudicial para a saúde, a integridade persoal ou que sexa obxecto de incumprimento dunha norma do centro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como tabaco, bebida alcohólica, teléfono móbil, ou outros que o docente perciba que poden incluírse nesta tipoloxía.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4"/>
          <p:cNvSpPr txBox="1"/>
          <p:nvPr/>
        </p:nvSpPr>
        <p:spPr>
          <a:xfrm>
            <a:off x="695737" y="1081691"/>
            <a:ext cx="653000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A. OBRIGA DE ASISTENCIA Á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4"/>
          <p:cNvSpPr txBox="1"/>
          <p:nvPr/>
        </p:nvSpPr>
        <p:spPr>
          <a:xfrm>
            <a:off x="780221" y="1471288"/>
            <a:ext cx="65300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Gill Sans"/>
              <a:buAutoNum type="arabicPeriod"/>
            </a:pPr>
            <a:r>
              <a:rPr lang="en-US" sz="1350" b="1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FALTAS DE ASISTENCIA Á CLASE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4"/>
          <p:cNvSpPr txBox="1"/>
          <p:nvPr/>
        </p:nvSpPr>
        <p:spPr>
          <a:xfrm>
            <a:off x="780221" y="3456445"/>
            <a:ext cx="81401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II.  </a:t>
            </a:r>
            <a:r>
              <a:rPr lang="en-US" sz="1350" b="1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FALTAS ÁS ACTIVIDADES COMPLEMENTARIAS/EXTRAESCOLARES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4"/>
          <p:cNvSpPr/>
          <p:nvPr/>
        </p:nvSpPr>
        <p:spPr>
          <a:xfrm>
            <a:off x="501930" y="1771367"/>
            <a:ext cx="8140144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557213" marR="0" lvl="1" indent="-2143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Os pais/nais deberán de informar na maior brevidade posible.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7213" marR="0" lvl="1" indent="-2143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Cumprimentar o formulario “</a:t>
            </a:r>
            <a:r>
              <a:rPr lang="en-US" sz="1500" b="0" i="0" u="sng" strike="noStrike" cap="none">
                <a:solidFill>
                  <a:srgbClr val="107EC6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Solicitude de xustificación de faltas de asistencia</a:t>
            </a: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” (dispoñible na Conserxería e na web do centro) e entregalo ao/á titor/a xunto coa xustificación documental coa maior celeridade posible. </a:t>
            </a:r>
            <a:r>
              <a:rPr lang="en-US" sz="1500" b="0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Tamén é posible solicitar a xustificación da falta empregando  abalarMóbil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7213" marR="0" lvl="1" indent="-2143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Comunicación da falta polo titor/a nos 5 primeiros días de cada mes ou no mesmo día en abalarMóbil.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4"/>
          <p:cNvSpPr txBox="1"/>
          <p:nvPr/>
        </p:nvSpPr>
        <p:spPr>
          <a:xfrm>
            <a:off x="780221" y="3661404"/>
            <a:ext cx="781215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Actividades complementarias:  desenvólvense en</a:t>
            </a:r>
            <a:r>
              <a:rPr lang="en-US" sz="1500" b="0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horario lectivo, teñen carácter diferenciado polo momento, espazo ou recursos que utilizan: visitas, traballos de campo, viaxes de estudo, conmemoracións,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Actividades extraescolares:  realízanse fóra do horario lectivo.  A participación é voluntaria.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EC6"/>
              </a:buClr>
              <a:buSzPts val="1500"/>
              <a:buFont typeface="Noto Sans Symbols"/>
              <a:buChar char="▪"/>
            </a:pPr>
            <a:r>
              <a:rPr lang="en-US" sz="1500" b="0" i="0" u="sng" strike="noStrike" cap="none">
                <a:solidFill>
                  <a:srgbClr val="107EC6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Precísase autorización das familias</a:t>
            </a:r>
            <a:r>
              <a:rPr lang="en-US" sz="1500" b="0" i="0" u="none" strike="noStrike" cap="none">
                <a:solidFill>
                  <a:srgbClr val="107EC6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Os estudantes que non asistan á actividade, acudirán con normalidade ao centro.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 caso de que á actividade asista un número moi reducido de estudantes, pode darse a circunstancia de que se despracen nun vehículo particular (precisará a autorización pertinente).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37" cy="68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lang="en-US" sz="3200" b="1" i="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PROCEDEMENTO DE MATRÍCULA</a:t>
            </a:r>
            <a:endParaRPr/>
          </a:p>
        </p:txBody>
      </p:sp>
      <p:sp>
        <p:nvSpPr>
          <p:cNvPr id="320" name="Google Shape;320;p4"/>
          <p:cNvSpPr txBox="1">
            <a:spLocks noGrp="1"/>
          </p:cNvSpPr>
          <p:nvPr>
            <p:ph type="body" idx="1"/>
          </p:nvPr>
        </p:nvSpPr>
        <p:spPr>
          <a:xfrm>
            <a:off x="685325" y="1872351"/>
            <a:ext cx="7773000" cy="4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FORMALIZACIÓN DE MATRÍCULA : no centro onde foi admitido do  01  ao 10 DE XULLO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 A INFORMACIÓN ÍRASE ACTUALIZANO NA PÁXINA DO INSTITUTO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http://www.edu.xunta.gal/centros/iesisaacdiazpardo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</a:rPr>
              <a:t>Dende o IES marcarán un día para formalizar a matrícula: atentos á web!</a:t>
            </a:r>
            <a:endParaRPr/>
          </a:p>
        </p:txBody>
      </p:sp>
      <p:sp>
        <p:nvSpPr>
          <p:cNvPr id="321" name="Google Shape;321;p4"/>
          <p:cNvSpPr txBox="1"/>
          <p:nvPr/>
        </p:nvSpPr>
        <p:spPr>
          <a:xfrm rot="10800000" flipH="1">
            <a:off x="775063" y="6522720"/>
            <a:ext cx="7594237" cy="6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/>
          <p:nvPr/>
        </p:nvSpPr>
        <p:spPr>
          <a:xfrm>
            <a:off x="0" y="857250"/>
            <a:ext cx="9143997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482597" y="1339847"/>
            <a:ext cx="8178803" cy="41751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00" name="Google Shape;500;p25" descr="Imagen que contiene captura de pantalla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072" y="1805601"/>
            <a:ext cx="7457375" cy="324395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5"/>
          <p:cNvSpPr/>
          <p:nvPr/>
        </p:nvSpPr>
        <p:spPr>
          <a:xfrm>
            <a:off x="357761" y="1217295"/>
            <a:ext cx="8428482" cy="4423410"/>
          </a:xfrm>
          <a:prstGeom prst="rect">
            <a:avLst/>
          </a:prstGeom>
          <a:noFill/>
          <a:ln w="1585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6"/>
          <p:cNvSpPr txBox="1"/>
          <p:nvPr/>
        </p:nvSpPr>
        <p:spPr>
          <a:xfrm>
            <a:off x="859732" y="1254815"/>
            <a:ext cx="636601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C. RECOLLIDA ALUMNADO EN PERÍODO LECTIVO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655267" y="1789547"/>
            <a:ext cx="7673012" cy="38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 b="1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Alumnado maior de idade: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Comunicar ausencia ao cargo directivo de garda e cumprimentar </a:t>
            </a:r>
            <a:r>
              <a:rPr lang="en-US" sz="1800" b="0" i="0" u="sng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o formulario correspondente.</a:t>
            </a: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Cando se incorporen ao centro xustificarán a falta.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 b="1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Alumnado menor de idade: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Precisará ser recollido por algunha das persoas autorizadas no momento de formalizar a matrícula.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Cumprimentar o formulario que será facilitado en conserxería.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0075" marR="0" lvl="1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Cando se incorpore ao centro xustificarase a falta.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Gill Sans"/>
              <a:buNone/>
            </a:pPr>
            <a:endParaRPr sz="135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14313" marR="0" lvl="0" indent="-1285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None/>
            </a:pPr>
            <a:endParaRPr sz="13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/>
          <p:nvPr/>
        </p:nvSpPr>
        <p:spPr>
          <a:xfrm>
            <a:off x="1228727" y="879428"/>
            <a:ext cx="6429375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I.  INSTRUMENTOS MELLORA DA CONVIVENCIA</a:t>
            </a:r>
            <a:endParaRPr sz="18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3" name="Google Shape;513;p27"/>
          <p:cNvSpPr txBox="1"/>
          <p:nvPr/>
        </p:nvSpPr>
        <p:spPr>
          <a:xfrm>
            <a:off x="1174130" y="1342742"/>
            <a:ext cx="616495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I.1. PROGRAMA TITORÍA ENTRE IGUAIS (TEI)</a:t>
            </a:r>
            <a:endParaRPr sz="165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4" name="Google Shape;514;p27"/>
          <p:cNvSpPr txBox="1"/>
          <p:nvPr/>
        </p:nvSpPr>
        <p:spPr>
          <a:xfrm>
            <a:off x="624646" y="1813982"/>
            <a:ext cx="837732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Noto Sans Symbols"/>
              <a:buChar char="❑"/>
            </a:pPr>
            <a:r>
              <a:rPr lang="en-US" sz="165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Que é?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Programa de convivencia para a prevención da violencia e o acoso escolar con maior implementación en centros educativos españoles e un dos primeiros a nivel mundial. Programa de Referencia en prevención de acoso escolar do Ministerio de Educación, Cultura y Deportes.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Autor: Andrés González Bellido.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Basease na tutorización emocional entre iguais desde o respecto, empatía e compromiso.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624647" y="3808714"/>
            <a:ext cx="779630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Noto Sans Symbols"/>
              <a:buChar char="❑"/>
            </a:pPr>
            <a:r>
              <a:rPr lang="en-US" sz="165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Desde cando?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Iníciase no 2002 e aplícase en centros desde o 2003. Os centros que aplican o programa están integrados na REDE DE CENTROS TEI TOLERANCIA CERO e comparten recursos.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 curso 2019/20 púxose en marcha un programa de mediación entre iguales. Comezamos a formación do profesorado e do alumnado voluntario. Este programa vaise continuar o próximo curso 2020/21.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8"/>
          <p:cNvSpPr txBox="1"/>
          <p:nvPr/>
        </p:nvSpPr>
        <p:spPr>
          <a:xfrm rot="-540000">
            <a:off x="846137" y="4648200"/>
            <a:ext cx="77866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Desexámosvos unha feliz e grata andaina nesta etapa que pronto comezará !!!!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28" descr="http://www.ellahoy.es/img/paso-a-secundar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961756"/>
            <a:ext cx="5953125" cy="311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8"/>
          <p:cNvSpPr txBox="1"/>
          <p:nvPr/>
        </p:nvSpPr>
        <p:spPr>
          <a:xfrm>
            <a:off x="3622675" y="434975"/>
            <a:ext cx="48926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http://www.edu.xunta.gal/portal/guiadalomce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29" descr="Contratos-progra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2075" y="4020454"/>
            <a:ext cx="2174301" cy="111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9" descr="Proxec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5330" y="2194594"/>
            <a:ext cx="2009133" cy="88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259" y="5288451"/>
            <a:ext cx="5399426" cy="66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083" y="909357"/>
            <a:ext cx="8854761" cy="83005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9"/>
          <p:cNvSpPr txBox="1"/>
          <p:nvPr/>
        </p:nvSpPr>
        <p:spPr>
          <a:xfrm>
            <a:off x="218661" y="4706000"/>
            <a:ext cx="4295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1" i="0" u="none" strike="noStrike" cap="none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PROGRAMA EDUCANDO EN IGUALDADE.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1402" y="4997445"/>
            <a:ext cx="1470328" cy="27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48179" y="1716722"/>
            <a:ext cx="3731054" cy="323162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9"/>
          <p:cNvSpPr txBox="1"/>
          <p:nvPr/>
        </p:nvSpPr>
        <p:spPr>
          <a:xfrm>
            <a:off x="4251802" y="2014977"/>
            <a:ext cx="255649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Grupo teatral: Toxos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9079" y="2315452"/>
            <a:ext cx="1964528" cy="150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36977" y="3500213"/>
            <a:ext cx="2125198" cy="236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3903" y="2315452"/>
            <a:ext cx="2611904" cy="104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9" descr="Resultado de imagen de lanzadeira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57401" y="3668886"/>
            <a:ext cx="2331383" cy="104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083" y="1775900"/>
            <a:ext cx="2241989" cy="2239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8045022fe_0_0"/>
          <p:cNvSpPr txBox="1">
            <a:spLocks noGrp="1"/>
          </p:cNvSpPr>
          <p:nvPr>
            <p:ph type="title"/>
          </p:nvPr>
        </p:nvSpPr>
        <p:spPr>
          <a:xfrm>
            <a:off x="685334" y="618518"/>
            <a:ext cx="7773300" cy="15963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</a:t>
            </a:r>
            <a:r>
              <a:rPr lang="en-US" b="1"/>
              <a:t>NFORMACIÓN IMPORTANTE</a:t>
            </a:r>
            <a:endParaRPr b="1"/>
          </a:p>
        </p:txBody>
      </p:sp>
      <p:sp>
        <p:nvSpPr>
          <p:cNvPr id="328" name="Google Shape;328;g88045022fe_0_0"/>
          <p:cNvSpPr txBox="1">
            <a:spLocks noGrp="1"/>
          </p:cNvSpPr>
          <p:nvPr>
            <p:ph type="body" idx="1"/>
          </p:nvPr>
        </p:nvSpPr>
        <p:spPr>
          <a:xfrm>
            <a:off x="685325" y="2214826"/>
            <a:ext cx="7773000" cy="357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0000"/>
                </a:solidFill>
              </a:rPr>
              <a:t>PROXECTO EDIXGAL </a:t>
            </a:r>
            <a:r>
              <a:rPr lang="en-US" sz="2400" b="1"/>
              <a:t>: O IES ISAAC DÍAZ PARDO PARTICIPA NO PROGRAMA EDIXGAL POLO QUE O ALUMNADO TERÁ UN ORDENADOR PERSOAL E NON NECESITA SOLICITAR A AXUDA DE FONDO LIBROS. </a:t>
            </a:r>
            <a:endParaRPr sz="2400" b="1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 b="1"/>
              <a:t>SI PODERÍA PEDIR A AXUDA DE MATERIAL ESCOLAR</a:t>
            </a:r>
            <a:endParaRPr sz="2400" b="1"/>
          </a:p>
          <a:p>
            <a:pPr marL="0" lvl="0" indent="0" algn="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</a:rPr>
              <a:t>ATENTOS Á WEB DO IES!!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5d45bbd1b_0_21"/>
          <p:cNvSpPr txBox="1">
            <a:spLocks noGrp="1"/>
          </p:cNvSpPr>
          <p:nvPr>
            <p:ph type="title"/>
          </p:nvPr>
        </p:nvSpPr>
        <p:spPr>
          <a:xfrm>
            <a:off x="1334650" y="2213225"/>
            <a:ext cx="72069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9900"/>
                </a:solidFill>
              </a:rPr>
              <a:t>CARACTERÍSTICAS DA ESO</a:t>
            </a:r>
            <a:endParaRPr sz="44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"/>
          <p:cNvSpPr txBox="1">
            <a:spLocks noGrp="1"/>
          </p:cNvSpPr>
          <p:nvPr>
            <p:ph type="title"/>
          </p:nvPr>
        </p:nvSpPr>
        <p:spPr>
          <a:xfrm>
            <a:off x="446087" y="471487"/>
            <a:ext cx="81835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ORGANIGRAMA DO SISTEMA EDUCATIVO LOMCE</a:t>
            </a:r>
            <a:endParaRPr/>
          </a:p>
        </p:txBody>
      </p:sp>
      <p:pic>
        <p:nvPicPr>
          <p:cNvPr id="340" name="Google Shape;34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68437" y="1165225"/>
            <a:ext cx="6207125" cy="4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"/>
          <p:cNvSpPr txBox="1"/>
          <p:nvPr/>
        </p:nvSpPr>
        <p:spPr>
          <a:xfrm>
            <a:off x="3440112" y="5875337"/>
            <a:ext cx="509746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http://www.sistemaeducativo.apoclam.org/contents/esquema-sistema-educativo.html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2"/>
          <p:cNvCxnSpPr/>
          <p:nvPr/>
        </p:nvCxnSpPr>
        <p:spPr>
          <a:xfrm>
            <a:off x="2527300" y="3867150"/>
            <a:ext cx="547687" cy="73025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" name="Google Shape;343;p2"/>
          <p:cNvCxnSpPr/>
          <p:nvPr/>
        </p:nvCxnSpPr>
        <p:spPr>
          <a:xfrm>
            <a:off x="3330575" y="3903662"/>
            <a:ext cx="511175" cy="36512"/>
          </a:xfrm>
          <a:prstGeom prst="straightConnector1">
            <a:avLst/>
          </a:prstGeom>
          <a:noFill/>
          <a:ln w="9525" cap="flat" cmpd="sng">
            <a:solidFill>
              <a:srgbClr val="FF8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"/>
          <p:cNvSpPr txBox="1">
            <a:spLocks noGrp="1"/>
          </p:cNvSpPr>
          <p:nvPr>
            <p:ph type="title"/>
          </p:nvPr>
        </p:nvSpPr>
        <p:spPr>
          <a:xfrm>
            <a:off x="555625" y="508000"/>
            <a:ext cx="8183562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3200"/>
              <a:buFont typeface="Verdana"/>
              <a:buNone/>
            </a:pPr>
            <a:r>
              <a:rPr lang="en-US" sz="3200" b="1" i="0" u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CONDICIÓNS DE ACCESO Á ESO</a:t>
            </a:r>
            <a:endParaRPr/>
          </a:p>
        </p:txBody>
      </p:sp>
      <p:sp>
        <p:nvSpPr>
          <p:cNvPr id="349" name="Google Shape;349;p3"/>
          <p:cNvSpPr txBox="1">
            <a:spLocks noGrp="1"/>
          </p:cNvSpPr>
          <p:nvPr>
            <p:ph type="body" idx="1"/>
          </p:nvPr>
        </p:nvSpPr>
        <p:spPr>
          <a:xfrm>
            <a:off x="519112" y="1530350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os alumnos/as que superen a E.P.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2" marR="0" lvl="0" indent="-265112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Alumnos/as que ainda non superadas todas as aprendizaxes, estas non sexan un obstáculo para seguir satisfactoriamente a nova etapa. </a:t>
            </a:r>
            <a:endParaRPr/>
          </a:p>
          <a:p>
            <a:pPr marL="265112" marR="0" lvl="0" indent="-265112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2" marR="0" lvl="0" indent="-265112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Alumnado que teña esgotadas as medidas de  repeticións.</a:t>
            </a:r>
            <a:endParaRPr/>
          </a:p>
          <a:p>
            <a:pPr marL="265113" marR="0" lvl="0" indent="-12287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5d45bbd1b_0_36"/>
          <p:cNvSpPr txBox="1"/>
          <p:nvPr/>
        </p:nvSpPr>
        <p:spPr>
          <a:xfrm>
            <a:off x="1103312" y="1639887"/>
            <a:ext cx="6754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INFORME AO REMATE DE 6º EP PARA O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Resumo historia persoal, académica e social.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Nivel de Competencia Curricular e aptitude intelectual (Badyg)*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Proposta de medidas de cara a 1º ESO**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85d45bbd1b_0_36"/>
          <p:cNvSpPr txBox="1"/>
          <p:nvPr/>
        </p:nvSpPr>
        <p:spPr>
          <a:xfrm>
            <a:off x="1577975" y="5218112"/>
            <a:ext cx="60246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 Informarase das medidas recomendadas a través da titora ou orientadora.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85d45bbd1b_0_36"/>
          <p:cNvSpPr txBox="1"/>
          <p:nvPr/>
        </p:nvSpPr>
        <p:spPr>
          <a:xfrm>
            <a:off x="1577950" y="4857212"/>
            <a:ext cx="60246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A situación extraordinaria por mor da crise sanitaria non posibilita dita información o presente curso escolar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"/>
          <p:cNvSpPr txBox="1">
            <a:spLocks noGrp="1"/>
          </p:cNvSpPr>
          <p:nvPr>
            <p:ph type="title" idx="4294967295"/>
          </p:nvPr>
        </p:nvSpPr>
        <p:spPr>
          <a:xfrm>
            <a:off x="592138" y="361950"/>
            <a:ext cx="85518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Educación Secundaria Obrigatoria ORGANIZACIÓN</a:t>
            </a:r>
            <a:br>
              <a:rPr lang="en-US" sz="24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rPr>
              <a:t>(12-16 anos)</a:t>
            </a:r>
            <a:endParaRPr/>
          </a:p>
        </p:txBody>
      </p:sp>
      <p:sp>
        <p:nvSpPr>
          <p:cNvPr id="362" name="Google Shape;362;p5"/>
          <p:cNvSpPr txBox="1">
            <a:spLocks noGrp="1"/>
          </p:cNvSpPr>
          <p:nvPr>
            <p:ph type="body" idx="4294967295"/>
          </p:nvPr>
        </p:nvSpPr>
        <p:spPr>
          <a:xfrm>
            <a:off x="782638" y="1997075"/>
            <a:ext cx="8361362" cy="407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Xunto coa Educación Primaria forma o ensino básico, que é gratuito e obrigatorio. </a:t>
            </a:r>
            <a:endParaRPr/>
          </a:p>
          <a:p>
            <a:pPr marL="265112" marR="0" lvl="0" indent="-163510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just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Organízase en materias e comprende dous ciclos:</a:t>
            </a:r>
            <a:endParaRPr/>
          </a:p>
          <a:p>
            <a:pPr marL="547687" marR="0" lvl="1" indent="-200024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1º ciclo de 3 cursos escolares (1º, 2º e 3º ESO)</a:t>
            </a:r>
            <a:endParaRPr/>
          </a:p>
          <a:p>
            <a:pPr marL="547687" marR="0" lvl="1" indent="-200024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2º ciclo dun curso (4º ESO).</a:t>
            </a:r>
            <a:endParaRPr/>
          </a:p>
          <a:p>
            <a:pPr marL="547687" marR="0" lvl="1" indent="-73024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plans de estudo están baseados en competencias clave.</a:t>
            </a:r>
            <a:endParaRPr/>
          </a:p>
          <a:p>
            <a:pPr marL="265112" marR="0" lvl="0" indent="-163510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/>
          </a:p>
          <a:p>
            <a:pPr marL="265112" marR="0" lvl="0" indent="-265112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/>
              <a:t> </a:t>
            </a:r>
            <a:r>
              <a:rPr lang="en-US" sz="2000"/>
              <a:t>PROXECTO EDIXGAL PARA 1º E 2º DA ESO</a:t>
            </a:r>
            <a:endParaRPr sz="2000"/>
          </a:p>
          <a:p>
            <a:pPr marL="265113" marR="0" lvl="0" indent="-163513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ot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1906</Words>
  <Application>Microsoft Office PowerPoint</Application>
  <PresentationFormat>Presentación en pantalla (4:3)</PresentationFormat>
  <Paragraphs>217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5" baseType="lpstr">
      <vt:lpstr>Gill Sans</vt:lpstr>
      <vt:lpstr>Calibri</vt:lpstr>
      <vt:lpstr>Noto Sans Symbols</vt:lpstr>
      <vt:lpstr>Verdana</vt:lpstr>
      <vt:lpstr>Arial</vt:lpstr>
      <vt:lpstr>Arial Black</vt:lpstr>
      <vt:lpstr>Twentieth Century</vt:lpstr>
      <vt:lpstr>Times New Roman</vt:lpstr>
      <vt:lpstr>Comic Sans MS</vt:lpstr>
      <vt:lpstr>Gota</vt:lpstr>
      <vt:lpstr>1_Gota</vt:lpstr>
      <vt:lpstr>PASO Á ESO  Lei Orgánica 8/2013, de 9 de decembro, para a mellora da calidade educativa. (LOMCE)</vt:lpstr>
      <vt:lpstr>Presentación de PowerPoint</vt:lpstr>
      <vt:lpstr>PROCEDEMENTO DE MATRÍCULA</vt:lpstr>
      <vt:lpstr>INFORMACIÓN IMPORTANTE</vt:lpstr>
      <vt:lpstr>CARACTERÍSTICAS DA ESO</vt:lpstr>
      <vt:lpstr>ORGANIGRAMA DO SISTEMA EDUCATIVO LOMCE</vt:lpstr>
      <vt:lpstr>CONDICIÓNS DE ACCESO Á ESO</vt:lpstr>
      <vt:lpstr>Presentación de PowerPoint</vt:lpstr>
      <vt:lpstr>Educación Secundaria Obrigatoria ORGANIZACIÓN (12-16 anos)</vt:lpstr>
      <vt:lpstr>Presentación de PowerPoint</vt:lpstr>
      <vt:lpstr>Presentación de PowerPoint</vt:lpstr>
      <vt:lpstr>Presentación de PowerPoint</vt:lpstr>
      <vt:lpstr>      MATERIAS OPTATIVAS DE 1º DA ESO Elixir dúas por orde de preferencia (1 h)</vt:lpstr>
      <vt:lpstr>AVALIACIÓN E PROMOCIÓN NA ESO</vt:lpstr>
      <vt:lpstr>Avaliación e promoción</vt:lpstr>
      <vt:lpstr>TITULACIÓN</vt:lpstr>
      <vt:lpstr>Presentación de PowerPoint</vt:lpstr>
      <vt:lpstr>ATENCIÓN Á DIVERSIDADE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 Á ESO  Lei Orgánica 8/2013, de 9 de decembro, para a mellora da calidade educativa. (LOMCE)</dc:title>
  <cp:lastModifiedBy>Victor Rodeiro</cp:lastModifiedBy>
  <cp:revision>1</cp:revision>
  <dcterms:modified xsi:type="dcterms:W3CDTF">2020-06-08T15:20:16Z</dcterms:modified>
</cp:coreProperties>
</file>