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6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2686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50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81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6123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3156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75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1883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616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206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7858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67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C937-ABEA-43B8-B93B-AD4AA62500B2}" type="datetimeFigureOut">
              <a:rPr lang="gl-ES" smtClean="0"/>
              <a:t>27/03/2020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0DA1-33AF-4FEB-8C38-78517DFBCD8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157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agram.com/" TargetMode="External"/><Relationship Id="rId13" Type="http://schemas.openxmlformats.org/officeDocument/2006/relationships/hyperlink" Target="http://www.trebolito.com/" TargetMode="External"/><Relationship Id="rId3" Type="http://schemas.openxmlformats.org/officeDocument/2006/relationships/hyperlink" Target="http://www.orientacionandujar.es/" TargetMode="External"/><Relationship Id="rId7" Type="http://schemas.openxmlformats.org/officeDocument/2006/relationships/hyperlink" Target="http://www.maestrosdeaudici&#243;nylenguaje.com/" TargetMode="External"/><Relationship Id="rId12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stafan&#237;abrotons.com/" TargetMode="External"/><Relationship Id="rId11" Type="http://schemas.openxmlformats.org/officeDocument/2006/relationships/hyperlink" Target="http://www.lapiceromagico.blogspot.com/" TargetMode="External"/><Relationship Id="rId5" Type="http://schemas.openxmlformats.org/officeDocument/2006/relationships/hyperlink" Target="http://www.rincondeunamaestra.com/" TargetMode="External"/><Relationship Id="rId10" Type="http://schemas.openxmlformats.org/officeDocument/2006/relationships/hyperlink" Target="http://www.pequeocio.com/" TargetMode="External"/><Relationship Id="rId4" Type="http://schemas.openxmlformats.org/officeDocument/2006/relationships/hyperlink" Target="http://www.ondaeduca.com/" TargetMode="External"/><Relationship Id="rId9" Type="http://schemas.openxmlformats.org/officeDocument/2006/relationships/hyperlink" Target="http://www.pinterest.com/" TargetMode="External"/><Relationship Id="rId14" Type="http://schemas.openxmlformats.org/officeDocument/2006/relationships/hyperlink" Target="https://actividades.dibujos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069" y="282068"/>
            <a:ext cx="2390408" cy="477434"/>
          </a:xfrm>
        </p:spPr>
        <p:txBody>
          <a:bodyPr>
            <a:normAutofit/>
          </a:bodyPr>
          <a:lstStyle/>
          <a:p>
            <a:r>
              <a:rPr lang="gl-ES" sz="2000" b="1" dirty="0"/>
              <a:t>#EUQUEDONACASA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105367"/>
            <a:ext cx="7202659" cy="104406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800" b="1" dirty="0">
              <a:solidFill>
                <a:schemeClr val="tx1"/>
              </a:solidFill>
              <a:latin typeface="Harrington" panose="04040505050A02020702" pitchFamily="82" charset="0"/>
            </a:endParaRPr>
          </a:p>
          <a:p>
            <a:pPr algn="ctr"/>
            <a:r>
              <a:rPr lang="gl-ES" sz="800" b="1" dirty="0">
                <a:solidFill>
                  <a:schemeClr val="tx1"/>
                </a:solidFill>
                <a:latin typeface="Harrington" panose="04040505050A02020702" pitchFamily="82" charset="0"/>
              </a:rPr>
              <a:t>            </a:t>
            </a:r>
            <a:r>
              <a:rPr lang="gl-ES" sz="2500" b="1" dirty="0">
                <a:solidFill>
                  <a:schemeClr val="tx1"/>
                </a:solidFill>
                <a:latin typeface="Harrington" panose="04040505050A02020702" pitchFamily="82" charset="0"/>
              </a:rPr>
              <a:t>DEPARTAMENTO DE ORIENTACIÓN.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D1459B-DC66-4161-826F-1E2C3C032128}"/>
              </a:ext>
            </a:extLst>
          </p:cNvPr>
          <p:cNvSpPr txBox="1"/>
          <p:nvPr/>
        </p:nvSpPr>
        <p:spPr>
          <a:xfrm>
            <a:off x="362712" y="1297800"/>
            <a:ext cx="114665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i="1" dirty="0"/>
              <a:t>Debido a que la lengua vehicular de nuestro alumnado con N.E.A.E. es la lengua castellana, para facilitar su comprensión, este documento será en dicho idioma.</a:t>
            </a:r>
          </a:p>
          <a:p>
            <a:endParaRPr lang="es-ES" sz="2300" dirty="0"/>
          </a:p>
          <a:p>
            <a:r>
              <a:rPr lang="es-ES" sz="2300" dirty="0"/>
              <a:t>Desde el Departamento de Orientación del C.E.I.P. Emilia Pardo Bazán no queremos dejar de aportar ideas muy sencillas y con materiales que podéis tener en casa, para trabajar algunos de los contenidos que realizáis con los especialistas de Audición y Lenguaje y Pedagogía Terapéutica en el centro educativo.</a:t>
            </a:r>
          </a:p>
          <a:p>
            <a:endParaRPr lang="es-ES" sz="2300" dirty="0"/>
          </a:p>
          <a:p>
            <a:r>
              <a:rPr lang="es-ES" sz="2300" dirty="0"/>
              <a:t>Sabemos que son momentos difíciles, especialmente para vosotros y vuestras familias, por eso queremos mandaros mucho ánimo y deseamos poder volver a vernos pronto. </a:t>
            </a:r>
          </a:p>
          <a:p>
            <a:endParaRPr lang="es-ES" sz="2300" dirty="0"/>
          </a:p>
          <a:p>
            <a:r>
              <a:rPr lang="es-ES" sz="2300" dirty="0"/>
              <a:t>Mientras tanto os animamos a que hagáis, con la ayuda de vuestras familias, algunas de estas tareas que os proponemos ya que son muy divertidas y así podréis estar entretenidos y aprender cada día un poquito más.</a:t>
            </a:r>
          </a:p>
          <a:p>
            <a:endParaRPr lang="es-ES" sz="2300" dirty="0"/>
          </a:p>
          <a:p>
            <a:r>
              <a:rPr lang="es-ES" sz="2300" dirty="0"/>
              <a:t>Un cordial saludo.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83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79421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EXPRESIÓN ORAL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14" name="Picture 2" descr="Libros partidos 1b">
            <a:extLst>
              <a:ext uri="{FF2B5EF4-FFF2-40B4-BE49-F238E27FC236}">
                <a16:creationId xmlns:a16="http://schemas.microsoft.com/office/drawing/2014/main" id="{B21817BB-5CFF-4BCA-B850-F3F47F35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7" y="1132476"/>
            <a:ext cx="3627319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bros partidos 1d">
            <a:extLst>
              <a:ext uri="{FF2B5EF4-FFF2-40B4-BE49-F238E27FC236}">
                <a16:creationId xmlns:a16="http://schemas.microsoft.com/office/drawing/2014/main" id="{71E753D7-6D57-4075-BCF6-819345A3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62" y="1106850"/>
            <a:ext cx="4055174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6A81C2-14E4-4E58-829C-CFF8FE252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1132476"/>
            <a:ext cx="3359419" cy="2447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E1A807-B94C-4373-B897-1E32011784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18939"/>
          <a:stretch/>
        </p:blipFill>
        <p:spPr>
          <a:xfrm>
            <a:off x="195017" y="3987001"/>
            <a:ext cx="3627318" cy="26097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48BE6-489E-4801-A655-D48BED1D8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3977565"/>
            <a:ext cx="3359420" cy="262864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49DDC99-5FB7-4755-BFFA-FB37A54D92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1"/>
          <a:stretch/>
        </p:blipFill>
        <p:spPr>
          <a:xfrm>
            <a:off x="4202362" y="3987001"/>
            <a:ext cx="4055174" cy="26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136862" y="252447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9" y="357810"/>
            <a:ext cx="3207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Harrington" panose="04040505050A02020702" pitchFamily="82" charset="0"/>
              </a:rPr>
              <a:t>HABILIDADES METALINGÜÍSTICAS </a:t>
            </a:r>
            <a:endParaRPr lang="gl-ES" sz="2400" b="1" dirty="0">
              <a:latin typeface="Harrington" panose="04040505050A020207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7F048D-52D8-4BC8-B74C-88E6D2299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5" y="1516167"/>
            <a:ext cx="2567391" cy="23927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2EF249-BA2E-4C83-BF4F-7C9C5207B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82" y="4136965"/>
            <a:ext cx="2699924" cy="2490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3E0293F-4DE1-4710-B965-E580A6392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7" y="4145439"/>
            <a:ext cx="2567391" cy="24823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5D028B-6505-41CF-9168-B374E774F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5" y="1516167"/>
            <a:ext cx="2699924" cy="239278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AEFCBFA-6896-4F0D-9558-4EBD27AEC7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0" b="5218"/>
          <a:stretch/>
        </p:blipFill>
        <p:spPr>
          <a:xfrm>
            <a:off x="6104108" y="1531916"/>
            <a:ext cx="2884606" cy="23770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814BDF0-6BF3-442A-B3E3-2A2998B517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54" y="4111525"/>
            <a:ext cx="2884606" cy="254168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2A36973-D01B-4541-A3D5-2ED726B12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39" y="1539905"/>
            <a:ext cx="2669236" cy="23610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9249B7A-E503-4C42-BF65-71DDD5B82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12" y="4086085"/>
            <a:ext cx="2651158" cy="25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136862" y="252447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9" y="357810"/>
            <a:ext cx="3207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Harrington" panose="04040505050A02020702" pitchFamily="82" charset="0"/>
              </a:rPr>
              <a:t>INTELIGENCIAS MÚLTIPLES</a:t>
            </a:r>
            <a:endParaRPr lang="gl-ES" sz="2400" b="1" dirty="0">
              <a:latin typeface="Harrington" panose="04040505050A02020702" pitchFamily="82" charset="0"/>
            </a:endParaRPr>
          </a:p>
        </p:txBody>
      </p:sp>
      <p:pic>
        <p:nvPicPr>
          <p:cNvPr id="14" name="Picture 8" descr="https://i0.wp.com/www.orientacionandujar.es/wp-content/uploads/2018/09/JUGAMOS-A-LOS-DADOS-CRUZADOS-tablero-de-INTELIGENCIA-LUNGU%CC%88ISTICA-2.jpeg?resize=346%2C500&amp;ssl=1">
            <a:extLst>
              <a:ext uri="{FF2B5EF4-FFF2-40B4-BE49-F238E27FC236}">
                <a16:creationId xmlns:a16="http://schemas.microsoft.com/office/drawing/2014/main" id="{5114C544-C153-4537-ABB7-6A6AC148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877">
            <a:off x="740717" y="2356984"/>
            <a:ext cx="2711120" cy="39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2.wp.com/www.orientacionandujar.es/wp-content/uploads/2018/09/JUGAMOS-A-LOS-DADOS-CRUZADOS-tablero-de-INTELIGENCIA-MATEMA%CC%81TICA3-1.jpeg?resize=709%2C1024&amp;ssl=1">
            <a:extLst>
              <a:ext uri="{FF2B5EF4-FFF2-40B4-BE49-F238E27FC236}">
                <a16:creationId xmlns:a16="http://schemas.microsoft.com/office/drawing/2014/main" id="{1603C6CE-EE8E-45E8-B5DB-9490BE45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039">
            <a:off x="3616686" y="1676922"/>
            <a:ext cx="2861686" cy="41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BFCFF3-6CBD-4A56-A901-BE7C2A077E41}"/>
              </a:ext>
            </a:extLst>
          </p:cNvPr>
          <p:cNvSpPr/>
          <p:nvPr/>
        </p:nvSpPr>
        <p:spPr>
          <a:xfrm>
            <a:off x="7341705" y="1973821"/>
            <a:ext cx="3246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Tiramos los dados y hacemos el juego de la casilla del tablero que nos toque ¡Hay varios tableros diferentes!</a:t>
            </a:r>
            <a:endParaRPr lang="gl-ES" sz="3200" dirty="0"/>
          </a:p>
        </p:txBody>
      </p:sp>
    </p:spTree>
    <p:extLst>
      <p:ext uri="{BB962C8B-B14F-4D97-AF65-F5344CB8AC3E}">
        <p14:creationId xmlns:p14="http://schemas.microsoft.com/office/powerpoint/2010/main" val="254406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2" y="1356226"/>
            <a:ext cx="1908313" cy="523220"/>
          </a:xfrm>
        </p:spPr>
        <p:txBody>
          <a:bodyPr>
            <a:normAutofit fontScale="90000"/>
          </a:bodyPr>
          <a:lstStyle/>
          <a:p>
            <a:br>
              <a:rPr lang="gl-ES" b="1" dirty="0"/>
            </a:br>
            <a:endParaRPr lang="gl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494670" y="591103"/>
            <a:ext cx="7202659" cy="104406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EE0434-3C6F-49C0-980B-BCA4CA0A2F05}"/>
              </a:ext>
            </a:extLst>
          </p:cNvPr>
          <p:cNvSpPr/>
          <p:nvPr/>
        </p:nvSpPr>
        <p:spPr>
          <a:xfrm>
            <a:off x="4241413" y="835385"/>
            <a:ext cx="370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Harrington" panose="04040505050A02020702" pitchFamily="82" charset="0"/>
              </a:rPr>
              <a:t>REFERENCIAS</a:t>
            </a:r>
            <a:endParaRPr lang="gl-ES" sz="3600" dirty="0">
              <a:latin typeface="Harrington" panose="04040505050A02020702" pitchFamily="8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679767-AFD5-4AED-B89B-51E418B958F2}"/>
              </a:ext>
            </a:extLst>
          </p:cNvPr>
          <p:cNvSpPr txBox="1"/>
          <p:nvPr/>
        </p:nvSpPr>
        <p:spPr>
          <a:xfrm>
            <a:off x="536713" y="1819082"/>
            <a:ext cx="1087341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gl-ES" sz="2000" dirty="0">
                <a:hlinkClick r:id="rId3"/>
              </a:rPr>
              <a:t>www.orientacionandujar.es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4"/>
              </a:rPr>
              <a:t>www.ondaeduca.com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5"/>
              </a:rPr>
              <a:t>www.rincondeunamaestra.com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6"/>
              </a:rPr>
              <a:t>www.estafaníabrotons.com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7"/>
              </a:rPr>
              <a:t>www.maestrosdeaudiciónylenguaje.com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8"/>
              </a:rPr>
              <a:t>www.instagram.com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9"/>
              </a:rPr>
              <a:t>www.pinterest.com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10"/>
              </a:rPr>
              <a:t>www.pequeocio.com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11"/>
              </a:rPr>
              <a:t>www.lapiceromagico.blogspot</a:t>
            </a:r>
            <a:r>
              <a:rPr lang="gl-ES" sz="2000">
                <a:hlinkClick r:id="rId11"/>
              </a:rPr>
              <a:t>.com</a:t>
            </a:r>
            <a:endParaRPr lang="gl-ES" sz="2000"/>
          </a:p>
          <a:p>
            <a:pPr marL="457200" indent="-457200">
              <a:buFontTx/>
              <a:buChar char="-"/>
            </a:pPr>
            <a:r>
              <a:rPr lang="gl-ES" sz="2000">
                <a:hlinkClick r:id="rId12"/>
              </a:rPr>
              <a:t>ww</a:t>
            </a:r>
            <a:r>
              <a:rPr lang="gl-ES" sz="2000" dirty="0">
                <a:hlinkClick r:id="rId12"/>
              </a:rPr>
              <a:t>.imageneseducativas.com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13"/>
              </a:rPr>
              <a:t>www.trebolito.com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14"/>
              </a:rPr>
              <a:t>www.actividades.dibujos.net</a:t>
            </a:r>
            <a:endParaRPr lang="gl-ES" sz="2000" dirty="0"/>
          </a:p>
          <a:p>
            <a:pPr marL="457200" indent="-457200">
              <a:buFontTx/>
              <a:buChar char="-"/>
            </a:pPr>
            <a:r>
              <a:rPr lang="gl-ES" sz="2000" dirty="0">
                <a:hlinkClick r:id="rId11"/>
              </a:rPr>
              <a:t>www.lapiceromagico.blogspot.com</a:t>
            </a:r>
            <a:endParaRPr lang="gl-ES" sz="2000" dirty="0"/>
          </a:p>
          <a:p>
            <a:endParaRPr lang="gl-ES" sz="2000" dirty="0"/>
          </a:p>
          <a:p>
            <a:endParaRPr lang="gl-ES" sz="2000" dirty="0"/>
          </a:p>
          <a:p>
            <a:pPr algn="r"/>
            <a:r>
              <a:rPr lang="gl-ES" sz="2000" dirty="0"/>
              <a:t> </a:t>
            </a:r>
          </a:p>
          <a:p>
            <a:pPr marL="457200" indent="-457200">
              <a:buFontTx/>
              <a:buChar char="-"/>
            </a:pPr>
            <a:endParaRPr lang="gl-ES" sz="2000" dirty="0"/>
          </a:p>
          <a:p>
            <a:pPr marL="457200" indent="-457200">
              <a:buFontTx/>
              <a:buChar char="-"/>
            </a:pPr>
            <a:endParaRPr lang="gl-ES" sz="2000" dirty="0"/>
          </a:p>
          <a:p>
            <a:pPr marL="457200" indent="-457200">
              <a:buFontTx/>
              <a:buChar char="-"/>
            </a:pPr>
            <a:endParaRPr lang="gl-ES" sz="2800" dirty="0"/>
          </a:p>
          <a:p>
            <a:pPr marL="457200" indent="-457200">
              <a:buFontTx/>
              <a:buChar char="-"/>
            </a:pPr>
            <a:endParaRPr lang="gl-ES" sz="2800" dirty="0"/>
          </a:p>
          <a:p>
            <a:pPr marL="457200" indent="-457200">
              <a:buFontTx/>
              <a:buChar char="-"/>
            </a:pPr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393776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069" y="282068"/>
            <a:ext cx="2390408" cy="477434"/>
          </a:xfrm>
        </p:spPr>
        <p:txBody>
          <a:bodyPr>
            <a:normAutofit/>
          </a:bodyPr>
          <a:lstStyle/>
          <a:p>
            <a:r>
              <a:rPr lang="gl-ES" sz="2000" b="1" dirty="0"/>
              <a:t>#EUQUEDONACASA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077901" y="95826"/>
            <a:ext cx="7202659" cy="104406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800" b="1" dirty="0">
              <a:solidFill>
                <a:schemeClr val="tx1"/>
              </a:solidFill>
              <a:latin typeface="Harrington" panose="04040505050A02020702" pitchFamily="82" charset="0"/>
            </a:endParaRPr>
          </a:p>
          <a:p>
            <a:pPr algn="ctr"/>
            <a:r>
              <a:rPr lang="gl-ES" sz="800" b="1" dirty="0">
                <a:solidFill>
                  <a:schemeClr val="tx1"/>
                </a:solidFill>
                <a:latin typeface="Harrington" panose="04040505050A02020702" pitchFamily="82" charset="0"/>
              </a:rPr>
              <a:t>            </a:t>
            </a:r>
            <a:r>
              <a:rPr lang="gl-ES" sz="2500" b="1" dirty="0">
                <a:solidFill>
                  <a:schemeClr val="tx1"/>
                </a:solidFill>
                <a:latin typeface="Harrington" panose="04040505050A02020702" pitchFamily="82" charset="0"/>
              </a:rPr>
              <a:t>MOTRICIDAD         </a:t>
            </a:r>
          </a:p>
          <a:p>
            <a:pPr algn="ctr"/>
            <a:r>
              <a:rPr lang="gl-ES" sz="2500" b="1" dirty="0">
                <a:solidFill>
                  <a:schemeClr val="tx1"/>
                </a:solidFill>
                <a:latin typeface="Harrington" panose="04040505050A02020702" pitchFamily="82" charset="0"/>
              </a:rPr>
              <a:t>         FINA</a:t>
            </a:r>
            <a:r>
              <a:rPr lang="gl-ES" sz="2500" b="1" dirty="0">
                <a:latin typeface="Harrington" panose="04040505050A02020702" pitchFamily="82" charset="0"/>
              </a:rPr>
              <a:t>OMO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2D81FB-8031-4EB7-9811-DA9444EE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" y="1431235"/>
            <a:ext cx="2668705" cy="23191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9524D6-CFBA-4E19-AEBE-55DB5273B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13" y="4147930"/>
            <a:ext cx="2799989" cy="2491410"/>
          </a:xfrm>
          <a:prstGeom prst="rect">
            <a:avLst/>
          </a:prstGeom>
        </p:spPr>
      </p:pic>
      <p:pic>
        <p:nvPicPr>
          <p:cNvPr id="13" name="Gráfico 12" descr="Tijeras">
            <a:extLst>
              <a:ext uri="{FF2B5EF4-FFF2-40B4-BE49-F238E27FC236}">
                <a16:creationId xmlns:a16="http://schemas.microsoft.com/office/drawing/2014/main" id="{A4C8E3D6-C559-4A02-83E2-2701B42C0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045553">
            <a:off x="4183349" y="5660323"/>
            <a:ext cx="914400" cy="914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EBDB3DF-08F7-4D1B-B886-4CCEB26BB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23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60" y="1431235"/>
            <a:ext cx="2677920" cy="23191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7829109-331C-47F2-B7F8-0A4DC1F64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6" y="1443330"/>
            <a:ext cx="2799989" cy="23214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03D557-B496-46D0-BB4E-48AD3F063B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7" y="4147930"/>
            <a:ext cx="2668705" cy="249141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3F32009-437F-4A8C-B3CB-4B3756FB75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6" y="4147930"/>
            <a:ext cx="2799990" cy="24914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6D59B13-53C3-48EC-AD94-0646745C2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60" y="4147931"/>
            <a:ext cx="2677920" cy="249141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C68D1D0-FBF3-4A3D-B778-2C014747CF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4210" y="1415780"/>
            <a:ext cx="2799989" cy="23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116777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505739" y="331305"/>
            <a:ext cx="27453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latin typeface="Harrington" panose="04040505050A02020702" pitchFamily="82" charset="0"/>
              </a:rPr>
              <a:t>SOPLO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9A7CDCF-4395-4009-BC20-3030CC4F5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9" y="1297800"/>
            <a:ext cx="2787196" cy="2403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78FA2BA-669D-4278-8F75-59330E41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07" y="1291212"/>
            <a:ext cx="2812840" cy="24098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3D61524-6E51-4CCE-A95E-63A382178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29" y="1297800"/>
            <a:ext cx="2812840" cy="24098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7C21A0-B877-414A-BE66-B6820459E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9" y="3966733"/>
            <a:ext cx="2787196" cy="26793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EC9823-8B75-49DA-9E18-A72723D5B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07" y="3966733"/>
            <a:ext cx="2801708" cy="267939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454FC1F-B93F-4674-B600-B6EDB299B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97" y="3921883"/>
            <a:ext cx="2787196" cy="272424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4C05C43-6873-4194-9B02-4E33606A3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19" y="1297800"/>
            <a:ext cx="2454348" cy="53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114407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GRAFOMOTRICIDAD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402C1D-7034-44E6-86AD-0545E0D3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8" y="1127230"/>
            <a:ext cx="3417787" cy="2558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A0E2EC-D14C-4210-8906-E2CBDACB3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85" y="1127231"/>
            <a:ext cx="3220541" cy="25582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9B9B64-DBF7-48C7-B4A0-5C1EDF83A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46" y="1127229"/>
            <a:ext cx="3220541" cy="26080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D2C95AC-C376-45BB-AD52-FA8C2ACAD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8" y="4135521"/>
            <a:ext cx="3417786" cy="26212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339FE9B-4666-4D4A-99AB-26461847D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85" y="4135522"/>
            <a:ext cx="3262071" cy="26212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3A7431F-C216-412C-AA90-EF15A40C6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78" y="4135521"/>
            <a:ext cx="3179010" cy="26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45858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ATENCIÓN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CA3D62-F3D2-4A70-BD11-ABD16303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2" y="1113134"/>
            <a:ext cx="2830989" cy="26071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D5AB10-B36F-41E5-87C1-E9B3AAE8F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62" y="1113134"/>
            <a:ext cx="2830989" cy="26071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2D4041-7FA2-4AFF-9A26-870054C23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29" y="1113135"/>
            <a:ext cx="2889490" cy="26071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3112CF-52F6-4590-B469-3F7A06DCB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3" y="4024210"/>
            <a:ext cx="2830988" cy="26071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72EF215-71EC-442B-90CE-173BEB0F9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61" y="4024210"/>
            <a:ext cx="2830989" cy="25880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EE4792E-7114-4DB8-B5F5-BA38CF13A3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65" y="4024212"/>
            <a:ext cx="2889489" cy="260714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499A394-37E5-4F7B-A991-32B13C859E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7798"/>
          <a:stretch/>
        </p:blipFill>
        <p:spPr>
          <a:xfrm>
            <a:off x="9516797" y="1113134"/>
            <a:ext cx="2482450" cy="55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25050" y="422275"/>
            <a:ext cx="2266950" cy="304800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95887" y="86242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MEMORIA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14" name="Picture 2" descr="https://i1.wp.com/www.orientacionandujar.es/wp-content/uploads/2017/06/EJERCICIOS-PARA-TRABAJAR-LA-MEMORIA.jpg?resize=500%2C345&amp;ssl=1">
            <a:extLst>
              <a:ext uri="{FF2B5EF4-FFF2-40B4-BE49-F238E27FC236}">
                <a16:creationId xmlns:a16="http://schemas.microsoft.com/office/drawing/2014/main" id="{7D653EC3-FDD4-49BC-AD72-D210552C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" y="1202243"/>
            <a:ext cx="4343770" cy="35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FFDBE3-4876-412F-945F-CD5F5DA62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7" y="3488939"/>
            <a:ext cx="3496600" cy="3267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9C32B5-1F41-4A75-8F88-712D6E98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40" y="1113134"/>
            <a:ext cx="3853725" cy="39601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84C3A8-8B79-49B7-9214-2DD3BA4236C5}"/>
              </a:ext>
            </a:extLst>
          </p:cNvPr>
          <p:cNvSpPr txBox="1"/>
          <p:nvPr/>
        </p:nvSpPr>
        <p:spPr>
          <a:xfrm>
            <a:off x="344556" y="4915255"/>
            <a:ext cx="3723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Tienes 3 minutos para memorizar todos los objetos de la lámina y luego tendrás que intentar decir el mayor número de objetos que recuerdes.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BA9144-3106-442A-B60C-61084D94C182}"/>
              </a:ext>
            </a:extLst>
          </p:cNvPr>
          <p:cNvSpPr txBox="1"/>
          <p:nvPr/>
        </p:nvSpPr>
        <p:spPr>
          <a:xfrm>
            <a:off x="5141558" y="2605026"/>
            <a:ext cx="287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                 </a:t>
            </a:r>
            <a:r>
              <a:rPr lang="gl-ES" sz="3600" dirty="0"/>
              <a:t>MEMORY!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CBEB80-6FB2-4E37-928A-1CC8C1754AC2}"/>
              </a:ext>
            </a:extLst>
          </p:cNvPr>
          <p:cNvSpPr txBox="1"/>
          <p:nvPr/>
        </p:nvSpPr>
        <p:spPr>
          <a:xfrm>
            <a:off x="8878956" y="5073235"/>
            <a:ext cx="359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dirty="0"/>
              <a:t>Intenta memorizar un </a:t>
            </a:r>
            <a:r>
              <a:rPr lang="es-ES" sz="2000" dirty="0"/>
              <a:t>trabalenguas</a:t>
            </a:r>
            <a:r>
              <a:rPr lang="gl-ES" sz="2000" dirty="0"/>
              <a:t> o refrán.</a:t>
            </a:r>
          </a:p>
        </p:txBody>
      </p:sp>
    </p:spTree>
    <p:extLst>
      <p:ext uri="{BB962C8B-B14F-4D97-AF65-F5344CB8AC3E}">
        <p14:creationId xmlns:p14="http://schemas.microsoft.com/office/powerpoint/2010/main" val="348823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309186" y="114693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PERCEPCIÓN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055C71-C410-4064-A2C5-C1DD02EC1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" y="1016790"/>
            <a:ext cx="3020358" cy="31049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DC31B6-4511-4E5C-9D2E-4650541EA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67" y="3975651"/>
            <a:ext cx="3151024" cy="27811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97C15E-380F-42D3-BBF5-5B22A8872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4" y="3975650"/>
            <a:ext cx="3452565" cy="27811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FC7A0C-C089-4C37-9969-5B369CAAF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16" y="1016519"/>
            <a:ext cx="3419988" cy="337466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816CC42-78D5-469D-81CC-ED9DC94FE44B}"/>
              </a:ext>
            </a:extLst>
          </p:cNvPr>
          <p:cNvSpPr txBox="1"/>
          <p:nvPr/>
        </p:nvSpPr>
        <p:spPr>
          <a:xfrm>
            <a:off x="3643645" y="1064883"/>
            <a:ext cx="467069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400" dirty="0"/>
              <a:t>Discriminar entre letras similares,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400" dirty="0"/>
              <a:t>Encontrar el dibujo diferente,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400" dirty="0"/>
              <a:t>Unir un objeto con su sombra,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400" dirty="0"/>
              <a:t>Unir figuras iguales…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A4CF1D6-194C-4F4D-9AAD-20392623EFC1}"/>
              </a:ext>
            </a:extLst>
          </p:cNvPr>
          <p:cNvCxnSpPr/>
          <p:nvPr/>
        </p:nvCxnSpPr>
        <p:spPr>
          <a:xfrm flipH="1">
            <a:off x="2822713" y="1524000"/>
            <a:ext cx="967409" cy="59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FFBA71B-8B72-416B-AD14-1AD37F146E27}"/>
              </a:ext>
            </a:extLst>
          </p:cNvPr>
          <p:cNvCxnSpPr>
            <a:cxnSpLocks/>
          </p:cNvCxnSpPr>
          <p:nvPr/>
        </p:nvCxnSpPr>
        <p:spPr>
          <a:xfrm flipV="1">
            <a:off x="7779026" y="1677510"/>
            <a:ext cx="1121468" cy="25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0478F685-C01C-428E-B203-2631112604FD}"/>
              </a:ext>
            </a:extLst>
          </p:cNvPr>
          <p:cNvCxnSpPr/>
          <p:nvPr/>
        </p:nvCxnSpPr>
        <p:spPr>
          <a:xfrm rot="16200000" flipH="1">
            <a:off x="3923272" y="2863369"/>
            <a:ext cx="1418254" cy="1098401"/>
          </a:xfrm>
          <a:prstGeom prst="bentConnector3">
            <a:avLst>
              <a:gd name="adj1" fmla="val 6495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9D68ECE9-DDC4-4A18-A38C-E64C31B0D148}"/>
              </a:ext>
            </a:extLst>
          </p:cNvPr>
          <p:cNvCxnSpPr/>
          <p:nvPr/>
        </p:nvCxnSpPr>
        <p:spPr>
          <a:xfrm rot="16200000" flipH="1">
            <a:off x="6427677" y="3273658"/>
            <a:ext cx="1842961" cy="14163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5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257864" y="116777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RAZONAMIENTO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7" name="Picture 2" descr="Manualidades recicladas: sudoku con tapas de plastico">
            <a:extLst>
              <a:ext uri="{FF2B5EF4-FFF2-40B4-BE49-F238E27FC236}">
                <a16:creationId xmlns:a16="http://schemas.microsoft.com/office/drawing/2014/main" id="{A1EE6432-1EFC-49C9-882E-BC4BEA1C5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 bwMode="auto">
          <a:xfrm>
            <a:off x="441817" y="1242542"/>
            <a:ext cx="5556738" cy="23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D9B619-D73D-4A20-8B99-8BF5A706D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7" y="4076644"/>
            <a:ext cx="4938566" cy="24770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1803105-ABBE-4008-BCCC-C6F73980D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7" y="1262467"/>
            <a:ext cx="4938566" cy="23130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596DA8-0507-4903-9AD3-59DAC5AC0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7" y="4076644"/>
            <a:ext cx="5556738" cy="24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A1860-B68B-4555-8489-FEA04E79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892" y="421853"/>
            <a:ext cx="2267142" cy="305156"/>
          </a:xfrm>
        </p:spPr>
        <p:txBody>
          <a:bodyPr>
            <a:normAutofit fontScale="90000"/>
          </a:bodyPr>
          <a:lstStyle/>
          <a:p>
            <a:r>
              <a:rPr lang="gl-ES" sz="2200" b="1" dirty="0"/>
              <a:t>#EUQUEDONACASA</a:t>
            </a:r>
            <a:endParaRPr lang="gl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6D207D-41AB-4FFD-BE29-7195E65F41E2}"/>
              </a:ext>
            </a:extLst>
          </p:cNvPr>
          <p:cNvSpPr txBox="1"/>
          <p:nvPr/>
        </p:nvSpPr>
        <p:spPr>
          <a:xfrm>
            <a:off x="3080825" y="928468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Cinta: inclinada hacia abajo 4">
            <a:extLst>
              <a:ext uri="{FF2B5EF4-FFF2-40B4-BE49-F238E27FC236}">
                <a16:creationId xmlns:a16="http://schemas.microsoft.com/office/drawing/2014/main" id="{4C2FF04D-035F-4468-A3B0-11169984EC98}"/>
              </a:ext>
            </a:extLst>
          </p:cNvPr>
          <p:cNvSpPr/>
          <p:nvPr/>
        </p:nvSpPr>
        <p:spPr>
          <a:xfrm>
            <a:off x="2163366" y="102351"/>
            <a:ext cx="7202659" cy="915308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72440C-4D4C-46C5-A57C-4A12DAE8E388}"/>
              </a:ext>
            </a:extLst>
          </p:cNvPr>
          <p:cNvSpPr/>
          <p:nvPr/>
        </p:nvSpPr>
        <p:spPr>
          <a:xfrm>
            <a:off x="4134678" y="357809"/>
            <a:ext cx="3525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Harrington" panose="04040505050A02020702" pitchFamily="82" charset="0"/>
              </a:rPr>
              <a:t>MATEMÁTICAS</a:t>
            </a:r>
            <a:endParaRPr lang="gl-ES" sz="2600" b="1" dirty="0">
              <a:latin typeface="Harrington" panose="04040505050A02020702" pitchFamily="8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8F554C-D2A5-41B6-8147-CDAD27E3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5" y="1106850"/>
            <a:ext cx="2549409" cy="23221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B651B83-46C6-4AFF-AF48-D5E56F780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23" y="1106850"/>
            <a:ext cx="2640206" cy="23100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FA1A1A-97CB-4220-9D6A-224432E40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43" y="1094735"/>
            <a:ext cx="2746121" cy="23221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6C45F7-0890-41F8-A34E-D56E57B5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88" y="1106849"/>
            <a:ext cx="2443494" cy="23100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6DC27C3-0D2B-4BC7-821B-30F3E4471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96" y="3856383"/>
            <a:ext cx="2748769" cy="25503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BAC847-C711-4409-BA3F-DB9747540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73" y="3856383"/>
            <a:ext cx="2440261" cy="255038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526BD98-5DCC-4BDF-9A32-4BB8CC528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1" y="3856383"/>
            <a:ext cx="2544033" cy="255038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7EC7CF-5446-4583-9DCF-7839C471C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7" y="3856383"/>
            <a:ext cx="2645498" cy="25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360</Words>
  <Application>Microsoft Office PowerPoint</Application>
  <PresentationFormat>Panorámica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Harrington</vt:lpstr>
      <vt:lpstr>Office Theme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#EUQUEDONACASA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#EuQuedoNaCasa</dc:title>
  <dc:creator>pvilasvicen@gmail.com</dc:creator>
  <cp:lastModifiedBy>Jessica Manteiga Vazquez</cp:lastModifiedBy>
  <cp:revision>52</cp:revision>
  <dcterms:created xsi:type="dcterms:W3CDTF">2020-03-24T16:31:34Z</dcterms:created>
  <dcterms:modified xsi:type="dcterms:W3CDTF">2020-03-27T10:10:49Z</dcterms:modified>
</cp:coreProperties>
</file>