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4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4234055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146302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138407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14597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370664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265841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97789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3622642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313475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3434415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98E758-D051-4418-BEE9-92CBE5290DA3}" type="datetimeFigureOut">
              <a:rPr lang="es-ES" smtClean="0"/>
              <a:t>18/09/2018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EB9379-A4F7-4FB0-919A-6CDAB9A88DDE}" type="slidenum">
              <a:rPr lang="es-ES" smtClean="0"/>
              <a:t>‹Nº›</a:t>
            </a:fld>
            <a:endParaRPr lang="es-ES"/>
          </a:p>
        </p:txBody>
      </p:sp>
    </p:spTree>
    <p:extLst>
      <p:ext uri="{BB962C8B-B14F-4D97-AF65-F5344CB8AC3E}">
        <p14:creationId xmlns:p14="http://schemas.microsoft.com/office/powerpoint/2010/main" val="2580535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8E758-D051-4418-BEE9-92CBE5290DA3}" type="datetimeFigureOut">
              <a:rPr lang="es-ES" smtClean="0"/>
              <a:t>18/09/2018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B9379-A4F7-4FB0-919A-6CDAB9A88DDE}" type="slidenum">
              <a:rPr lang="es-ES" smtClean="0"/>
              <a:t>‹Nº›</a:t>
            </a:fld>
            <a:endParaRPr lang="es-ES"/>
          </a:p>
        </p:txBody>
      </p:sp>
    </p:spTree>
    <p:extLst>
      <p:ext uri="{BB962C8B-B14F-4D97-AF65-F5344CB8AC3E}">
        <p14:creationId xmlns:p14="http://schemas.microsoft.com/office/powerpoint/2010/main" val="872180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video" Target="https://www.youtube.com/embed/Z2QAk4sGz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250706"/>
          </a:xfrm>
          <a:gradFill>
            <a:gsLst>
              <a:gs pos="0">
                <a:srgbClr val="000000"/>
              </a:gs>
              <a:gs pos="39999">
                <a:srgbClr val="0A128C"/>
              </a:gs>
              <a:gs pos="70000">
                <a:srgbClr val="181CC7"/>
              </a:gs>
              <a:gs pos="88000">
                <a:srgbClr val="7005D4"/>
              </a:gs>
              <a:gs pos="100000">
                <a:srgbClr val="8C3D91"/>
              </a:gs>
            </a:gsLst>
            <a:lin ang="5400000" scaled="0"/>
          </a:gradFill>
        </p:spPr>
        <p:txBody>
          <a:bodyPr/>
          <a:lstStyle/>
          <a:p>
            <a:r>
              <a:rPr lang="es-ES" sz="8000" dirty="0" err="1" smtClean="0">
                <a:solidFill>
                  <a:srgbClr val="FF0000"/>
                </a:solidFill>
              </a:rPr>
              <a:t>Samaín</a:t>
            </a:r>
            <a:r>
              <a:rPr lang="es-ES" sz="8000" smtClean="0">
                <a:solidFill>
                  <a:srgbClr val="FF0000"/>
                </a:solidFill>
              </a:rPr>
              <a:t> </a:t>
            </a:r>
            <a:r>
              <a:rPr lang="es-ES" sz="8000" smtClean="0">
                <a:solidFill>
                  <a:srgbClr val="FF0000"/>
                </a:solidFill>
              </a:rPr>
              <a:t>2018</a:t>
            </a: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Fas ben ter </a:t>
            </a:r>
            <a:r>
              <a:rPr lang="es-ES" dirty="0" err="1" smtClean="0"/>
              <a:t>medoooo</a:t>
            </a:r>
            <a:r>
              <a:rPr lang="es-ES" dirty="0" smtClean="0"/>
              <a:t>…!</a:t>
            </a:r>
            <a:endParaRPr lang="es-E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7808" y="2060848"/>
            <a:ext cx="3384376"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033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fontScale="90000"/>
          </a:bodyPr>
          <a:lstStyle/>
          <a:p>
            <a:pPr algn="l"/>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err="1" smtClean="0">
                <a:solidFill>
                  <a:srgbClr val="FF0000"/>
                </a:solidFill>
              </a:rPr>
              <a:t>Lémbraste</a:t>
            </a:r>
            <a:r>
              <a:rPr lang="es-ES" dirty="0" smtClean="0">
                <a:solidFill>
                  <a:srgbClr val="FF0000"/>
                </a:solidFill>
              </a:rPr>
              <a:t> de …?</a:t>
            </a:r>
            <a:br>
              <a:rPr lang="es-ES" dirty="0" smtClean="0">
                <a:solidFill>
                  <a:srgbClr val="FF0000"/>
                </a:solidFill>
              </a:rPr>
            </a:br>
            <a:r>
              <a:rPr lang="es-ES" dirty="0" smtClean="0">
                <a:solidFill>
                  <a:srgbClr val="FF0000"/>
                </a:solidFill>
              </a:rPr>
              <a:t/>
            </a:r>
            <a:br>
              <a:rPr lang="es-ES" dirty="0" smtClean="0">
                <a:solidFill>
                  <a:srgbClr val="FF0000"/>
                </a:solidFill>
              </a:rPr>
            </a:br>
            <a:r>
              <a:rPr lang="es-ES" sz="4000" dirty="0" smtClean="0">
                <a:solidFill>
                  <a:srgbClr val="FF0000"/>
                </a:solidFill>
              </a:rPr>
              <a:t>Que significa a palabra “</a:t>
            </a:r>
            <a:r>
              <a:rPr lang="es-ES" sz="4000" dirty="0" err="1" smtClean="0">
                <a:solidFill>
                  <a:srgbClr val="FF0000"/>
                </a:solidFill>
              </a:rPr>
              <a:t>Samaín</a:t>
            </a:r>
            <a:r>
              <a:rPr lang="es-ES" sz="4000" dirty="0" smtClean="0">
                <a:solidFill>
                  <a:srgbClr val="FF0000"/>
                </a:solidFill>
              </a:rPr>
              <a:t>”?</a:t>
            </a:r>
            <a:r>
              <a:rPr lang="es-ES" sz="4000" dirty="0">
                <a:solidFill>
                  <a:srgbClr val="FF0000"/>
                </a:solidFill>
              </a:rPr>
              <a:t/>
            </a:r>
            <a:br>
              <a:rPr lang="es-ES" sz="4000" dirty="0">
                <a:solidFill>
                  <a:srgbClr val="FF0000"/>
                </a:solidFill>
              </a:rPr>
            </a:br>
            <a:r>
              <a:rPr lang="es-ES" dirty="0" smtClean="0">
                <a:solidFill>
                  <a:srgbClr val="FF0000"/>
                </a:solidFill>
              </a:rPr>
              <a:t>A)  Significa </a:t>
            </a:r>
            <a:r>
              <a:rPr lang="es-ES" dirty="0" err="1" smtClean="0">
                <a:solidFill>
                  <a:srgbClr val="FF0000"/>
                </a:solidFill>
              </a:rPr>
              <a:t>Entroido</a:t>
            </a:r>
            <a:r>
              <a:rPr lang="es-ES" dirty="0" smtClean="0">
                <a:solidFill>
                  <a:srgbClr val="FF0000"/>
                </a:solidFill>
              </a:rPr>
              <a:t>.</a:t>
            </a:r>
            <a:br>
              <a:rPr lang="es-ES" dirty="0" smtClean="0">
                <a:solidFill>
                  <a:srgbClr val="FF0000"/>
                </a:solidFill>
              </a:rPr>
            </a:br>
            <a:r>
              <a:rPr lang="es-ES" dirty="0" smtClean="0">
                <a:solidFill>
                  <a:srgbClr val="FF0000"/>
                </a:solidFill>
              </a:rPr>
              <a:t>B) </a:t>
            </a:r>
            <a:r>
              <a:rPr lang="es-ES" dirty="0">
                <a:solidFill>
                  <a:srgbClr val="FF0000"/>
                </a:solidFill>
              </a:rPr>
              <a:t> </a:t>
            </a:r>
            <a:r>
              <a:rPr lang="es-ES" dirty="0" smtClean="0">
                <a:solidFill>
                  <a:srgbClr val="FF0000"/>
                </a:solidFill>
              </a:rPr>
              <a:t>Principio do inverno.</a:t>
            </a:r>
            <a:br>
              <a:rPr lang="es-ES" dirty="0" smtClean="0">
                <a:solidFill>
                  <a:srgbClr val="FF0000"/>
                </a:solidFill>
              </a:rPr>
            </a:br>
            <a:r>
              <a:rPr lang="es-ES" dirty="0" smtClean="0">
                <a:solidFill>
                  <a:srgbClr val="FF0000"/>
                </a:solidFill>
              </a:rPr>
              <a:t>C)  Que </a:t>
            </a:r>
            <a:r>
              <a:rPr lang="es-ES" dirty="0" err="1" smtClean="0">
                <a:solidFill>
                  <a:srgbClr val="FF0000"/>
                </a:solidFill>
              </a:rPr>
              <a:t>comeza</a:t>
            </a:r>
            <a:r>
              <a:rPr lang="es-ES" dirty="0" smtClean="0">
                <a:solidFill>
                  <a:srgbClr val="FF0000"/>
                </a:solidFill>
              </a:rPr>
              <a:t> a primavera.</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endParaRPr lang="es-ES" dirty="0">
              <a:solidFill>
                <a:srgbClr val="FF0000"/>
              </a:solidFill>
            </a:endParaRPr>
          </a:p>
        </p:txBody>
      </p:sp>
    </p:spTree>
    <p:extLst>
      <p:ext uri="{BB962C8B-B14F-4D97-AF65-F5344CB8AC3E}">
        <p14:creationId xmlns:p14="http://schemas.microsoft.com/office/powerpoint/2010/main" val="3864805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S" sz="4000" dirty="0" smtClean="0">
                <a:solidFill>
                  <a:srgbClr val="FF0000"/>
                </a:solidFill>
              </a:rPr>
              <a:t/>
            </a:r>
            <a:br>
              <a:rPr lang="es-ES" sz="4000" dirty="0" smtClean="0">
                <a:solidFill>
                  <a:srgbClr val="FF0000"/>
                </a:solidFill>
              </a:rPr>
            </a:br>
            <a:r>
              <a:rPr lang="es-ES" sz="4000" dirty="0">
                <a:solidFill>
                  <a:srgbClr val="FF0000"/>
                </a:solidFill>
              </a:rPr>
              <a:t/>
            </a:r>
            <a:br>
              <a:rPr lang="es-ES" sz="4000" dirty="0">
                <a:solidFill>
                  <a:srgbClr val="FF0000"/>
                </a:solidFill>
              </a:rPr>
            </a:br>
            <a:r>
              <a:rPr lang="es-ES" sz="4000" dirty="0" smtClean="0">
                <a:solidFill>
                  <a:srgbClr val="FF0000"/>
                </a:solidFill>
              </a:rPr>
              <a:t/>
            </a:r>
            <a:br>
              <a:rPr lang="es-ES" sz="4000" dirty="0" smtClean="0">
                <a:solidFill>
                  <a:srgbClr val="FF0000"/>
                </a:solidFill>
              </a:rPr>
            </a:br>
            <a:r>
              <a:rPr lang="es-ES" sz="4000" dirty="0">
                <a:solidFill>
                  <a:srgbClr val="FF0000"/>
                </a:solidFill>
              </a:rPr>
              <a:t/>
            </a:r>
            <a:br>
              <a:rPr lang="es-ES" sz="4000" dirty="0">
                <a:solidFill>
                  <a:srgbClr val="FF0000"/>
                </a:solidFill>
              </a:rPr>
            </a:br>
            <a:r>
              <a:rPr lang="es-ES" sz="4000" dirty="0" smtClean="0">
                <a:solidFill>
                  <a:srgbClr val="FF0000"/>
                </a:solidFill>
              </a:rPr>
              <a:t/>
            </a:r>
            <a:br>
              <a:rPr lang="es-ES" sz="4000" dirty="0" smtClean="0">
                <a:solidFill>
                  <a:srgbClr val="FF0000"/>
                </a:solidFill>
              </a:rPr>
            </a:br>
            <a:r>
              <a:rPr lang="es-ES" sz="4000" dirty="0">
                <a:solidFill>
                  <a:srgbClr val="FF0000"/>
                </a:solidFill>
              </a:rPr>
              <a:t/>
            </a:r>
            <a:br>
              <a:rPr lang="es-ES" sz="4000" dirty="0">
                <a:solidFill>
                  <a:srgbClr val="FF0000"/>
                </a:solidFill>
              </a:rPr>
            </a:br>
            <a:r>
              <a:rPr lang="es-ES" sz="4000" dirty="0" smtClean="0">
                <a:solidFill>
                  <a:srgbClr val="FF0000"/>
                </a:solidFill>
              </a:rPr>
              <a:t/>
            </a:r>
            <a:br>
              <a:rPr lang="es-ES" sz="4000" dirty="0" smtClean="0">
                <a:solidFill>
                  <a:srgbClr val="FF0000"/>
                </a:solidFill>
              </a:rPr>
            </a:br>
            <a:r>
              <a:rPr lang="es-ES" sz="4000" dirty="0">
                <a:solidFill>
                  <a:srgbClr val="FF0000"/>
                </a:solidFill>
              </a:rPr>
              <a:t/>
            </a:r>
            <a:br>
              <a:rPr lang="es-ES" sz="4000" dirty="0">
                <a:solidFill>
                  <a:srgbClr val="FF0000"/>
                </a:solidFill>
              </a:rPr>
            </a:br>
            <a:r>
              <a:rPr lang="es-ES" sz="4000" dirty="0" smtClean="0">
                <a:solidFill>
                  <a:srgbClr val="FF0000"/>
                </a:solidFill>
              </a:rPr>
              <a:t/>
            </a:r>
            <a:br>
              <a:rPr lang="es-ES" sz="4000" dirty="0" smtClean="0">
                <a:solidFill>
                  <a:srgbClr val="FF0000"/>
                </a:solidFill>
              </a:rPr>
            </a:br>
            <a:r>
              <a:rPr lang="es-ES" sz="4000" dirty="0" err="1" smtClean="0">
                <a:solidFill>
                  <a:srgbClr val="FF0000"/>
                </a:solidFill>
              </a:rPr>
              <a:t>Lémbraste</a:t>
            </a:r>
            <a:r>
              <a:rPr lang="es-ES" sz="4000" dirty="0" smtClean="0">
                <a:solidFill>
                  <a:srgbClr val="FF0000"/>
                </a:solidFill>
              </a:rPr>
              <a:t> </a:t>
            </a:r>
            <a:r>
              <a:rPr lang="es-ES" sz="4000" dirty="0">
                <a:solidFill>
                  <a:srgbClr val="FF0000"/>
                </a:solidFill>
              </a:rPr>
              <a:t>de </a:t>
            </a:r>
            <a:r>
              <a:rPr lang="es-ES" sz="4000" dirty="0" smtClean="0">
                <a:solidFill>
                  <a:srgbClr val="FF0000"/>
                </a:solidFill>
              </a:rPr>
              <a:t>…?</a:t>
            </a:r>
            <a:br>
              <a:rPr lang="es-ES" sz="4000" dirty="0" smtClean="0">
                <a:solidFill>
                  <a:srgbClr val="FF0000"/>
                </a:solidFill>
              </a:rPr>
            </a:br>
            <a:r>
              <a:rPr lang="es-ES" sz="4000" dirty="0" smtClean="0">
                <a:solidFill>
                  <a:srgbClr val="FF0000"/>
                </a:solidFill>
              </a:rPr>
              <a:t>Cal era a </a:t>
            </a:r>
            <a:r>
              <a:rPr lang="es-ES" sz="4000" dirty="0" err="1" smtClean="0">
                <a:solidFill>
                  <a:srgbClr val="FF0000"/>
                </a:solidFill>
              </a:rPr>
              <a:t>noite</a:t>
            </a:r>
            <a:r>
              <a:rPr lang="es-ES" sz="4000" dirty="0" smtClean="0">
                <a:solidFill>
                  <a:srgbClr val="FF0000"/>
                </a:solidFill>
              </a:rPr>
              <a:t> </a:t>
            </a:r>
            <a:r>
              <a:rPr lang="es-ES" sz="4000" dirty="0" err="1" smtClean="0">
                <a:solidFill>
                  <a:srgbClr val="FF0000"/>
                </a:solidFill>
              </a:rPr>
              <a:t>máis</a:t>
            </a:r>
            <a:r>
              <a:rPr lang="es-ES" sz="4000" dirty="0" smtClean="0">
                <a:solidFill>
                  <a:srgbClr val="FF0000"/>
                </a:solidFill>
              </a:rPr>
              <a:t> importante do ano para os </a:t>
            </a:r>
            <a:r>
              <a:rPr lang="es-ES" sz="4000" dirty="0" err="1" smtClean="0">
                <a:solidFill>
                  <a:srgbClr val="FF0000"/>
                </a:solidFill>
              </a:rPr>
              <a:t>castrexos</a:t>
            </a:r>
            <a:r>
              <a:rPr lang="es-ES" sz="4000" dirty="0" smtClean="0">
                <a:solidFill>
                  <a:srgbClr val="FF0000"/>
                </a:solidFill>
              </a:rPr>
              <a:t>?</a:t>
            </a:r>
            <a:br>
              <a:rPr lang="es-ES" sz="4000" dirty="0" smtClean="0">
                <a:solidFill>
                  <a:srgbClr val="FF0000"/>
                </a:solidFill>
              </a:rPr>
            </a:br>
            <a:r>
              <a:rPr lang="es-ES" sz="4000" dirty="0" smtClean="0">
                <a:solidFill>
                  <a:srgbClr val="FF0000"/>
                </a:solidFill>
              </a:rPr>
              <a:t/>
            </a:r>
            <a:br>
              <a:rPr lang="es-ES" sz="4000" dirty="0" smtClean="0">
                <a:solidFill>
                  <a:srgbClr val="FF0000"/>
                </a:solidFill>
              </a:rPr>
            </a:br>
            <a:r>
              <a:rPr lang="es-ES" sz="4000" dirty="0" smtClean="0">
                <a:solidFill>
                  <a:srgbClr val="FF0000"/>
                </a:solidFill>
              </a:rPr>
              <a:t>A) O día de fin de ano.</a:t>
            </a:r>
            <a:br>
              <a:rPr lang="es-ES" sz="4000" dirty="0" smtClean="0">
                <a:solidFill>
                  <a:srgbClr val="FF0000"/>
                </a:solidFill>
              </a:rPr>
            </a:br>
            <a:r>
              <a:rPr lang="es-ES" sz="4000" dirty="0" smtClean="0">
                <a:solidFill>
                  <a:srgbClr val="FF0000"/>
                </a:solidFill>
              </a:rPr>
              <a:t>B) A </a:t>
            </a:r>
            <a:r>
              <a:rPr lang="es-ES" sz="4000" dirty="0" err="1" smtClean="0">
                <a:solidFill>
                  <a:srgbClr val="FF0000"/>
                </a:solidFill>
              </a:rPr>
              <a:t>noite</a:t>
            </a:r>
            <a:r>
              <a:rPr lang="es-ES" sz="4000" dirty="0" smtClean="0">
                <a:solidFill>
                  <a:srgbClr val="FF0000"/>
                </a:solidFill>
              </a:rPr>
              <a:t> do 31 de </a:t>
            </a:r>
            <a:r>
              <a:rPr lang="es-ES" sz="4000" dirty="0" err="1" smtClean="0">
                <a:solidFill>
                  <a:srgbClr val="FF0000"/>
                </a:solidFill>
              </a:rPr>
              <a:t>outubro</a:t>
            </a:r>
            <a:r>
              <a:rPr lang="es-ES" sz="4000" dirty="0" smtClean="0">
                <a:solidFill>
                  <a:srgbClr val="FF0000"/>
                </a:solidFill>
              </a:rPr>
              <a:t> </a:t>
            </a:r>
            <a:r>
              <a:rPr lang="es-ES" sz="4000" dirty="0" err="1" smtClean="0">
                <a:solidFill>
                  <a:srgbClr val="FF0000"/>
                </a:solidFill>
              </a:rPr>
              <a:t>ao</a:t>
            </a:r>
            <a:r>
              <a:rPr lang="es-ES" sz="4000" dirty="0" smtClean="0">
                <a:solidFill>
                  <a:srgbClr val="FF0000"/>
                </a:solidFill>
              </a:rPr>
              <a:t> 1 de  </a:t>
            </a:r>
            <a:r>
              <a:rPr lang="es-ES" sz="4000" dirty="0" err="1" smtClean="0">
                <a:solidFill>
                  <a:srgbClr val="FF0000"/>
                </a:solidFill>
              </a:rPr>
              <a:t>novembro</a:t>
            </a:r>
            <a:r>
              <a:rPr lang="es-ES" sz="4000" dirty="0" smtClean="0">
                <a:solidFill>
                  <a:srgbClr val="FF0000"/>
                </a:solidFill>
              </a:rPr>
              <a:t>.</a:t>
            </a:r>
            <a:br>
              <a:rPr lang="es-ES" sz="4000" dirty="0" smtClean="0">
                <a:solidFill>
                  <a:srgbClr val="FF0000"/>
                </a:solidFill>
              </a:rPr>
            </a:br>
            <a:r>
              <a:rPr lang="es-ES" sz="4000" dirty="0" smtClean="0">
                <a:solidFill>
                  <a:srgbClr val="FF0000"/>
                </a:solidFill>
              </a:rPr>
              <a:t>C)  A </a:t>
            </a:r>
            <a:r>
              <a:rPr lang="es-ES" sz="4000" dirty="0" err="1" smtClean="0">
                <a:solidFill>
                  <a:srgbClr val="FF0000"/>
                </a:solidFill>
              </a:rPr>
              <a:t>Noiteboa</a:t>
            </a:r>
            <a:r>
              <a:rPr lang="es-ES" sz="4000" dirty="0" smtClean="0">
                <a:solidFill>
                  <a:srgbClr val="FF0000"/>
                </a:solidFill>
              </a:rPr>
              <a:t>.</a:t>
            </a:r>
            <a:endParaRPr lang="es-ES" dirty="0"/>
          </a:p>
        </p:txBody>
      </p:sp>
    </p:spTree>
    <p:extLst>
      <p:ext uri="{BB962C8B-B14F-4D97-AF65-F5344CB8AC3E}">
        <p14:creationId xmlns:p14="http://schemas.microsoft.com/office/powerpoint/2010/main" val="907901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46650"/>
          </a:xfrm>
        </p:spPr>
        <p:txBody>
          <a:bodyPr>
            <a:normAutofit/>
          </a:bodyPr>
          <a:lstStyle/>
          <a:p>
            <a:pPr algn="l"/>
            <a:r>
              <a:rPr lang="es-ES" dirty="0" err="1">
                <a:solidFill>
                  <a:srgbClr val="FF0000"/>
                </a:solidFill>
              </a:rPr>
              <a:t>Lémbraste</a:t>
            </a:r>
            <a:r>
              <a:rPr lang="es-ES" dirty="0">
                <a:solidFill>
                  <a:srgbClr val="FF0000"/>
                </a:solidFill>
              </a:rPr>
              <a:t> de …?</a:t>
            </a:r>
            <a:br>
              <a:rPr lang="es-ES" dirty="0">
                <a:solidFill>
                  <a:srgbClr val="FF0000"/>
                </a:solidFill>
              </a:rPr>
            </a:br>
            <a:r>
              <a:rPr lang="es-ES" dirty="0" err="1" smtClean="0">
                <a:solidFill>
                  <a:srgbClr val="FF0000"/>
                </a:solidFill>
              </a:rPr>
              <a:t>Quen</a:t>
            </a:r>
            <a:r>
              <a:rPr lang="es-ES" dirty="0" smtClean="0">
                <a:solidFill>
                  <a:srgbClr val="FF0000"/>
                </a:solidFill>
              </a:rPr>
              <a:t> viña a visitar este mundo a </a:t>
            </a:r>
            <a:r>
              <a:rPr lang="es-ES" dirty="0" err="1" smtClean="0">
                <a:solidFill>
                  <a:srgbClr val="FF0000"/>
                </a:solidFill>
              </a:rPr>
              <a:t>noite</a:t>
            </a:r>
            <a:r>
              <a:rPr lang="es-ES" dirty="0" smtClean="0">
                <a:solidFill>
                  <a:srgbClr val="FF0000"/>
                </a:solidFill>
              </a:rPr>
              <a:t> de </a:t>
            </a:r>
            <a:r>
              <a:rPr lang="es-ES" dirty="0" err="1" smtClean="0">
                <a:solidFill>
                  <a:srgbClr val="FF0000"/>
                </a:solidFill>
              </a:rPr>
              <a:t>Samaín</a:t>
            </a:r>
            <a:r>
              <a:rPr lang="es-ES" dirty="0" smtClean="0">
                <a:solidFill>
                  <a:srgbClr val="FF0000"/>
                </a:solidFill>
              </a:rPr>
              <a:t>?</a:t>
            </a:r>
            <a:br>
              <a:rPr lang="es-ES" dirty="0" smtClean="0">
                <a:solidFill>
                  <a:srgbClr val="FF0000"/>
                </a:solidFill>
              </a:rPr>
            </a:br>
            <a:r>
              <a:rPr lang="es-ES" dirty="0" smtClean="0">
                <a:solidFill>
                  <a:srgbClr val="FF0000"/>
                </a:solidFill>
              </a:rPr>
              <a:t>A) Os </a:t>
            </a:r>
            <a:r>
              <a:rPr lang="es-ES" dirty="0" err="1" smtClean="0">
                <a:solidFill>
                  <a:srgbClr val="FF0000"/>
                </a:solidFill>
              </a:rPr>
              <a:t>guerreiros</a:t>
            </a:r>
            <a:r>
              <a:rPr lang="es-ES" dirty="0" smtClean="0">
                <a:solidFill>
                  <a:srgbClr val="FF0000"/>
                </a:solidFill>
              </a:rPr>
              <a:t> </a:t>
            </a:r>
            <a:r>
              <a:rPr lang="es-ES" dirty="0" err="1" smtClean="0">
                <a:solidFill>
                  <a:srgbClr val="FF0000"/>
                </a:solidFill>
              </a:rPr>
              <a:t>castrexos</a:t>
            </a:r>
            <a:r>
              <a:rPr lang="es-ES" dirty="0" smtClean="0">
                <a:solidFill>
                  <a:srgbClr val="FF0000"/>
                </a:solidFill>
              </a:rPr>
              <a:t>.</a:t>
            </a:r>
            <a:br>
              <a:rPr lang="es-ES" dirty="0" smtClean="0">
                <a:solidFill>
                  <a:srgbClr val="FF0000"/>
                </a:solidFill>
              </a:rPr>
            </a:br>
            <a:r>
              <a:rPr lang="es-ES" dirty="0" smtClean="0">
                <a:solidFill>
                  <a:srgbClr val="FF0000"/>
                </a:solidFill>
              </a:rPr>
              <a:t>B) As </a:t>
            </a:r>
            <a:r>
              <a:rPr lang="es-ES" dirty="0" err="1" smtClean="0">
                <a:solidFill>
                  <a:srgbClr val="FF0000"/>
                </a:solidFill>
              </a:rPr>
              <a:t>cabazas</a:t>
            </a:r>
            <a:r>
              <a:rPr lang="es-ES" dirty="0" smtClean="0">
                <a:solidFill>
                  <a:srgbClr val="FF0000"/>
                </a:solidFill>
              </a:rPr>
              <a:t> dos </a:t>
            </a:r>
            <a:r>
              <a:rPr lang="es-ES" dirty="0" err="1" smtClean="0">
                <a:solidFill>
                  <a:srgbClr val="FF0000"/>
                </a:solidFill>
              </a:rPr>
              <a:t>labregos</a:t>
            </a:r>
            <a:r>
              <a:rPr lang="es-ES" dirty="0" smtClean="0">
                <a:solidFill>
                  <a:srgbClr val="FF0000"/>
                </a:solidFill>
              </a:rPr>
              <a:t>.</a:t>
            </a:r>
            <a:br>
              <a:rPr lang="es-ES" dirty="0" smtClean="0">
                <a:solidFill>
                  <a:srgbClr val="FF0000"/>
                </a:solidFill>
              </a:rPr>
            </a:br>
            <a:r>
              <a:rPr lang="es-ES" dirty="0" smtClean="0">
                <a:solidFill>
                  <a:srgbClr val="FF0000"/>
                </a:solidFill>
              </a:rPr>
              <a:t>C) As ánimas dos </a:t>
            </a:r>
            <a:r>
              <a:rPr lang="es-ES" dirty="0" err="1" smtClean="0">
                <a:solidFill>
                  <a:srgbClr val="FF0000"/>
                </a:solidFill>
              </a:rPr>
              <a:t>defuntos</a:t>
            </a:r>
            <a:r>
              <a:rPr lang="es-ES" dirty="0" smtClean="0">
                <a:solidFill>
                  <a:srgbClr val="FF0000"/>
                </a:solidFill>
              </a:rPr>
              <a:t>.</a:t>
            </a:r>
            <a:endParaRPr lang="es-ES" dirty="0"/>
          </a:p>
        </p:txBody>
      </p:sp>
    </p:spTree>
    <p:extLst>
      <p:ext uri="{BB962C8B-B14F-4D97-AF65-F5344CB8AC3E}">
        <p14:creationId xmlns:p14="http://schemas.microsoft.com/office/powerpoint/2010/main" val="249650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S" dirty="0" err="1">
                <a:solidFill>
                  <a:srgbClr val="FF0000"/>
                </a:solidFill>
              </a:rPr>
              <a:t>Lémbraste</a:t>
            </a:r>
            <a:r>
              <a:rPr lang="es-ES" dirty="0">
                <a:solidFill>
                  <a:srgbClr val="FF0000"/>
                </a:solidFill>
              </a:rPr>
              <a:t> de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err="1" smtClean="0">
                <a:solidFill>
                  <a:srgbClr val="FF0000"/>
                </a:solidFill>
              </a:rPr>
              <a:t>Lémbraste</a:t>
            </a:r>
            <a:r>
              <a:rPr lang="es-ES" dirty="0" smtClean="0">
                <a:solidFill>
                  <a:srgbClr val="FF0000"/>
                </a:solidFill>
              </a:rPr>
              <a:t> </a:t>
            </a:r>
            <a:r>
              <a:rPr lang="es-ES" dirty="0">
                <a:solidFill>
                  <a:srgbClr val="FF0000"/>
                </a:solidFill>
              </a:rPr>
              <a:t>de …?</a:t>
            </a:r>
            <a:br>
              <a:rPr lang="es-ES" dirty="0">
                <a:solidFill>
                  <a:srgbClr val="FF0000"/>
                </a:solidFill>
              </a:rPr>
            </a:br>
            <a:r>
              <a:rPr lang="es-ES" dirty="0" smtClean="0">
                <a:solidFill>
                  <a:srgbClr val="FF0000"/>
                </a:solidFill>
              </a:rPr>
              <a:t>Para que </a:t>
            </a:r>
            <a:r>
              <a:rPr lang="es-ES" dirty="0" err="1" smtClean="0">
                <a:solidFill>
                  <a:srgbClr val="FF0000"/>
                </a:solidFill>
              </a:rPr>
              <a:t>viñan</a:t>
            </a:r>
            <a:r>
              <a:rPr lang="es-ES" dirty="0" smtClean="0">
                <a:solidFill>
                  <a:srgbClr val="FF0000"/>
                </a:solidFill>
              </a:rPr>
              <a:t> buscar as animas a </a:t>
            </a:r>
            <a:r>
              <a:rPr lang="es-ES" dirty="0" err="1" smtClean="0">
                <a:solidFill>
                  <a:srgbClr val="FF0000"/>
                </a:solidFill>
              </a:rPr>
              <a:t>algúns</a:t>
            </a:r>
            <a:r>
              <a:rPr lang="es-ES" dirty="0" smtClean="0">
                <a:solidFill>
                  <a:srgbClr val="FF0000"/>
                </a:solidFill>
              </a:rPr>
              <a:t> dos vivos?</a:t>
            </a:r>
            <a:br>
              <a:rPr lang="es-ES" dirty="0" smtClean="0">
                <a:solidFill>
                  <a:srgbClr val="FF0000"/>
                </a:solidFill>
              </a:rPr>
            </a:br>
            <a:r>
              <a:rPr lang="es-ES" dirty="0" smtClean="0">
                <a:solidFill>
                  <a:srgbClr val="FF0000"/>
                </a:solidFill>
              </a:rPr>
              <a:t>A) Para </a:t>
            </a:r>
            <a:r>
              <a:rPr lang="es-ES" dirty="0" err="1" smtClean="0">
                <a:solidFill>
                  <a:srgbClr val="FF0000"/>
                </a:solidFill>
              </a:rPr>
              <a:t>festexar</a:t>
            </a:r>
            <a:r>
              <a:rPr lang="es-ES" dirty="0" smtClean="0">
                <a:solidFill>
                  <a:srgbClr val="FF0000"/>
                </a:solidFill>
              </a:rPr>
              <a:t> con eles o </a:t>
            </a:r>
            <a:r>
              <a:rPr lang="es-ES" dirty="0" err="1" smtClean="0">
                <a:solidFill>
                  <a:srgbClr val="FF0000"/>
                </a:solidFill>
              </a:rPr>
              <a:t>Samaín</a:t>
            </a:r>
            <a:r>
              <a:rPr lang="es-ES" dirty="0" smtClean="0">
                <a:solidFill>
                  <a:srgbClr val="FF0000"/>
                </a:solidFill>
              </a:rPr>
              <a:t>.</a:t>
            </a:r>
            <a:br>
              <a:rPr lang="es-ES" dirty="0" smtClean="0">
                <a:solidFill>
                  <a:srgbClr val="FF0000"/>
                </a:solidFill>
              </a:rPr>
            </a:br>
            <a:r>
              <a:rPr lang="es-ES" dirty="0" smtClean="0">
                <a:solidFill>
                  <a:srgbClr val="FF0000"/>
                </a:solidFill>
              </a:rPr>
              <a:t>B) Para disfrutar decorando as </a:t>
            </a:r>
            <a:r>
              <a:rPr lang="es-ES" dirty="0" err="1" smtClean="0">
                <a:solidFill>
                  <a:srgbClr val="FF0000"/>
                </a:solidFill>
              </a:rPr>
              <a:t>cabazas</a:t>
            </a:r>
            <a:r>
              <a:rPr lang="es-ES" dirty="0" smtClean="0">
                <a:solidFill>
                  <a:srgbClr val="FF0000"/>
                </a:solidFill>
              </a:rPr>
              <a:t>.</a:t>
            </a:r>
            <a:br>
              <a:rPr lang="es-ES" dirty="0" smtClean="0">
                <a:solidFill>
                  <a:srgbClr val="FF0000"/>
                </a:solidFill>
              </a:rPr>
            </a:br>
            <a:r>
              <a:rPr lang="es-ES" dirty="0" smtClean="0">
                <a:solidFill>
                  <a:srgbClr val="FF0000"/>
                </a:solidFill>
              </a:rPr>
              <a:t>C) Para </a:t>
            </a:r>
            <a:r>
              <a:rPr lang="es-ES" dirty="0" err="1" smtClean="0">
                <a:solidFill>
                  <a:srgbClr val="FF0000"/>
                </a:solidFill>
              </a:rPr>
              <a:t>reclamarlles</a:t>
            </a:r>
            <a:r>
              <a:rPr lang="es-ES" dirty="0" smtClean="0">
                <a:solidFill>
                  <a:srgbClr val="FF0000"/>
                </a:solidFill>
              </a:rPr>
              <a:t> deudas </a:t>
            </a:r>
            <a:r>
              <a:rPr lang="es-ES" dirty="0" err="1" smtClean="0">
                <a:solidFill>
                  <a:srgbClr val="FF0000"/>
                </a:solidFill>
              </a:rPr>
              <a:t>pendentes</a:t>
            </a:r>
            <a:r>
              <a:rPr lang="es-ES" dirty="0" smtClean="0">
                <a:solidFill>
                  <a:srgbClr val="FF0000"/>
                </a:solidFill>
              </a:rPr>
              <a:t>.</a:t>
            </a:r>
            <a:br>
              <a:rPr lang="es-ES" dirty="0" smtClean="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smtClean="0">
                <a:solidFill>
                  <a:srgbClr val="FF0000"/>
                </a:solidFill>
              </a:rPr>
              <a:t/>
            </a:r>
            <a:br>
              <a:rPr lang="es-ES" dirty="0" smtClean="0">
                <a:solidFill>
                  <a:srgbClr val="FF0000"/>
                </a:solidFill>
              </a:rPr>
            </a:br>
            <a:endParaRPr lang="es-ES" dirty="0"/>
          </a:p>
        </p:txBody>
      </p:sp>
    </p:spTree>
    <p:extLst>
      <p:ext uri="{BB962C8B-B14F-4D97-AF65-F5344CB8AC3E}">
        <p14:creationId xmlns:p14="http://schemas.microsoft.com/office/powerpoint/2010/main" val="993192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a:bodyPr>
          <a:lstStyle/>
          <a:p>
            <a:pPr algn="l"/>
            <a:r>
              <a:rPr lang="es-ES" dirty="0" err="1">
                <a:solidFill>
                  <a:srgbClr val="FF0000"/>
                </a:solidFill>
              </a:rPr>
              <a:t>Lémbraste</a:t>
            </a:r>
            <a:r>
              <a:rPr lang="es-ES" dirty="0">
                <a:solidFill>
                  <a:srgbClr val="FF0000"/>
                </a:solidFill>
              </a:rPr>
              <a:t> de …?</a:t>
            </a:r>
            <a:br>
              <a:rPr lang="es-ES" dirty="0">
                <a:solidFill>
                  <a:srgbClr val="FF0000"/>
                </a:solidFill>
              </a:rPr>
            </a:br>
            <a:r>
              <a:rPr lang="es-ES" dirty="0" smtClean="0">
                <a:solidFill>
                  <a:srgbClr val="FF0000"/>
                </a:solidFill>
              </a:rPr>
              <a:t>Para que </a:t>
            </a:r>
            <a:r>
              <a:rPr lang="es-ES" dirty="0" err="1" smtClean="0">
                <a:solidFill>
                  <a:srgbClr val="FF0000"/>
                </a:solidFill>
              </a:rPr>
              <a:t>poñían</a:t>
            </a:r>
            <a:r>
              <a:rPr lang="es-ES" dirty="0" smtClean="0">
                <a:solidFill>
                  <a:srgbClr val="FF0000"/>
                </a:solidFill>
              </a:rPr>
              <a:t> os </a:t>
            </a:r>
            <a:r>
              <a:rPr lang="es-ES" dirty="0" err="1" smtClean="0">
                <a:solidFill>
                  <a:srgbClr val="FF0000"/>
                </a:solidFill>
              </a:rPr>
              <a:t>guerreiros</a:t>
            </a:r>
            <a:r>
              <a:rPr lang="es-ES" dirty="0" smtClean="0">
                <a:solidFill>
                  <a:srgbClr val="FF0000"/>
                </a:solidFill>
              </a:rPr>
              <a:t> </a:t>
            </a:r>
            <a:r>
              <a:rPr lang="es-ES" dirty="0" err="1" smtClean="0">
                <a:solidFill>
                  <a:srgbClr val="FF0000"/>
                </a:solidFill>
              </a:rPr>
              <a:t>castrexos</a:t>
            </a:r>
            <a:r>
              <a:rPr lang="es-ES" dirty="0" smtClean="0">
                <a:solidFill>
                  <a:srgbClr val="FF0000"/>
                </a:solidFill>
              </a:rPr>
              <a:t> as </a:t>
            </a:r>
            <a:r>
              <a:rPr lang="es-ES" dirty="0" err="1" smtClean="0">
                <a:solidFill>
                  <a:srgbClr val="FF0000"/>
                </a:solidFill>
              </a:rPr>
              <a:t>caveiras</a:t>
            </a:r>
            <a:r>
              <a:rPr lang="es-ES" dirty="0" smtClean="0">
                <a:solidFill>
                  <a:srgbClr val="FF0000"/>
                </a:solidFill>
              </a:rPr>
              <a:t> dos </a:t>
            </a:r>
            <a:r>
              <a:rPr lang="es-ES" dirty="0" err="1" smtClean="0">
                <a:solidFill>
                  <a:srgbClr val="FF0000"/>
                </a:solidFill>
              </a:rPr>
              <a:t>inimigos</a:t>
            </a:r>
            <a:r>
              <a:rPr lang="es-ES" dirty="0" smtClean="0">
                <a:solidFill>
                  <a:srgbClr val="FF0000"/>
                </a:solidFill>
              </a:rPr>
              <a:t> no alto dos muros?</a:t>
            </a:r>
            <a:br>
              <a:rPr lang="es-ES" dirty="0" smtClean="0">
                <a:solidFill>
                  <a:srgbClr val="FF0000"/>
                </a:solidFill>
              </a:rPr>
            </a:br>
            <a:r>
              <a:rPr lang="es-ES" dirty="0" smtClean="0">
                <a:solidFill>
                  <a:srgbClr val="FF0000"/>
                </a:solidFill>
              </a:rPr>
              <a:t>A) Para </a:t>
            </a:r>
            <a:r>
              <a:rPr lang="es-ES" dirty="0" err="1" smtClean="0">
                <a:solidFill>
                  <a:srgbClr val="FF0000"/>
                </a:solidFill>
              </a:rPr>
              <a:t>afastar</a:t>
            </a:r>
            <a:r>
              <a:rPr lang="es-ES" dirty="0" smtClean="0">
                <a:solidFill>
                  <a:srgbClr val="FF0000"/>
                </a:solidFill>
              </a:rPr>
              <a:t> as ánimas dos </a:t>
            </a:r>
            <a:r>
              <a:rPr lang="es-ES" dirty="0" err="1" smtClean="0">
                <a:solidFill>
                  <a:srgbClr val="FF0000"/>
                </a:solidFill>
              </a:rPr>
              <a:t>defuntos</a:t>
            </a:r>
            <a:r>
              <a:rPr lang="es-ES" dirty="0" smtClean="0">
                <a:solidFill>
                  <a:srgbClr val="FF0000"/>
                </a:solidFill>
              </a:rPr>
              <a:t>.</a:t>
            </a:r>
            <a:br>
              <a:rPr lang="es-ES" dirty="0" smtClean="0">
                <a:solidFill>
                  <a:srgbClr val="FF0000"/>
                </a:solidFill>
              </a:rPr>
            </a:br>
            <a:r>
              <a:rPr lang="es-ES" dirty="0" smtClean="0">
                <a:solidFill>
                  <a:srgbClr val="FF0000"/>
                </a:solidFill>
              </a:rPr>
              <a:t>B) Para atraer as ánimas.</a:t>
            </a:r>
            <a:br>
              <a:rPr lang="es-ES" dirty="0" smtClean="0">
                <a:solidFill>
                  <a:srgbClr val="FF0000"/>
                </a:solidFill>
              </a:rPr>
            </a:br>
            <a:r>
              <a:rPr lang="es-ES" dirty="0" smtClean="0">
                <a:solidFill>
                  <a:srgbClr val="FF0000"/>
                </a:solidFill>
              </a:rPr>
              <a:t>C) Para iluminar a </a:t>
            </a:r>
            <a:r>
              <a:rPr lang="es-ES" dirty="0" err="1" smtClean="0">
                <a:solidFill>
                  <a:srgbClr val="FF0000"/>
                </a:solidFill>
              </a:rPr>
              <a:t>noite</a:t>
            </a:r>
            <a:r>
              <a:rPr lang="es-ES" dirty="0" smtClean="0">
                <a:solidFill>
                  <a:srgbClr val="FF0000"/>
                </a:solidFill>
              </a:rPr>
              <a:t>.</a:t>
            </a:r>
            <a:endParaRPr lang="es-ES" dirty="0"/>
          </a:p>
        </p:txBody>
      </p:sp>
    </p:spTree>
    <p:extLst>
      <p:ext uri="{BB962C8B-B14F-4D97-AF65-F5344CB8AC3E}">
        <p14:creationId xmlns:p14="http://schemas.microsoft.com/office/powerpoint/2010/main" val="3324242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fontScale="90000"/>
          </a:bodyPr>
          <a:lstStyle/>
          <a:p>
            <a:pPr algn="l"/>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r>
              <a:rPr lang="es-ES" dirty="0" err="1" smtClean="0">
                <a:solidFill>
                  <a:srgbClr val="FF0000"/>
                </a:solidFill>
              </a:rPr>
              <a:t>Lémbraste</a:t>
            </a:r>
            <a:r>
              <a:rPr lang="es-ES" dirty="0" smtClean="0">
                <a:solidFill>
                  <a:srgbClr val="FF0000"/>
                </a:solidFill>
              </a:rPr>
              <a:t> </a:t>
            </a:r>
            <a:r>
              <a:rPr lang="es-ES" dirty="0">
                <a:solidFill>
                  <a:srgbClr val="FF0000"/>
                </a:solidFill>
              </a:rPr>
              <a:t>de </a:t>
            </a:r>
            <a:r>
              <a:rPr lang="es-ES" dirty="0" smtClean="0">
                <a:solidFill>
                  <a:srgbClr val="FF0000"/>
                </a:solidFill>
              </a:rPr>
              <a:t>…?</a:t>
            </a:r>
            <a:br>
              <a:rPr lang="es-ES" dirty="0" smtClean="0">
                <a:solidFill>
                  <a:srgbClr val="FF0000"/>
                </a:solidFill>
              </a:rPr>
            </a:br>
            <a:r>
              <a:rPr lang="es-ES" dirty="0" smtClean="0">
                <a:solidFill>
                  <a:srgbClr val="FF0000"/>
                </a:solidFill>
              </a:rPr>
              <a:t>Porque </a:t>
            </a:r>
            <a:r>
              <a:rPr lang="es-ES" dirty="0" err="1" smtClean="0">
                <a:solidFill>
                  <a:srgbClr val="FF0000"/>
                </a:solidFill>
              </a:rPr>
              <a:t>facemos</a:t>
            </a:r>
            <a:r>
              <a:rPr lang="es-ES" dirty="0" smtClean="0">
                <a:solidFill>
                  <a:srgbClr val="FF0000"/>
                </a:solidFill>
              </a:rPr>
              <a:t> na </a:t>
            </a:r>
            <a:r>
              <a:rPr lang="es-ES" dirty="0" err="1" smtClean="0">
                <a:solidFill>
                  <a:srgbClr val="FF0000"/>
                </a:solidFill>
              </a:rPr>
              <a:t>actualidade</a:t>
            </a:r>
            <a:r>
              <a:rPr lang="es-ES" dirty="0" smtClean="0">
                <a:solidFill>
                  <a:srgbClr val="FF0000"/>
                </a:solidFill>
              </a:rPr>
              <a:t> </a:t>
            </a:r>
            <a:r>
              <a:rPr lang="es-ES" dirty="0" err="1" smtClean="0">
                <a:solidFill>
                  <a:srgbClr val="FF0000"/>
                </a:solidFill>
              </a:rPr>
              <a:t>caveiras</a:t>
            </a:r>
            <a:r>
              <a:rPr lang="es-ES" dirty="0" smtClean="0">
                <a:solidFill>
                  <a:srgbClr val="FF0000"/>
                </a:solidFill>
              </a:rPr>
              <a:t> coa </a:t>
            </a:r>
            <a:r>
              <a:rPr lang="es-ES" dirty="0" err="1" smtClean="0">
                <a:solidFill>
                  <a:srgbClr val="FF0000"/>
                </a:solidFill>
              </a:rPr>
              <a:t>cortiza</a:t>
            </a:r>
            <a:r>
              <a:rPr lang="es-ES" dirty="0" smtClean="0">
                <a:solidFill>
                  <a:srgbClr val="FF0000"/>
                </a:solidFill>
              </a:rPr>
              <a:t> das calabazas?</a:t>
            </a:r>
            <a:br>
              <a:rPr lang="es-ES" dirty="0" smtClean="0">
                <a:solidFill>
                  <a:srgbClr val="FF0000"/>
                </a:solidFill>
              </a:rPr>
            </a:br>
            <a:r>
              <a:rPr lang="es-ES" dirty="0" smtClean="0">
                <a:solidFill>
                  <a:srgbClr val="FF0000"/>
                </a:solidFill>
              </a:rPr>
              <a:t>A) Para imitar as </a:t>
            </a:r>
            <a:r>
              <a:rPr lang="es-ES" dirty="0" err="1" smtClean="0">
                <a:solidFill>
                  <a:srgbClr val="FF0000"/>
                </a:solidFill>
              </a:rPr>
              <a:t>antigas</a:t>
            </a:r>
            <a:r>
              <a:rPr lang="es-ES" dirty="0" smtClean="0">
                <a:solidFill>
                  <a:srgbClr val="FF0000"/>
                </a:solidFill>
              </a:rPr>
              <a:t> </a:t>
            </a:r>
            <a:r>
              <a:rPr lang="es-ES" dirty="0" err="1" smtClean="0">
                <a:solidFill>
                  <a:srgbClr val="FF0000"/>
                </a:solidFill>
              </a:rPr>
              <a:t>caveiras</a:t>
            </a:r>
            <a:r>
              <a:rPr lang="es-ES" dirty="0" smtClean="0">
                <a:solidFill>
                  <a:srgbClr val="FF0000"/>
                </a:solidFill>
              </a:rPr>
              <a:t> </a:t>
            </a:r>
            <a:r>
              <a:rPr lang="es-ES" dirty="0" err="1" smtClean="0">
                <a:solidFill>
                  <a:srgbClr val="FF0000"/>
                </a:solidFill>
              </a:rPr>
              <a:t>castrexas</a:t>
            </a:r>
            <a:r>
              <a:rPr lang="es-ES" dirty="0" smtClean="0">
                <a:solidFill>
                  <a:srgbClr val="FF0000"/>
                </a:solidFill>
              </a:rPr>
              <a:t>.</a:t>
            </a:r>
            <a:br>
              <a:rPr lang="es-ES" dirty="0" smtClean="0">
                <a:solidFill>
                  <a:srgbClr val="FF0000"/>
                </a:solidFill>
              </a:rPr>
            </a:br>
            <a:r>
              <a:rPr lang="es-ES" dirty="0" smtClean="0">
                <a:solidFill>
                  <a:srgbClr val="FF0000"/>
                </a:solidFill>
              </a:rPr>
              <a:t>B) Para decorar as casas por </a:t>
            </a:r>
            <a:r>
              <a:rPr lang="es-ES" dirty="0" err="1" smtClean="0">
                <a:solidFill>
                  <a:srgbClr val="FF0000"/>
                </a:solidFill>
              </a:rPr>
              <a:t>defuntos</a:t>
            </a:r>
            <a:r>
              <a:rPr lang="es-ES" dirty="0" smtClean="0">
                <a:solidFill>
                  <a:srgbClr val="FF0000"/>
                </a:solidFill>
              </a:rPr>
              <a:t>.</a:t>
            </a:r>
            <a:br>
              <a:rPr lang="es-ES" dirty="0" smtClean="0">
                <a:solidFill>
                  <a:srgbClr val="FF0000"/>
                </a:solidFill>
              </a:rPr>
            </a:br>
            <a:r>
              <a:rPr lang="es-ES" dirty="0" smtClean="0">
                <a:solidFill>
                  <a:srgbClr val="FF0000"/>
                </a:solidFill>
              </a:rPr>
              <a:t>C) para </a:t>
            </a:r>
            <a:r>
              <a:rPr lang="es-ES" dirty="0" err="1" smtClean="0">
                <a:solidFill>
                  <a:srgbClr val="FF0000"/>
                </a:solidFill>
              </a:rPr>
              <a:t>facer</a:t>
            </a:r>
            <a:r>
              <a:rPr lang="es-ES" dirty="0" smtClean="0">
                <a:solidFill>
                  <a:srgbClr val="FF0000"/>
                </a:solidFill>
              </a:rPr>
              <a:t> “</a:t>
            </a:r>
            <a:r>
              <a:rPr lang="es-ES" dirty="0" err="1" smtClean="0">
                <a:solidFill>
                  <a:srgbClr val="FF0000"/>
                </a:solidFill>
              </a:rPr>
              <a:t>cabelo</a:t>
            </a:r>
            <a:r>
              <a:rPr lang="es-ES" dirty="0" smtClean="0">
                <a:solidFill>
                  <a:srgbClr val="FF0000"/>
                </a:solidFill>
              </a:rPr>
              <a:t> de </a:t>
            </a:r>
            <a:r>
              <a:rPr lang="es-ES" dirty="0" err="1" smtClean="0">
                <a:solidFill>
                  <a:srgbClr val="FF0000"/>
                </a:solidFill>
              </a:rPr>
              <a:t>anxo</a:t>
            </a:r>
            <a:r>
              <a:rPr lang="es-ES" dirty="0" smtClean="0">
                <a:solidFill>
                  <a:srgbClr val="FF0000"/>
                </a:solidFill>
              </a:rPr>
              <a:t>”.</a:t>
            </a:r>
            <a:br>
              <a:rPr lang="es-ES" dirty="0" smtClean="0">
                <a:solidFill>
                  <a:srgbClr val="FF0000"/>
                </a:solidFill>
              </a:rPr>
            </a:br>
            <a:r>
              <a:rPr lang="es-ES" dirty="0">
                <a:solidFill>
                  <a:srgbClr val="FF0000"/>
                </a:solidFill>
              </a:rPr>
              <a:t/>
            </a:r>
            <a:br>
              <a:rPr lang="es-ES" dirty="0">
                <a:solidFill>
                  <a:srgbClr val="FF0000"/>
                </a:solidFill>
              </a:rPr>
            </a:br>
            <a:endParaRPr lang="es-ES" dirty="0"/>
          </a:p>
        </p:txBody>
      </p:sp>
    </p:spTree>
    <p:extLst>
      <p:ext uri="{BB962C8B-B14F-4D97-AF65-F5344CB8AC3E}">
        <p14:creationId xmlns:p14="http://schemas.microsoft.com/office/powerpoint/2010/main" val="105165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a:bodyPr>
          <a:lstStyle/>
          <a:p>
            <a:pPr algn="l"/>
            <a:r>
              <a:rPr lang="es-ES" dirty="0" err="1">
                <a:solidFill>
                  <a:srgbClr val="FF0000"/>
                </a:solidFill>
              </a:rPr>
              <a:t>Lémbraste</a:t>
            </a:r>
            <a:r>
              <a:rPr lang="es-ES" dirty="0">
                <a:solidFill>
                  <a:srgbClr val="FF0000"/>
                </a:solidFill>
              </a:rPr>
              <a:t> de </a:t>
            </a:r>
            <a:r>
              <a:rPr lang="es-ES" dirty="0" smtClean="0">
                <a:solidFill>
                  <a:srgbClr val="FF0000"/>
                </a:solidFill>
              </a:rPr>
              <a:t>…?</a:t>
            </a:r>
            <a:br>
              <a:rPr lang="es-ES" dirty="0" smtClean="0">
                <a:solidFill>
                  <a:srgbClr val="FF0000"/>
                </a:solidFill>
              </a:rPr>
            </a:br>
            <a:r>
              <a:rPr lang="es-ES" dirty="0" smtClean="0">
                <a:solidFill>
                  <a:srgbClr val="FF0000"/>
                </a:solidFill>
              </a:rPr>
              <a:t>Que </a:t>
            </a:r>
            <a:r>
              <a:rPr lang="es-ES" dirty="0" err="1" smtClean="0">
                <a:solidFill>
                  <a:srgbClr val="FF0000"/>
                </a:solidFill>
              </a:rPr>
              <a:t>foi</a:t>
            </a:r>
            <a:r>
              <a:rPr lang="es-ES" dirty="0" smtClean="0">
                <a:solidFill>
                  <a:srgbClr val="FF0000"/>
                </a:solidFill>
              </a:rPr>
              <a:t> antes “</a:t>
            </a:r>
            <a:r>
              <a:rPr lang="es-ES" dirty="0" err="1" smtClean="0">
                <a:solidFill>
                  <a:srgbClr val="FF0000"/>
                </a:solidFill>
              </a:rPr>
              <a:t>Samaín</a:t>
            </a:r>
            <a:r>
              <a:rPr lang="es-ES" dirty="0" smtClean="0">
                <a:solidFill>
                  <a:srgbClr val="FF0000"/>
                </a:solidFill>
              </a:rPr>
              <a:t>” </a:t>
            </a:r>
            <a:r>
              <a:rPr lang="es-ES" dirty="0" err="1" smtClean="0">
                <a:solidFill>
                  <a:srgbClr val="FF0000"/>
                </a:solidFill>
              </a:rPr>
              <a:t>ou</a:t>
            </a:r>
            <a:r>
              <a:rPr lang="es-ES" dirty="0" smtClean="0">
                <a:solidFill>
                  <a:srgbClr val="FF0000"/>
                </a:solidFill>
              </a:rPr>
              <a:t> “Halloween”?</a:t>
            </a:r>
            <a:br>
              <a:rPr lang="es-ES" dirty="0" smtClean="0">
                <a:solidFill>
                  <a:srgbClr val="FF0000"/>
                </a:solidFill>
              </a:rPr>
            </a:br>
            <a:r>
              <a:rPr lang="es-ES" dirty="0" smtClean="0">
                <a:solidFill>
                  <a:srgbClr val="FF0000"/>
                </a:solidFill>
              </a:rPr>
              <a:t>A) Os </a:t>
            </a:r>
            <a:r>
              <a:rPr lang="es-ES" dirty="0" err="1" smtClean="0">
                <a:solidFill>
                  <a:srgbClr val="FF0000"/>
                </a:solidFill>
              </a:rPr>
              <a:t>dous</a:t>
            </a:r>
            <a:r>
              <a:rPr lang="es-ES" dirty="0" smtClean="0">
                <a:solidFill>
                  <a:srgbClr val="FF0000"/>
                </a:solidFill>
              </a:rPr>
              <a:t> aun tempo.</a:t>
            </a:r>
            <a:br>
              <a:rPr lang="es-ES" dirty="0" smtClean="0">
                <a:solidFill>
                  <a:srgbClr val="FF0000"/>
                </a:solidFill>
              </a:rPr>
            </a:br>
            <a:r>
              <a:rPr lang="es-ES" dirty="0" smtClean="0">
                <a:solidFill>
                  <a:srgbClr val="FF0000"/>
                </a:solidFill>
              </a:rPr>
              <a:t>B) Halloween e </a:t>
            </a:r>
            <a:r>
              <a:rPr lang="es-ES" dirty="0" err="1" smtClean="0">
                <a:solidFill>
                  <a:srgbClr val="FF0000"/>
                </a:solidFill>
              </a:rPr>
              <a:t>despois</a:t>
            </a:r>
            <a:r>
              <a:rPr lang="es-ES" dirty="0" smtClean="0">
                <a:solidFill>
                  <a:srgbClr val="FF0000"/>
                </a:solidFill>
              </a:rPr>
              <a:t> </a:t>
            </a:r>
            <a:r>
              <a:rPr lang="es-ES" dirty="0" err="1" smtClean="0">
                <a:solidFill>
                  <a:srgbClr val="FF0000"/>
                </a:solidFill>
              </a:rPr>
              <a:t>nós</a:t>
            </a:r>
            <a:r>
              <a:rPr lang="es-ES" dirty="0" smtClean="0">
                <a:solidFill>
                  <a:srgbClr val="FF0000"/>
                </a:solidFill>
              </a:rPr>
              <a:t> </a:t>
            </a:r>
            <a:r>
              <a:rPr lang="es-ES" dirty="0" err="1" smtClean="0">
                <a:solidFill>
                  <a:srgbClr val="FF0000"/>
                </a:solidFill>
              </a:rPr>
              <a:t>copiámosllo</a:t>
            </a:r>
            <a:r>
              <a:rPr lang="es-ES" dirty="0" smtClean="0">
                <a:solidFill>
                  <a:srgbClr val="FF0000"/>
                </a:solidFill>
              </a:rPr>
              <a:t>.</a:t>
            </a:r>
            <a:br>
              <a:rPr lang="es-ES" dirty="0" smtClean="0">
                <a:solidFill>
                  <a:srgbClr val="FF0000"/>
                </a:solidFill>
              </a:rPr>
            </a:br>
            <a:r>
              <a:rPr lang="es-ES" dirty="0" smtClean="0">
                <a:solidFill>
                  <a:srgbClr val="FF0000"/>
                </a:solidFill>
              </a:rPr>
              <a:t>C) O “</a:t>
            </a:r>
            <a:r>
              <a:rPr lang="es-ES" dirty="0" err="1" smtClean="0">
                <a:solidFill>
                  <a:srgbClr val="FF0000"/>
                </a:solidFill>
              </a:rPr>
              <a:t>Samaín</a:t>
            </a:r>
            <a:r>
              <a:rPr lang="es-ES" dirty="0" smtClean="0">
                <a:solidFill>
                  <a:srgbClr val="FF0000"/>
                </a:solidFill>
              </a:rPr>
              <a:t>” que </a:t>
            </a:r>
            <a:r>
              <a:rPr lang="es-ES" dirty="0" err="1" smtClean="0">
                <a:solidFill>
                  <a:srgbClr val="FF0000"/>
                </a:solidFill>
              </a:rPr>
              <a:t>foi</a:t>
            </a:r>
            <a:r>
              <a:rPr lang="es-ES" dirty="0" smtClean="0">
                <a:solidFill>
                  <a:srgbClr val="FF0000"/>
                </a:solidFill>
              </a:rPr>
              <a:t> levado polos emigrantes a América.</a:t>
            </a:r>
            <a:r>
              <a:rPr lang="es-ES" dirty="0">
                <a:solidFill>
                  <a:srgbClr val="FF0000"/>
                </a:solidFill>
              </a:rPr>
              <a:t/>
            </a:r>
            <a:br>
              <a:rPr lang="es-ES" dirty="0">
                <a:solidFill>
                  <a:srgbClr val="FF0000"/>
                </a:solidFill>
              </a:rPr>
            </a:br>
            <a:endParaRPr lang="es-ES" dirty="0"/>
          </a:p>
        </p:txBody>
      </p:sp>
    </p:spTree>
    <p:extLst>
      <p:ext uri="{BB962C8B-B14F-4D97-AF65-F5344CB8AC3E}">
        <p14:creationId xmlns:p14="http://schemas.microsoft.com/office/powerpoint/2010/main" val="1402201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683568" y="274638"/>
            <a:ext cx="7546032" cy="6322714"/>
          </a:xfrm>
        </p:spPr>
        <p:txBody>
          <a:bodyPr>
            <a:normAutofit/>
          </a:bodyPr>
          <a:lstStyle/>
          <a:p>
            <a:r>
              <a:rPr lang="es-ES" dirty="0" smtClean="0">
                <a:solidFill>
                  <a:srgbClr val="FF0000"/>
                </a:solidFill>
              </a:rPr>
              <a:t>Que é o </a:t>
            </a:r>
            <a:r>
              <a:rPr lang="es-ES" dirty="0" err="1" smtClean="0">
                <a:solidFill>
                  <a:srgbClr val="FF0000"/>
                </a:solidFill>
              </a:rPr>
              <a:t>Samaín</a:t>
            </a:r>
            <a:r>
              <a:rPr lang="es-ES" dirty="0" smtClean="0">
                <a:solidFill>
                  <a:srgbClr val="FF0000"/>
                </a:solidFill>
              </a:rPr>
              <a:t>?</a:t>
            </a:r>
            <a:br>
              <a:rPr lang="es-ES" dirty="0" smtClean="0">
                <a:solidFill>
                  <a:srgbClr val="FF0000"/>
                </a:solidFill>
              </a:rPr>
            </a:br>
            <a:r>
              <a:rPr lang="es-ES" sz="2800" dirty="0" err="1" smtClean="0">
                <a:solidFill>
                  <a:schemeClr val="bg1"/>
                </a:solidFill>
              </a:rPr>
              <a:t>Samaín</a:t>
            </a:r>
            <a:r>
              <a:rPr lang="es-ES" sz="2800" dirty="0" smtClean="0">
                <a:solidFill>
                  <a:schemeClr val="bg1"/>
                </a:solidFill>
              </a:rPr>
              <a:t> non significa </a:t>
            </a:r>
            <a:r>
              <a:rPr lang="es-ES" sz="2800" dirty="0" err="1" smtClean="0">
                <a:solidFill>
                  <a:schemeClr val="bg1"/>
                </a:solidFill>
              </a:rPr>
              <a:t>máis</a:t>
            </a:r>
            <a:r>
              <a:rPr lang="es-ES" sz="2800" dirty="0" smtClean="0">
                <a:solidFill>
                  <a:schemeClr val="bg1"/>
                </a:solidFill>
              </a:rPr>
              <a:t> que o fin do verán e o principio do inverno. </a:t>
            </a:r>
            <a:r>
              <a:rPr lang="es-ES" sz="2800" dirty="0" err="1" smtClean="0">
                <a:solidFill>
                  <a:schemeClr val="bg1"/>
                </a:solidFill>
              </a:rPr>
              <a:t>Na</a:t>
            </a:r>
            <a:r>
              <a:rPr lang="es-ES" sz="2800" dirty="0" smtClean="0">
                <a:solidFill>
                  <a:schemeClr val="bg1"/>
                </a:solidFill>
              </a:rPr>
              <a:t> cultura </a:t>
            </a:r>
            <a:r>
              <a:rPr lang="es-ES" sz="2800" dirty="0" err="1" smtClean="0">
                <a:solidFill>
                  <a:schemeClr val="bg1"/>
                </a:solidFill>
              </a:rPr>
              <a:t>castrexa</a:t>
            </a:r>
            <a:r>
              <a:rPr lang="es-ES" sz="2800" dirty="0" smtClean="0">
                <a:solidFill>
                  <a:schemeClr val="bg1"/>
                </a:solidFill>
              </a:rPr>
              <a:t>, a </a:t>
            </a:r>
            <a:r>
              <a:rPr lang="es-ES" sz="2800" dirty="0" err="1" smtClean="0">
                <a:solidFill>
                  <a:schemeClr val="bg1"/>
                </a:solidFill>
              </a:rPr>
              <a:t>noite</a:t>
            </a:r>
            <a:r>
              <a:rPr lang="es-ES" sz="2800" dirty="0" smtClean="0">
                <a:solidFill>
                  <a:schemeClr val="bg1"/>
                </a:solidFill>
              </a:rPr>
              <a:t> do 31 de </a:t>
            </a:r>
            <a:r>
              <a:rPr lang="es-ES" sz="2800" dirty="0" err="1" smtClean="0">
                <a:solidFill>
                  <a:schemeClr val="bg1"/>
                </a:solidFill>
              </a:rPr>
              <a:t>outubro</a:t>
            </a:r>
            <a:r>
              <a:rPr lang="es-ES" sz="2800" dirty="0" smtClean="0">
                <a:solidFill>
                  <a:schemeClr val="bg1"/>
                </a:solidFill>
              </a:rPr>
              <a:t> </a:t>
            </a:r>
            <a:r>
              <a:rPr lang="es-ES" sz="2800" dirty="0" err="1" smtClean="0">
                <a:solidFill>
                  <a:schemeClr val="bg1"/>
                </a:solidFill>
              </a:rPr>
              <a:t>ao</a:t>
            </a:r>
            <a:r>
              <a:rPr lang="es-ES" sz="2800" dirty="0" smtClean="0">
                <a:solidFill>
                  <a:schemeClr val="bg1"/>
                </a:solidFill>
              </a:rPr>
              <a:t> 1 de </a:t>
            </a:r>
            <a:r>
              <a:rPr lang="es-ES" sz="2800" dirty="0" err="1" smtClean="0">
                <a:solidFill>
                  <a:schemeClr val="bg1"/>
                </a:solidFill>
              </a:rPr>
              <a:t>novembro</a:t>
            </a:r>
            <a:r>
              <a:rPr lang="es-ES" sz="2800" dirty="0" smtClean="0">
                <a:solidFill>
                  <a:schemeClr val="bg1"/>
                </a:solidFill>
              </a:rPr>
              <a:t>, era o período  </a:t>
            </a:r>
            <a:r>
              <a:rPr lang="es-ES" sz="2800" dirty="0" err="1" smtClean="0">
                <a:solidFill>
                  <a:schemeClr val="bg1"/>
                </a:solidFill>
              </a:rPr>
              <a:t>máis</a:t>
            </a:r>
            <a:r>
              <a:rPr lang="es-ES" sz="2800" dirty="0" smtClean="0">
                <a:solidFill>
                  <a:schemeClr val="bg1"/>
                </a:solidFill>
              </a:rPr>
              <a:t> importante do ano.</a:t>
            </a:r>
            <a:br>
              <a:rPr lang="es-ES" sz="2800" dirty="0" smtClean="0">
                <a:solidFill>
                  <a:schemeClr val="bg1"/>
                </a:solidFill>
              </a:rPr>
            </a:br>
            <a:r>
              <a:rPr lang="es-ES" dirty="0" smtClean="0">
                <a:solidFill>
                  <a:srgbClr val="FF0000"/>
                </a:solidFill>
              </a:rPr>
              <a:t/>
            </a:r>
            <a:br>
              <a:rPr lang="es-ES" dirty="0" smtClean="0">
                <a:solidFill>
                  <a:srgbClr val="FF0000"/>
                </a:solidFill>
              </a:rPr>
            </a:br>
            <a:endParaRPr lang="es-ES" dirty="0">
              <a:solidFill>
                <a:srgbClr val="FF000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221088"/>
            <a:ext cx="3171056" cy="22185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2097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rmAutofit/>
          </a:bodyPr>
          <a:lstStyle/>
          <a:p>
            <a:r>
              <a:rPr lang="es-ES" dirty="0" smtClean="0">
                <a:solidFill>
                  <a:srgbClr val="FF0000"/>
                </a:solidFill>
              </a:rPr>
              <a:t>Que é o </a:t>
            </a:r>
            <a:r>
              <a:rPr lang="es-ES" dirty="0" err="1" smtClean="0">
                <a:solidFill>
                  <a:srgbClr val="FF0000"/>
                </a:solidFill>
              </a:rPr>
              <a:t>Samaín</a:t>
            </a:r>
            <a:r>
              <a:rPr lang="es-ES" dirty="0" smtClean="0">
                <a:solidFill>
                  <a:srgbClr val="FF0000"/>
                </a:solidFill>
              </a:rPr>
              <a:t>?</a:t>
            </a:r>
            <a:br>
              <a:rPr lang="es-ES" dirty="0" smtClean="0">
                <a:solidFill>
                  <a:srgbClr val="FF0000"/>
                </a:solidFill>
              </a:rPr>
            </a:br>
            <a:r>
              <a:rPr lang="es-ES" sz="3100" dirty="0" smtClean="0">
                <a:solidFill>
                  <a:srgbClr val="FF0000"/>
                </a:solidFill>
              </a:rPr>
              <a:t>Eran datas claves para </a:t>
            </a:r>
            <a:r>
              <a:rPr lang="es-ES" sz="3100" dirty="0" err="1" smtClean="0">
                <a:solidFill>
                  <a:srgbClr val="FF0000"/>
                </a:solidFill>
              </a:rPr>
              <a:t>xuntarse</a:t>
            </a:r>
            <a:r>
              <a:rPr lang="es-ES" sz="3100" dirty="0" smtClean="0">
                <a:solidFill>
                  <a:srgbClr val="FF0000"/>
                </a:solidFill>
              </a:rPr>
              <a:t> nos camposantos, comer o ritual </a:t>
            </a:r>
            <a:r>
              <a:rPr lang="es-ES" sz="3100" dirty="0" err="1" smtClean="0">
                <a:solidFill>
                  <a:srgbClr val="FF0000"/>
                </a:solidFill>
              </a:rPr>
              <a:t>porco</a:t>
            </a:r>
            <a:r>
              <a:rPr lang="es-ES" sz="3100" dirty="0" smtClean="0">
                <a:solidFill>
                  <a:srgbClr val="FF0000"/>
                </a:solidFill>
              </a:rPr>
              <a:t> de </a:t>
            </a:r>
            <a:r>
              <a:rPr lang="es-ES" sz="3100" dirty="0" err="1" smtClean="0">
                <a:solidFill>
                  <a:srgbClr val="FF0000"/>
                </a:solidFill>
              </a:rPr>
              <a:t>Samaín</a:t>
            </a:r>
            <a:r>
              <a:rPr lang="es-ES" sz="3100" dirty="0" smtClean="0">
                <a:solidFill>
                  <a:srgbClr val="FF0000"/>
                </a:solidFill>
              </a:rPr>
              <a:t> e concelebrar as </a:t>
            </a:r>
            <a:r>
              <a:rPr lang="es-ES" sz="3100" dirty="0" err="1" smtClean="0">
                <a:solidFill>
                  <a:srgbClr val="FF0000"/>
                </a:solidFill>
              </a:rPr>
              <a:t>farradas</a:t>
            </a:r>
            <a:r>
              <a:rPr lang="es-ES" sz="3100" dirty="0" smtClean="0">
                <a:solidFill>
                  <a:srgbClr val="FF0000"/>
                </a:solidFill>
              </a:rPr>
              <a:t> </a:t>
            </a:r>
            <a:r>
              <a:rPr lang="es-ES" sz="3100" dirty="0" err="1">
                <a:solidFill>
                  <a:srgbClr val="FF0000"/>
                </a:solidFill>
              </a:rPr>
              <a:t>f</a:t>
            </a:r>
            <a:r>
              <a:rPr lang="es-ES" sz="3100" dirty="0" err="1" smtClean="0">
                <a:solidFill>
                  <a:srgbClr val="FF0000"/>
                </a:solidFill>
              </a:rPr>
              <a:t>esteiras</a:t>
            </a:r>
            <a:r>
              <a:rPr lang="es-ES" sz="3100" dirty="0" smtClean="0">
                <a:solidFill>
                  <a:srgbClr val="FF0000"/>
                </a:solidFill>
              </a:rPr>
              <a:t> dos </a:t>
            </a:r>
            <a:r>
              <a:rPr lang="es-ES" sz="3100" dirty="0" err="1" smtClean="0">
                <a:solidFill>
                  <a:srgbClr val="FF0000"/>
                </a:solidFill>
              </a:rPr>
              <a:t>guerreiros</a:t>
            </a:r>
            <a:r>
              <a:rPr lang="es-ES" sz="3100" dirty="0" smtClean="0">
                <a:solidFill>
                  <a:srgbClr val="FF0000"/>
                </a:solidFill>
              </a:rPr>
              <a:t>. Era a </a:t>
            </a:r>
            <a:r>
              <a:rPr lang="es-ES" sz="3100" dirty="0" err="1" smtClean="0">
                <a:solidFill>
                  <a:srgbClr val="FF0000"/>
                </a:solidFill>
              </a:rPr>
              <a:t>noite</a:t>
            </a:r>
            <a:r>
              <a:rPr lang="es-ES" sz="3100" dirty="0" smtClean="0">
                <a:solidFill>
                  <a:srgbClr val="FF0000"/>
                </a:solidFill>
              </a:rPr>
              <a:t> </a:t>
            </a:r>
            <a:r>
              <a:rPr lang="es-ES" sz="3100" dirty="0" err="1" smtClean="0">
                <a:solidFill>
                  <a:srgbClr val="FF0000"/>
                </a:solidFill>
              </a:rPr>
              <a:t>máis</a:t>
            </a:r>
            <a:r>
              <a:rPr lang="es-ES" sz="3100" dirty="0" smtClean="0">
                <a:solidFill>
                  <a:srgbClr val="FF0000"/>
                </a:solidFill>
              </a:rPr>
              <a:t> </a:t>
            </a:r>
            <a:r>
              <a:rPr lang="es-ES" sz="3100" dirty="0" err="1" smtClean="0">
                <a:solidFill>
                  <a:srgbClr val="FF0000"/>
                </a:solidFill>
              </a:rPr>
              <a:t>perigosa</a:t>
            </a:r>
            <a:r>
              <a:rPr lang="es-ES" sz="3100" dirty="0" smtClean="0">
                <a:solidFill>
                  <a:srgbClr val="FF0000"/>
                </a:solidFill>
              </a:rPr>
              <a:t> do ano: as portas do </a:t>
            </a:r>
            <a:r>
              <a:rPr lang="es-ES" sz="3100" dirty="0" err="1" smtClean="0">
                <a:solidFill>
                  <a:srgbClr val="FF0000"/>
                </a:solidFill>
              </a:rPr>
              <a:t>máis</a:t>
            </a:r>
            <a:r>
              <a:rPr lang="es-ES" sz="3100" dirty="0" smtClean="0">
                <a:solidFill>
                  <a:srgbClr val="FF0000"/>
                </a:solidFill>
              </a:rPr>
              <a:t> alá </a:t>
            </a:r>
            <a:r>
              <a:rPr lang="es-ES" sz="3100" dirty="0" err="1" smtClean="0">
                <a:solidFill>
                  <a:srgbClr val="FF0000"/>
                </a:solidFill>
              </a:rPr>
              <a:t>abríanse</a:t>
            </a:r>
            <a:r>
              <a:rPr lang="es-ES" sz="3100" dirty="0" smtClean="0">
                <a:solidFill>
                  <a:srgbClr val="FF0000"/>
                </a:solidFill>
              </a:rPr>
              <a:t> </a:t>
            </a:r>
            <a:r>
              <a:rPr lang="es-ES" sz="3100" dirty="0" err="1" smtClean="0">
                <a:solidFill>
                  <a:srgbClr val="FF0000"/>
                </a:solidFill>
              </a:rPr>
              <a:t>nesas</a:t>
            </a:r>
            <a:r>
              <a:rPr lang="es-ES" sz="3100" dirty="0" smtClean="0">
                <a:solidFill>
                  <a:srgbClr val="FF0000"/>
                </a:solidFill>
              </a:rPr>
              <a:t> horas e…</a:t>
            </a:r>
            <a:br>
              <a:rPr lang="es-ES" sz="3100" dirty="0" smtClean="0">
                <a:solidFill>
                  <a:srgbClr val="FF0000"/>
                </a:solidFill>
              </a:rPr>
            </a:br>
            <a:r>
              <a:rPr lang="es-ES" sz="3100" dirty="0">
                <a:solidFill>
                  <a:srgbClr val="FF0000"/>
                </a:solidFill>
              </a:rPr>
              <a:t/>
            </a:r>
            <a:br>
              <a:rPr lang="es-ES" sz="3100" dirty="0">
                <a:solidFill>
                  <a:srgbClr val="FF0000"/>
                </a:solidFill>
              </a:rPr>
            </a:br>
            <a:r>
              <a:rPr lang="es-ES" sz="3100" dirty="0" smtClean="0">
                <a:solidFill>
                  <a:srgbClr val="FF0000"/>
                </a:solidFill>
              </a:rPr>
              <a:t/>
            </a:r>
            <a:br>
              <a:rPr lang="es-ES" sz="3100" dirty="0" smtClean="0">
                <a:solidFill>
                  <a:srgbClr val="FF0000"/>
                </a:solidFill>
              </a:rPr>
            </a:br>
            <a:r>
              <a:rPr lang="es-ES" sz="3100" dirty="0" smtClean="0">
                <a:solidFill>
                  <a:srgbClr val="FF0000"/>
                </a:solidFill>
              </a:rPr>
              <a:t/>
            </a:r>
            <a:br>
              <a:rPr lang="es-ES" sz="3100" dirty="0" smtClean="0">
                <a:solidFill>
                  <a:srgbClr val="FF0000"/>
                </a:solidFill>
              </a:rPr>
            </a:br>
            <a:endParaRPr lang="es-ES" sz="31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293096"/>
            <a:ext cx="2851513" cy="2135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3392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594522"/>
          </a:xfrm>
        </p:spPr>
        <p:txBody>
          <a:bodyPr>
            <a:normAutofit/>
          </a:bodyPr>
          <a:lstStyle/>
          <a:p>
            <a:r>
              <a:rPr lang="es-ES" dirty="0">
                <a:solidFill>
                  <a:srgbClr val="FF0000"/>
                </a:solidFill>
              </a:rPr>
              <a:t>Que é o </a:t>
            </a:r>
            <a:r>
              <a:rPr lang="es-ES" dirty="0" err="1">
                <a:solidFill>
                  <a:srgbClr val="FF0000"/>
                </a:solidFill>
              </a:rPr>
              <a:t>Samaín</a:t>
            </a:r>
            <a:r>
              <a:rPr lang="es-ES" dirty="0" smtClean="0">
                <a:solidFill>
                  <a:srgbClr val="FF0000"/>
                </a:solidFill>
              </a:rPr>
              <a:t>?</a:t>
            </a:r>
            <a:br>
              <a:rPr lang="es-ES" dirty="0" smtClean="0">
                <a:solidFill>
                  <a:srgbClr val="FF0000"/>
                </a:solidFill>
              </a:rPr>
            </a:br>
            <a:r>
              <a:rPr lang="es-ES" sz="2800" dirty="0" smtClean="0">
                <a:solidFill>
                  <a:srgbClr val="FF0000"/>
                </a:solidFill>
              </a:rPr>
              <a:t>… as ánimas eran </a:t>
            </a:r>
            <a:r>
              <a:rPr lang="es-ES" sz="2800" dirty="0" err="1" smtClean="0">
                <a:solidFill>
                  <a:srgbClr val="FF0000"/>
                </a:solidFill>
              </a:rPr>
              <a:t>quen</a:t>
            </a:r>
            <a:r>
              <a:rPr lang="es-ES" sz="2800" dirty="0" smtClean="0">
                <a:solidFill>
                  <a:srgbClr val="FF0000"/>
                </a:solidFill>
              </a:rPr>
              <a:t> de </a:t>
            </a:r>
            <a:r>
              <a:rPr lang="es-ES" sz="2800" dirty="0" err="1" smtClean="0">
                <a:solidFill>
                  <a:srgbClr val="FF0000"/>
                </a:solidFill>
              </a:rPr>
              <a:t>vir</a:t>
            </a:r>
            <a:r>
              <a:rPr lang="es-ES" sz="2800" dirty="0" smtClean="0">
                <a:solidFill>
                  <a:srgbClr val="FF0000"/>
                </a:solidFill>
              </a:rPr>
              <a:t> visitar este mundo e </a:t>
            </a:r>
            <a:r>
              <a:rPr lang="es-ES" sz="2800" dirty="0" err="1" smtClean="0">
                <a:solidFill>
                  <a:srgbClr val="FF0000"/>
                </a:solidFill>
              </a:rPr>
              <a:t>aos</a:t>
            </a:r>
            <a:r>
              <a:rPr lang="es-ES" sz="2800" dirty="0" smtClean="0">
                <a:solidFill>
                  <a:srgbClr val="FF0000"/>
                </a:solidFill>
              </a:rPr>
              <a:t> </a:t>
            </a:r>
            <a:r>
              <a:rPr lang="es-ES" sz="2800" dirty="0" err="1" smtClean="0">
                <a:solidFill>
                  <a:srgbClr val="FF0000"/>
                </a:solidFill>
              </a:rPr>
              <a:t>seus</a:t>
            </a:r>
            <a:r>
              <a:rPr lang="es-ES" sz="2800" dirty="0" smtClean="0">
                <a:solidFill>
                  <a:srgbClr val="FF0000"/>
                </a:solidFill>
              </a:rPr>
              <a:t> moradores: tantas veces para </a:t>
            </a:r>
            <a:r>
              <a:rPr lang="es-ES" sz="2800" dirty="0" err="1" smtClean="0">
                <a:solidFill>
                  <a:srgbClr val="FF0000"/>
                </a:solidFill>
              </a:rPr>
              <a:t>render</a:t>
            </a:r>
            <a:r>
              <a:rPr lang="es-ES" sz="2800" dirty="0" smtClean="0">
                <a:solidFill>
                  <a:srgbClr val="FF0000"/>
                </a:solidFill>
              </a:rPr>
              <a:t> </a:t>
            </a:r>
            <a:r>
              <a:rPr lang="es-ES" sz="2800" dirty="0" err="1" smtClean="0">
                <a:solidFill>
                  <a:srgbClr val="FF0000"/>
                </a:solidFill>
              </a:rPr>
              <a:t>contas</a:t>
            </a:r>
            <a:r>
              <a:rPr lang="es-ES" sz="2800" dirty="0" smtClean="0">
                <a:solidFill>
                  <a:srgbClr val="FF0000"/>
                </a:solidFill>
              </a:rPr>
              <a:t> inacabadas. </a:t>
            </a:r>
            <a:r>
              <a:rPr lang="es-ES" sz="2800" dirty="0" err="1" smtClean="0">
                <a:solidFill>
                  <a:srgbClr val="FF0000"/>
                </a:solidFill>
              </a:rPr>
              <a:t>Ha,ha,ha</a:t>
            </a:r>
            <a:r>
              <a:rPr lang="es-ES" sz="2800" dirty="0" smtClean="0">
                <a:solidFill>
                  <a:srgbClr val="FF0000"/>
                </a:solidFill>
              </a:rPr>
              <a:t>,…!</a:t>
            </a:r>
            <a:br>
              <a:rPr lang="es-ES" sz="2800" dirty="0" smtClean="0">
                <a:solidFill>
                  <a:srgbClr val="FF0000"/>
                </a:solidFill>
              </a:rPr>
            </a:br>
            <a:r>
              <a:rPr lang="es-ES" dirty="0" smtClean="0">
                <a:solidFill>
                  <a:srgbClr val="FF0000"/>
                </a:solidFill>
              </a:rPr>
              <a:t/>
            </a:r>
            <a:br>
              <a:rPr lang="es-ES" dirty="0" smtClean="0">
                <a:solidFill>
                  <a:srgbClr val="FF0000"/>
                </a:solidFill>
              </a:rPr>
            </a:br>
            <a:r>
              <a:rPr lang="es-ES" dirty="0">
                <a:solidFill>
                  <a:srgbClr val="FF0000"/>
                </a:solidFill>
              </a:rPr>
              <a:t/>
            </a:r>
            <a:br>
              <a:rPr lang="es-ES" dirty="0">
                <a:solidFill>
                  <a:srgbClr val="FF0000"/>
                </a:solidFill>
              </a:rPr>
            </a:br>
            <a:endParaRPr lang="es-E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2984" y="3068960"/>
            <a:ext cx="3109888" cy="2599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8339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a:bodyPr>
          <a:lstStyle/>
          <a:p>
            <a:r>
              <a:rPr lang="es-ES" dirty="0">
                <a:solidFill>
                  <a:srgbClr val="FF0000"/>
                </a:solidFill>
              </a:rPr>
              <a:t>Que é o </a:t>
            </a:r>
            <a:r>
              <a:rPr lang="es-ES" dirty="0" err="1">
                <a:solidFill>
                  <a:srgbClr val="FF0000"/>
                </a:solidFill>
              </a:rPr>
              <a:t>Samaín</a:t>
            </a:r>
            <a:r>
              <a:rPr lang="es-ES" dirty="0" smtClean="0">
                <a:solidFill>
                  <a:srgbClr val="FF0000"/>
                </a:solidFill>
              </a:rPr>
              <a:t>?</a:t>
            </a:r>
            <a:br>
              <a:rPr lang="es-ES" dirty="0" smtClean="0">
                <a:solidFill>
                  <a:srgbClr val="FF0000"/>
                </a:solidFill>
              </a:rPr>
            </a:br>
            <a:r>
              <a:rPr lang="es-ES" sz="2800" dirty="0" smtClean="0">
                <a:solidFill>
                  <a:srgbClr val="FF0000"/>
                </a:solidFill>
              </a:rPr>
              <a:t>Os habitantes dos castros querían </a:t>
            </a:r>
            <a:r>
              <a:rPr lang="es-ES" sz="2800" dirty="0" err="1" smtClean="0">
                <a:solidFill>
                  <a:srgbClr val="FF0000"/>
                </a:solidFill>
              </a:rPr>
              <a:t>afastar</a:t>
            </a:r>
            <a:r>
              <a:rPr lang="es-ES" sz="2800" dirty="0" smtClean="0">
                <a:solidFill>
                  <a:srgbClr val="FF0000"/>
                </a:solidFill>
              </a:rPr>
              <a:t> </a:t>
            </a:r>
            <a:r>
              <a:rPr lang="es-ES" sz="2800" dirty="0" err="1" smtClean="0">
                <a:solidFill>
                  <a:srgbClr val="FF0000"/>
                </a:solidFill>
              </a:rPr>
              <a:t>ás</a:t>
            </a:r>
            <a:r>
              <a:rPr lang="es-ES" sz="2800" dirty="0" smtClean="0">
                <a:solidFill>
                  <a:srgbClr val="FF0000"/>
                </a:solidFill>
              </a:rPr>
              <a:t> </a:t>
            </a:r>
            <a:r>
              <a:rPr lang="es-ES" sz="2800" dirty="0" err="1" smtClean="0">
                <a:solidFill>
                  <a:srgbClr val="FF0000"/>
                </a:solidFill>
              </a:rPr>
              <a:t>perigosas</a:t>
            </a:r>
            <a:r>
              <a:rPr lang="es-ES" sz="2800" dirty="0" smtClean="0">
                <a:solidFill>
                  <a:srgbClr val="FF0000"/>
                </a:solidFill>
              </a:rPr>
              <a:t> ánimas </a:t>
            </a:r>
            <a:r>
              <a:rPr lang="es-ES" sz="2800" dirty="0" err="1" smtClean="0">
                <a:solidFill>
                  <a:srgbClr val="FF0000"/>
                </a:solidFill>
              </a:rPr>
              <a:t>defuntas</a:t>
            </a:r>
            <a:r>
              <a:rPr lang="es-ES" sz="2800" dirty="0" smtClean="0">
                <a:solidFill>
                  <a:srgbClr val="FF0000"/>
                </a:solidFill>
              </a:rPr>
              <a:t> e errantes e para </a:t>
            </a:r>
            <a:r>
              <a:rPr lang="es-ES" sz="2800" dirty="0" err="1" smtClean="0">
                <a:solidFill>
                  <a:srgbClr val="FF0000"/>
                </a:solidFill>
              </a:rPr>
              <a:t>iso</a:t>
            </a:r>
            <a:r>
              <a:rPr lang="es-ES" sz="2800" dirty="0" smtClean="0">
                <a:solidFill>
                  <a:srgbClr val="FF0000"/>
                </a:solidFill>
              </a:rPr>
              <a:t>, </a:t>
            </a:r>
            <a:r>
              <a:rPr lang="es-ES" sz="2800" dirty="0" err="1" smtClean="0">
                <a:solidFill>
                  <a:srgbClr val="FF0000"/>
                </a:solidFill>
              </a:rPr>
              <a:t>poñían</a:t>
            </a:r>
            <a:r>
              <a:rPr lang="es-ES" sz="2800" dirty="0" smtClean="0">
                <a:solidFill>
                  <a:srgbClr val="FF0000"/>
                </a:solidFill>
              </a:rPr>
              <a:t> no alto das murallas as </a:t>
            </a:r>
            <a:r>
              <a:rPr lang="es-ES" sz="2800" dirty="0" err="1" smtClean="0">
                <a:solidFill>
                  <a:srgbClr val="FF0000"/>
                </a:solidFill>
              </a:rPr>
              <a:t>caveiras</a:t>
            </a:r>
            <a:r>
              <a:rPr lang="es-ES" sz="2800" dirty="0" smtClean="0">
                <a:solidFill>
                  <a:srgbClr val="FF0000"/>
                </a:solidFill>
              </a:rPr>
              <a:t> iluminadas dos </a:t>
            </a:r>
            <a:r>
              <a:rPr lang="es-ES" sz="2800" dirty="0" err="1" smtClean="0">
                <a:solidFill>
                  <a:srgbClr val="FF0000"/>
                </a:solidFill>
              </a:rPr>
              <a:t>inimigos</a:t>
            </a:r>
            <a:r>
              <a:rPr lang="es-ES" sz="2800" dirty="0" smtClean="0">
                <a:solidFill>
                  <a:srgbClr val="FF0000"/>
                </a:solidFill>
              </a:rPr>
              <a:t> </a:t>
            </a:r>
            <a:r>
              <a:rPr lang="es-ES" sz="2800" dirty="0" err="1" smtClean="0">
                <a:solidFill>
                  <a:srgbClr val="FF0000"/>
                </a:solidFill>
              </a:rPr>
              <a:t>mortos</a:t>
            </a:r>
            <a:r>
              <a:rPr lang="es-ES" sz="2800" dirty="0" smtClean="0">
                <a:solidFill>
                  <a:srgbClr val="FF0000"/>
                </a:solidFill>
              </a:rPr>
              <a:t> en batalla.</a:t>
            </a:r>
            <a:br>
              <a:rPr lang="es-ES" sz="2800" dirty="0" smtClean="0">
                <a:solidFill>
                  <a:srgbClr val="FF0000"/>
                </a:solidFill>
              </a:rPr>
            </a:br>
            <a:r>
              <a:rPr lang="es-ES" sz="2800" dirty="0">
                <a:solidFill>
                  <a:srgbClr val="FF0000"/>
                </a:solidFill>
              </a:rPr>
              <a:t/>
            </a:r>
            <a:br>
              <a:rPr lang="es-ES" sz="2800" dirty="0">
                <a:solidFill>
                  <a:srgbClr val="FF0000"/>
                </a:solidFill>
              </a:rPr>
            </a:br>
            <a:endParaRPr lang="es-ES"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4365104"/>
            <a:ext cx="5040560" cy="2337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958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378498"/>
          </a:xfrm>
        </p:spPr>
        <p:txBody>
          <a:bodyPr>
            <a:normAutofit/>
          </a:bodyPr>
          <a:lstStyle/>
          <a:p>
            <a:r>
              <a:rPr lang="es-ES" dirty="0">
                <a:solidFill>
                  <a:srgbClr val="FF0000"/>
                </a:solidFill>
              </a:rPr>
              <a:t>Que é o </a:t>
            </a:r>
            <a:r>
              <a:rPr lang="es-ES" dirty="0" err="1">
                <a:solidFill>
                  <a:srgbClr val="FF0000"/>
                </a:solidFill>
              </a:rPr>
              <a:t>Samaín</a:t>
            </a:r>
            <a:r>
              <a:rPr lang="es-ES" dirty="0">
                <a:solidFill>
                  <a:srgbClr val="FF0000"/>
                </a:solidFill>
              </a:rPr>
              <a:t>?</a:t>
            </a:r>
            <a:br>
              <a:rPr lang="es-ES" dirty="0">
                <a:solidFill>
                  <a:srgbClr val="FF0000"/>
                </a:solidFill>
              </a:rPr>
            </a:br>
            <a:r>
              <a:rPr lang="es-ES" sz="2800" dirty="0" smtClean="0">
                <a:solidFill>
                  <a:srgbClr val="FF0000"/>
                </a:solidFill>
              </a:rPr>
              <a:t>Por esta razón, na </a:t>
            </a:r>
            <a:r>
              <a:rPr lang="es-ES" sz="2800" dirty="0" err="1" smtClean="0">
                <a:solidFill>
                  <a:srgbClr val="FF0000"/>
                </a:solidFill>
              </a:rPr>
              <a:t>actualidade</a:t>
            </a:r>
            <a:r>
              <a:rPr lang="es-ES" sz="2800" dirty="0" smtClean="0">
                <a:solidFill>
                  <a:srgbClr val="FF0000"/>
                </a:solidFill>
              </a:rPr>
              <a:t> </a:t>
            </a:r>
            <a:r>
              <a:rPr lang="es-ES" sz="2800" dirty="0" err="1" smtClean="0">
                <a:solidFill>
                  <a:srgbClr val="FF0000"/>
                </a:solidFill>
              </a:rPr>
              <a:t>facemos</a:t>
            </a:r>
            <a:r>
              <a:rPr lang="es-ES" sz="2800" dirty="0" smtClean="0">
                <a:solidFill>
                  <a:srgbClr val="FF0000"/>
                </a:solidFill>
              </a:rPr>
              <a:t> </a:t>
            </a:r>
            <a:r>
              <a:rPr lang="es-ES" sz="2800" dirty="0" err="1" smtClean="0">
                <a:solidFill>
                  <a:srgbClr val="FF0000"/>
                </a:solidFill>
              </a:rPr>
              <a:t>caveiras</a:t>
            </a:r>
            <a:r>
              <a:rPr lang="es-ES" sz="2800" dirty="0" smtClean="0">
                <a:solidFill>
                  <a:srgbClr val="FF0000"/>
                </a:solidFill>
              </a:rPr>
              <a:t> na </a:t>
            </a:r>
            <a:r>
              <a:rPr lang="es-ES" sz="2800" dirty="0" err="1" smtClean="0">
                <a:solidFill>
                  <a:srgbClr val="FF0000"/>
                </a:solidFill>
              </a:rPr>
              <a:t>cortiza</a:t>
            </a:r>
            <a:r>
              <a:rPr lang="es-ES" sz="2800" dirty="0" smtClean="0">
                <a:solidFill>
                  <a:srgbClr val="FF0000"/>
                </a:solidFill>
              </a:rPr>
              <a:t> das </a:t>
            </a:r>
            <a:r>
              <a:rPr lang="es-ES" sz="2800" dirty="0" err="1" smtClean="0">
                <a:solidFill>
                  <a:srgbClr val="FF0000"/>
                </a:solidFill>
              </a:rPr>
              <a:t>cabazas</a:t>
            </a:r>
            <a:r>
              <a:rPr lang="es-ES" sz="2800" dirty="0" smtClean="0">
                <a:solidFill>
                  <a:srgbClr val="FF0000"/>
                </a:solidFill>
              </a:rPr>
              <a:t> </a:t>
            </a:r>
            <a:r>
              <a:rPr lang="es-ES" sz="2800" dirty="0" err="1" smtClean="0">
                <a:solidFill>
                  <a:srgbClr val="FF0000"/>
                </a:solidFill>
              </a:rPr>
              <a:t>ou</a:t>
            </a:r>
            <a:r>
              <a:rPr lang="es-ES" sz="2800" dirty="0" smtClean="0">
                <a:solidFill>
                  <a:srgbClr val="FF0000"/>
                </a:solidFill>
              </a:rPr>
              <a:t> dos </a:t>
            </a:r>
            <a:r>
              <a:rPr lang="es-ES" sz="2800" dirty="0" err="1" smtClean="0">
                <a:solidFill>
                  <a:srgbClr val="FF0000"/>
                </a:solidFill>
              </a:rPr>
              <a:t>melóns</a:t>
            </a:r>
            <a:r>
              <a:rPr lang="es-ES" sz="2800" dirty="0" smtClean="0">
                <a:solidFill>
                  <a:srgbClr val="FF0000"/>
                </a:solidFill>
              </a:rPr>
              <a:t>, imitando as </a:t>
            </a:r>
            <a:r>
              <a:rPr lang="es-ES" sz="2800" dirty="0" err="1" smtClean="0">
                <a:solidFill>
                  <a:srgbClr val="FF0000"/>
                </a:solidFill>
              </a:rPr>
              <a:t>antigas</a:t>
            </a:r>
            <a:r>
              <a:rPr lang="es-ES" sz="2800" dirty="0" smtClean="0">
                <a:solidFill>
                  <a:srgbClr val="FF0000"/>
                </a:solidFill>
              </a:rPr>
              <a:t> </a:t>
            </a:r>
            <a:r>
              <a:rPr lang="es-ES" sz="2800" dirty="0" err="1" smtClean="0">
                <a:solidFill>
                  <a:srgbClr val="FF0000"/>
                </a:solidFill>
              </a:rPr>
              <a:t>caveiras</a:t>
            </a:r>
            <a:r>
              <a:rPr lang="es-ES" sz="2800" dirty="0" smtClean="0">
                <a:solidFill>
                  <a:srgbClr val="FF0000"/>
                </a:solidFill>
              </a:rPr>
              <a:t> </a:t>
            </a:r>
            <a:r>
              <a:rPr lang="es-ES" sz="2800" dirty="0" err="1" smtClean="0">
                <a:solidFill>
                  <a:srgbClr val="FF0000"/>
                </a:solidFill>
              </a:rPr>
              <a:t>castrexas</a:t>
            </a:r>
            <a:r>
              <a:rPr lang="es-ES" sz="2800" dirty="0" smtClean="0">
                <a:solidFill>
                  <a:srgbClr val="FF0000"/>
                </a:solidFill>
              </a:rPr>
              <a:t>.</a:t>
            </a:r>
            <a:br>
              <a:rPr lang="es-ES" sz="2800" dirty="0" smtClean="0">
                <a:solidFill>
                  <a:srgbClr val="FF0000"/>
                </a:solidFill>
              </a:rPr>
            </a:br>
            <a:endParaRPr lang="es-E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131065"/>
            <a:ext cx="5949702" cy="36675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553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a:bodyPr>
          <a:lstStyle/>
          <a:p>
            <a:r>
              <a:rPr lang="es-ES" dirty="0" smtClean="0">
                <a:solidFill>
                  <a:schemeClr val="bg1"/>
                </a:solidFill>
              </a:rPr>
              <a:t>Que diferencia </a:t>
            </a:r>
            <a:r>
              <a:rPr lang="es-ES" dirty="0" err="1" smtClean="0">
                <a:solidFill>
                  <a:schemeClr val="bg1"/>
                </a:solidFill>
              </a:rPr>
              <a:t>ao</a:t>
            </a:r>
            <a:r>
              <a:rPr lang="es-ES" dirty="0" smtClean="0">
                <a:solidFill>
                  <a:schemeClr val="bg1"/>
                </a:solidFill>
              </a:rPr>
              <a:t> </a:t>
            </a:r>
            <a:r>
              <a:rPr lang="es-ES" dirty="0" err="1" smtClean="0">
                <a:solidFill>
                  <a:schemeClr val="bg1"/>
                </a:solidFill>
              </a:rPr>
              <a:t>Samaín</a:t>
            </a:r>
            <a:r>
              <a:rPr lang="es-ES" dirty="0" smtClean="0">
                <a:solidFill>
                  <a:schemeClr val="bg1"/>
                </a:solidFill>
              </a:rPr>
              <a:t> do Halloween?</a:t>
            </a:r>
            <a:br>
              <a:rPr lang="es-ES" dirty="0" smtClean="0">
                <a:solidFill>
                  <a:schemeClr val="bg1"/>
                </a:solidFill>
              </a:rPr>
            </a:br>
            <a:r>
              <a:rPr lang="es-ES" sz="2800" dirty="0" smtClean="0">
                <a:solidFill>
                  <a:srgbClr val="C00000"/>
                </a:solidFill>
              </a:rPr>
              <a:t>O </a:t>
            </a:r>
            <a:r>
              <a:rPr lang="es-ES" sz="2800" dirty="0" err="1" smtClean="0">
                <a:solidFill>
                  <a:srgbClr val="C00000"/>
                </a:solidFill>
              </a:rPr>
              <a:t>Samaín</a:t>
            </a:r>
            <a:r>
              <a:rPr lang="es-ES" sz="2800" dirty="0" smtClean="0">
                <a:solidFill>
                  <a:srgbClr val="C00000"/>
                </a:solidFill>
              </a:rPr>
              <a:t> é o antecedente europeo do Halloween americano, que significa “</a:t>
            </a:r>
            <a:r>
              <a:rPr lang="es-ES" sz="2800" dirty="0" err="1" smtClean="0">
                <a:solidFill>
                  <a:srgbClr val="C00000"/>
                </a:solidFill>
              </a:rPr>
              <a:t>véspera</a:t>
            </a:r>
            <a:r>
              <a:rPr lang="es-ES" sz="2800" dirty="0" smtClean="0">
                <a:solidFill>
                  <a:srgbClr val="C00000"/>
                </a:solidFill>
              </a:rPr>
              <a:t> do </a:t>
            </a:r>
            <a:r>
              <a:rPr lang="es-ES" sz="2800" dirty="0" err="1" smtClean="0">
                <a:solidFill>
                  <a:srgbClr val="C00000"/>
                </a:solidFill>
              </a:rPr>
              <a:t>tódolos</a:t>
            </a:r>
            <a:r>
              <a:rPr lang="es-ES" sz="2800" dirty="0" smtClean="0">
                <a:solidFill>
                  <a:srgbClr val="C00000"/>
                </a:solidFill>
              </a:rPr>
              <a:t> santos”.</a:t>
            </a:r>
            <a:br>
              <a:rPr lang="es-ES" sz="2800" dirty="0" smtClean="0">
                <a:solidFill>
                  <a:srgbClr val="C00000"/>
                </a:solidFill>
              </a:rPr>
            </a:br>
            <a:r>
              <a:rPr lang="es-ES" sz="2800" dirty="0" smtClean="0">
                <a:solidFill>
                  <a:srgbClr val="C00000"/>
                </a:solidFill>
              </a:rPr>
              <a:t>O </a:t>
            </a:r>
            <a:r>
              <a:rPr lang="es-ES" sz="2800" dirty="0" err="1" smtClean="0">
                <a:solidFill>
                  <a:srgbClr val="C00000"/>
                </a:solidFill>
              </a:rPr>
              <a:t>Samaín</a:t>
            </a:r>
            <a:r>
              <a:rPr lang="es-ES" sz="2800" dirty="0" smtClean="0">
                <a:solidFill>
                  <a:srgbClr val="C00000"/>
                </a:solidFill>
              </a:rPr>
              <a:t> </a:t>
            </a:r>
            <a:r>
              <a:rPr lang="es-ES" sz="2800" dirty="0" err="1" smtClean="0">
                <a:solidFill>
                  <a:srgbClr val="C00000"/>
                </a:solidFill>
              </a:rPr>
              <a:t>foi</a:t>
            </a:r>
            <a:r>
              <a:rPr lang="es-ES" sz="2800" dirty="0" smtClean="0">
                <a:solidFill>
                  <a:srgbClr val="C00000"/>
                </a:solidFill>
              </a:rPr>
              <a:t> levado a América polos emigrantes europeos a </a:t>
            </a:r>
            <a:r>
              <a:rPr lang="es-ES" sz="2800" dirty="0" err="1" smtClean="0">
                <a:solidFill>
                  <a:srgbClr val="C00000"/>
                </a:solidFill>
              </a:rPr>
              <a:t>terras</a:t>
            </a:r>
            <a:r>
              <a:rPr lang="es-ES" sz="2800" dirty="0" smtClean="0">
                <a:solidFill>
                  <a:srgbClr val="C00000"/>
                </a:solidFill>
              </a:rPr>
              <a:t> americanas e </a:t>
            </a:r>
            <a:r>
              <a:rPr lang="es-ES" sz="2800" dirty="0" err="1" smtClean="0">
                <a:solidFill>
                  <a:srgbClr val="C00000"/>
                </a:solidFill>
              </a:rPr>
              <a:t>alí</a:t>
            </a:r>
            <a:r>
              <a:rPr lang="es-ES" sz="2800" dirty="0" smtClean="0">
                <a:solidFill>
                  <a:srgbClr val="C00000"/>
                </a:solidFill>
              </a:rPr>
              <a:t> </a:t>
            </a:r>
            <a:r>
              <a:rPr lang="es-ES" sz="2800" dirty="0" err="1" smtClean="0">
                <a:solidFill>
                  <a:srgbClr val="C00000"/>
                </a:solidFill>
              </a:rPr>
              <a:t>converteuse</a:t>
            </a:r>
            <a:r>
              <a:rPr lang="es-ES" sz="2800" dirty="0" smtClean="0">
                <a:solidFill>
                  <a:srgbClr val="C00000"/>
                </a:solidFill>
              </a:rPr>
              <a:t> </a:t>
            </a:r>
            <a:r>
              <a:rPr lang="es-ES" sz="2800" dirty="0" err="1" smtClean="0">
                <a:solidFill>
                  <a:srgbClr val="C00000"/>
                </a:solidFill>
              </a:rPr>
              <a:t>nun</a:t>
            </a:r>
            <a:r>
              <a:rPr lang="es-ES" sz="2800" dirty="0" smtClean="0">
                <a:solidFill>
                  <a:srgbClr val="C00000"/>
                </a:solidFill>
              </a:rPr>
              <a:t> </a:t>
            </a:r>
            <a:r>
              <a:rPr lang="es-ES" sz="2800" dirty="0" err="1" smtClean="0">
                <a:solidFill>
                  <a:srgbClr val="C00000"/>
                </a:solidFill>
              </a:rPr>
              <a:t>entroido</a:t>
            </a:r>
            <a:r>
              <a:rPr lang="es-ES" sz="2800" dirty="0" smtClean="0">
                <a:solidFill>
                  <a:srgbClr val="C00000"/>
                </a:solidFill>
              </a:rPr>
              <a:t> </a:t>
            </a:r>
            <a:r>
              <a:rPr lang="es-ES" sz="2800" dirty="0" err="1" smtClean="0">
                <a:solidFill>
                  <a:srgbClr val="C00000"/>
                </a:solidFill>
              </a:rPr>
              <a:t>outonal</a:t>
            </a:r>
            <a:r>
              <a:rPr lang="es-ES" sz="2800" dirty="0" smtClean="0">
                <a:solidFill>
                  <a:srgbClr val="C00000"/>
                </a:solidFill>
              </a:rPr>
              <a:t>.</a:t>
            </a:r>
            <a:r>
              <a:rPr lang="es-ES" sz="2800" dirty="0" smtClean="0">
                <a:solidFill>
                  <a:schemeClr val="bg1"/>
                </a:solidFill>
              </a:rPr>
              <a:t/>
            </a:r>
            <a:br>
              <a:rPr lang="es-ES" sz="2800" dirty="0" smtClean="0">
                <a:solidFill>
                  <a:schemeClr val="bg1"/>
                </a:solidFill>
              </a:rPr>
            </a:br>
            <a:r>
              <a:rPr lang="es-ES" dirty="0">
                <a:solidFill>
                  <a:schemeClr val="bg1"/>
                </a:solidFill>
              </a:rPr>
              <a:t/>
            </a:r>
            <a:br>
              <a:rPr lang="es-ES" dirty="0">
                <a:solidFill>
                  <a:schemeClr val="bg1"/>
                </a:solidFill>
              </a:rPr>
            </a:br>
            <a:r>
              <a:rPr lang="es-ES" dirty="0" smtClean="0">
                <a:solidFill>
                  <a:schemeClr val="bg1"/>
                </a:solidFill>
              </a:rPr>
              <a:t/>
            </a:r>
            <a:br>
              <a:rPr lang="es-ES" dirty="0" smtClean="0">
                <a:solidFill>
                  <a:schemeClr val="bg1"/>
                </a:solidFill>
              </a:rPr>
            </a:br>
            <a:endParaRPr lang="es-E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149080"/>
            <a:ext cx="3744416"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6670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76672"/>
            <a:ext cx="8229600" cy="5832648"/>
          </a:xfrm>
        </p:spPr>
        <p:txBody>
          <a:bodyPr/>
          <a:lstStyle/>
          <a:p>
            <a:r>
              <a:rPr lang="es-ES" dirty="0" smtClean="0"/>
              <a:t/>
            </a:r>
            <a:br>
              <a:rPr lang="es-ES" dirty="0" smtClean="0"/>
            </a:br>
            <a:endParaRPr lang="es-E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260760"/>
            <a:ext cx="6120680"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3518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34682"/>
          </a:xfrm>
        </p:spPr>
        <p:txBody>
          <a:bodyPr>
            <a:normAutofit/>
          </a:bodyPr>
          <a:lstStyle/>
          <a:p>
            <a:r>
              <a:rPr lang="es-ES" dirty="0" smtClean="0"/>
              <a:t/>
            </a:r>
            <a:br>
              <a:rPr lang="es-ES" dirty="0" smtClean="0"/>
            </a:br>
            <a:r>
              <a:rPr lang="es-ES" dirty="0"/>
              <a:t/>
            </a:r>
            <a:br>
              <a:rPr lang="es-ES" dirty="0"/>
            </a:br>
            <a:r>
              <a:rPr lang="es-ES" dirty="0" smtClean="0"/>
              <a:t/>
            </a:r>
            <a:br>
              <a:rPr lang="es-ES" dirty="0" smtClean="0"/>
            </a:br>
            <a:r>
              <a:rPr lang="es-ES" dirty="0"/>
              <a:t/>
            </a:r>
            <a:br>
              <a:rPr lang="es-ES" dirty="0"/>
            </a:br>
            <a:endParaRPr lang="es-ES" dirty="0"/>
          </a:p>
        </p:txBody>
      </p:sp>
      <p:pic>
        <p:nvPicPr>
          <p:cNvPr id="3" name="Z2QAk4sGzuM"/>
          <p:cNvPicPr>
            <a:picLocks noRot="1" noChangeAspect="1"/>
          </p:cNvPicPr>
          <p:nvPr>
            <a:videoFile r:link="rId1"/>
          </p:nvPr>
        </p:nvPicPr>
        <p:blipFill>
          <a:blip r:embed="rId3"/>
          <a:stretch>
            <a:fillRect/>
          </a:stretch>
        </p:blipFill>
        <p:spPr>
          <a:xfrm>
            <a:off x="251520" y="476672"/>
            <a:ext cx="8568952" cy="6120680"/>
          </a:xfrm>
          <a:prstGeom prst="rect">
            <a:avLst/>
          </a:prstGeom>
        </p:spPr>
      </p:pic>
      <p:pic>
        <p:nvPicPr>
          <p:cNvPr id="4" name="Z2QAk4sGzuM"/>
          <p:cNvPicPr>
            <a:picLocks noRot="1" noChangeAspect="1"/>
          </p:cNvPicPr>
          <p:nvPr>
            <a:videoFile r:link="rId1"/>
          </p:nvPr>
        </p:nvPicPr>
        <p:blipFill>
          <a:blip r:embed="rId3"/>
          <a:stretch>
            <a:fillRect/>
          </a:stretch>
        </p:blipFill>
        <p:spPr>
          <a:xfrm>
            <a:off x="683568" y="404664"/>
            <a:ext cx="7848872" cy="5760640"/>
          </a:xfrm>
          <a:prstGeom prst="rect">
            <a:avLst/>
          </a:prstGeom>
        </p:spPr>
      </p:pic>
    </p:spTree>
    <p:extLst>
      <p:ext uri="{BB962C8B-B14F-4D97-AF65-F5344CB8AC3E}">
        <p14:creationId xmlns:p14="http://schemas.microsoft.com/office/powerpoint/2010/main" val="23513405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46</Words>
  <Application>Microsoft Office PowerPoint</Application>
  <PresentationFormat>Presentación en pantalla (4:3)</PresentationFormat>
  <Paragraphs>16</Paragraphs>
  <Slides>16</Slides>
  <Notes>0</Notes>
  <HiddenSlides>0</HiddenSlides>
  <MMClips>2</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Samaín 2018      Fas ben ter medoooo…!</vt:lpstr>
      <vt:lpstr>Que é o Samaín? Samaín non significa máis que o fin do verán e o principio do inverno. Na cultura castrexa, a noite do 31 de outubro ao 1 de novembro, era o período  máis importante do ano.  </vt:lpstr>
      <vt:lpstr>Que é o Samaín? Eran datas claves para xuntarse nos camposantos, comer o ritual porco de Samaín e concelebrar as farradas festeiras dos guerreiros. Era a noite máis perigosa do ano: as portas do máis alá abríanse nesas horas e…    </vt:lpstr>
      <vt:lpstr>Que é o Samaín? … as ánimas eran quen de vir visitar este mundo e aos seus moradores: tantas veces para render contas inacabadas. Ha,ha,ha,…!   </vt:lpstr>
      <vt:lpstr>Que é o Samaín? Os habitantes dos castros querían afastar ás perigosas ánimas defuntas e errantes e para iso, poñían no alto das murallas as caveiras iluminadas dos inimigos mortos en batalla.  </vt:lpstr>
      <vt:lpstr>Que é o Samaín? Por esta razón, na actualidade facemos caveiras na cortiza das cabazas ou dos melóns, imitando as antigas caveiras castrexas. </vt:lpstr>
      <vt:lpstr>Que diferencia ao Samaín do Halloween? O Samaín é o antecedente europeo do Halloween americano, que significa “véspera do tódolos santos”. O Samaín foi levado a América polos emigrantes europeos a terras americanas e alí converteuse nun entroido outonal.   </vt:lpstr>
      <vt:lpstr> </vt:lpstr>
      <vt:lpstr>    </vt:lpstr>
      <vt:lpstr>      Lémbraste de …?  Que significa a palabra “Samaín”? A)  Significa Entroido. B)  Principio do inverno. C)  Que comeza a primavera.      </vt:lpstr>
      <vt:lpstr>         Lémbraste de …? Cal era a noite máis importante do ano para os castrexos?  A) O día de fin de ano. B) A noite do 31 de outubro ao 1 de  novembro. C)  A Noiteboa.</vt:lpstr>
      <vt:lpstr>Lémbraste de …? Quen viña a visitar este mundo a noite de Samaín? A) Os guerreiros castrexos. B) As cabazas dos labregos. C) As ánimas dos defuntos.</vt:lpstr>
      <vt:lpstr>Lémbraste de …?           Lémbraste de …? Para que viñan buscar as animas a algúns dos vivos? A) Para festexar con eles o Samaín. B) Para disfrutar decorando as cabazas. C) Para reclamarlles deudas pendentes.      </vt:lpstr>
      <vt:lpstr>Lémbraste de …? Para que poñían os guerreiros castrexos as caveiras dos inimigos no alto dos muros? A) Para afastar as ánimas dos defuntos. B) Para atraer as ánimas. C) Para iluminar a noite.</vt:lpstr>
      <vt:lpstr>  Lémbraste de …? Porque facemos na actualidade caveiras coa cortiza das calabazas? A) Para imitar as antigas caveiras castrexas. B) Para decorar as casas por defuntos. C) para facer “cabelo de anxo”.  </vt:lpstr>
      <vt:lpstr>Lémbraste de …? Que foi antes “Samaín” ou “Halloween”? A) Os dous aun tempo. B) Halloween e despois nós copiámosllo. C) O “Samaín” que foi levado polos emigrantes a América.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Samaín 2017      Fas ben ter medo…</dc:title>
  <dc:creator>SalaProf</dc:creator>
  <cp:lastModifiedBy>SalaProf</cp:lastModifiedBy>
  <cp:revision>29</cp:revision>
  <dcterms:created xsi:type="dcterms:W3CDTF">2017-10-09T07:34:57Z</dcterms:created>
  <dcterms:modified xsi:type="dcterms:W3CDTF">2018-09-18T14:46:17Z</dcterms:modified>
</cp:coreProperties>
</file>