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D2E795-5BF3-423F-B086-B8C610ED4CBF}" type="datetimeFigureOut">
              <a:rPr lang="es-ES" smtClean="0"/>
              <a:t>11/03/2020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FADF54-DF90-4AB0-AC69-A13CB983464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620689"/>
            <a:ext cx="4392488" cy="297976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sz="3200" dirty="0" smtClean="0"/>
              <a:t>LETRAS GALEGAS 2020</a:t>
            </a:r>
          </a:p>
          <a:p>
            <a:pPr algn="l"/>
            <a:r>
              <a:rPr lang="es-ES" sz="3200" dirty="0" smtClean="0"/>
              <a:t>Ricardo </a:t>
            </a:r>
            <a:r>
              <a:rPr lang="es-ES" sz="3200" dirty="0" err="1" smtClean="0"/>
              <a:t>CarValHo</a:t>
            </a:r>
            <a:r>
              <a:rPr lang="es-ES" sz="3200" dirty="0" smtClean="0"/>
              <a:t> Calero</a:t>
            </a:r>
          </a:p>
          <a:p>
            <a:pPr algn="l"/>
            <a:r>
              <a:rPr lang="es-ES" sz="1500" dirty="0" smtClean="0"/>
              <a:t>(Ferrol,1910-Santiago de </a:t>
            </a:r>
            <a:r>
              <a:rPr lang="es-ES" sz="1500" dirty="0" err="1" smtClean="0"/>
              <a:t>compostela</a:t>
            </a:r>
            <a:r>
              <a:rPr lang="es-ES" sz="1500" dirty="0" smtClean="0"/>
              <a:t>, 1990)</a:t>
            </a:r>
            <a:endParaRPr lang="es-ES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18288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528" y="618783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941" y="2442641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42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Ricardo Carvalho Calero </a:t>
            </a:r>
            <a:r>
              <a:rPr lang="es-ES" dirty="0" err="1" smtClean="0"/>
              <a:t>foi</a:t>
            </a:r>
            <a:r>
              <a:rPr lang="es-ES" dirty="0" smtClean="0"/>
              <a:t> o </a:t>
            </a:r>
            <a:r>
              <a:rPr lang="es-ES" dirty="0" err="1" smtClean="0"/>
              <a:t>primeiro</a:t>
            </a:r>
            <a:r>
              <a:rPr lang="es-ES" dirty="0" smtClean="0"/>
              <a:t> en Galicia en: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s-ES" sz="1800" dirty="0" smtClean="0"/>
              <a:t>Escribir en </a:t>
            </a:r>
            <a:r>
              <a:rPr lang="es-ES" sz="1800" dirty="0" err="1" smtClean="0"/>
              <a:t>galego</a:t>
            </a:r>
            <a:r>
              <a:rPr lang="es-ES" sz="1800" dirty="0" smtClean="0"/>
              <a:t>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Impartir a signatura de </a:t>
            </a:r>
            <a:r>
              <a:rPr lang="es-ES" sz="1800" dirty="0" err="1" smtClean="0"/>
              <a:t>Lingua</a:t>
            </a:r>
            <a:r>
              <a:rPr lang="es-ES" sz="1800" dirty="0" smtClean="0"/>
              <a:t> e Literaturas galegas na USC.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Ser o </a:t>
            </a:r>
            <a:r>
              <a:rPr lang="es-ES" sz="1800" dirty="0" err="1" smtClean="0"/>
              <a:t>primeiro</a:t>
            </a:r>
            <a:r>
              <a:rPr lang="es-ES" sz="1800" dirty="0" smtClean="0"/>
              <a:t> catedrático </a:t>
            </a:r>
            <a:r>
              <a:rPr lang="es-ES" sz="1800" dirty="0" err="1" smtClean="0"/>
              <a:t>nesta</a:t>
            </a:r>
            <a:r>
              <a:rPr lang="es-ES" sz="1800" dirty="0" smtClean="0"/>
              <a:t> asignatura na USC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Ser o </a:t>
            </a:r>
            <a:r>
              <a:rPr lang="es-ES" sz="1800" dirty="0" err="1" smtClean="0"/>
              <a:t>primeiro</a:t>
            </a:r>
            <a:r>
              <a:rPr lang="es-ES" sz="1800" dirty="0" smtClean="0"/>
              <a:t> en </a:t>
            </a:r>
            <a:r>
              <a:rPr lang="es-ES" sz="1800" dirty="0" err="1" smtClean="0"/>
              <a:t>acadar</a:t>
            </a:r>
            <a:r>
              <a:rPr lang="es-ES" sz="1800" dirty="0" smtClean="0"/>
              <a:t> </a:t>
            </a:r>
            <a:r>
              <a:rPr lang="es-ES" sz="1800" dirty="0" err="1" smtClean="0"/>
              <a:t>unha</a:t>
            </a:r>
            <a:r>
              <a:rPr lang="es-ES" sz="1800" dirty="0" smtClean="0"/>
              <a:t> cátedra na USC.</a:t>
            </a:r>
          </a:p>
          <a:p>
            <a:pPr marL="514350" indent="-514350">
              <a:buAutoNum type="alphaLcParenR"/>
            </a:pPr>
            <a:endParaRPr lang="es-ES" sz="1800" dirty="0" smtClean="0"/>
          </a:p>
          <a:p>
            <a:pPr marL="514350" indent="-514350">
              <a:buAutoNum type="alphaLcParenR"/>
            </a:pPr>
            <a:endParaRPr lang="es-ES" sz="24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B0F0"/>
                </a:solidFill>
              </a:rPr>
              <a:t>RICARDO CARVALHO CALERO</a:t>
            </a:r>
            <a:endParaRPr lang="es-E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Ricardo Carvalho Calero tiña como “amigos </a:t>
            </a:r>
            <a:r>
              <a:rPr lang="es-ES" dirty="0" err="1" smtClean="0"/>
              <a:t>intelectuais</a:t>
            </a:r>
            <a:r>
              <a:rPr lang="es-ES" dirty="0" smtClean="0"/>
              <a:t>” 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s-ES" sz="1800" dirty="0" smtClean="0"/>
              <a:t>Rosalía de Castro e a Curros Enríquez.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Manuel Murguía e a Eduardo </a:t>
            </a:r>
            <a:r>
              <a:rPr lang="es-ES" sz="1800" dirty="0" err="1" smtClean="0"/>
              <a:t>Pondal</a:t>
            </a:r>
            <a:r>
              <a:rPr lang="es-ES" sz="1800" dirty="0" smtClean="0"/>
              <a:t>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A </a:t>
            </a:r>
            <a:r>
              <a:rPr lang="es-ES" sz="1800" dirty="0" err="1" smtClean="0"/>
              <a:t>Castelao</a:t>
            </a:r>
            <a:r>
              <a:rPr lang="es-ES" sz="1800" dirty="0" smtClean="0"/>
              <a:t> e </a:t>
            </a:r>
            <a:r>
              <a:rPr lang="es-ES" sz="1800" dirty="0" err="1" smtClean="0"/>
              <a:t>aos</a:t>
            </a:r>
            <a:r>
              <a:rPr lang="es-ES" sz="1800" dirty="0" smtClean="0"/>
              <a:t> escritores da “</a:t>
            </a:r>
            <a:r>
              <a:rPr lang="es-ES" sz="1800" dirty="0" err="1" smtClean="0"/>
              <a:t>Xeración</a:t>
            </a:r>
            <a:r>
              <a:rPr lang="es-ES" sz="1800" dirty="0" smtClean="0"/>
              <a:t> </a:t>
            </a:r>
            <a:r>
              <a:rPr lang="es-ES" sz="1800" dirty="0" err="1" smtClean="0"/>
              <a:t>Nós</a:t>
            </a:r>
            <a:r>
              <a:rPr lang="es-ES" sz="1800" dirty="0" smtClean="0"/>
              <a:t>”.</a:t>
            </a:r>
          </a:p>
          <a:p>
            <a:pPr marL="514350" indent="-514350">
              <a:buAutoNum type="alphaLcParenR"/>
            </a:pPr>
            <a:r>
              <a:rPr lang="es-ES" sz="1800" dirty="0" err="1" smtClean="0"/>
              <a:t>Aos</a:t>
            </a:r>
            <a:r>
              <a:rPr lang="es-ES" sz="1800" dirty="0" smtClean="0"/>
              <a:t> </a:t>
            </a:r>
            <a:r>
              <a:rPr lang="es-ES" sz="1800" dirty="0" err="1" smtClean="0"/>
              <a:t>compañeiros</a:t>
            </a:r>
            <a:r>
              <a:rPr lang="es-ES" sz="1800" dirty="0" smtClean="0"/>
              <a:t> catedráticos da USC.</a:t>
            </a:r>
          </a:p>
          <a:p>
            <a:pPr marL="514350" indent="-514350">
              <a:buAutoNum type="alphaLcParenR"/>
            </a:pP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</a:rPr>
              <a:t>RICARDO CARVALHO CALERO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16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Ricardo </a:t>
            </a:r>
            <a:r>
              <a:rPr lang="es-ES" dirty="0"/>
              <a:t>C</a:t>
            </a:r>
            <a:r>
              <a:rPr lang="es-ES" dirty="0" smtClean="0"/>
              <a:t>arvalho Calero </a:t>
            </a:r>
            <a:r>
              <a:rPr lang="es-ES" dirty="0" err="1" smtClean="0"/>
              <a:t>traballou</a:t>
            </a:r>
            <a:r>
              <a:rPr lang="es-ES" dirty="0" smtClean="0"/>
              <a:t> a </a:t>
            </a:r>
            <a:r>
              <a:rPr lang="es-ES" dirty="0" err="1" smtClean="0"/>
              <a:t>prol</a:t>
            </a:r>
            <a:r>
              <a:rPr lang="es-ES" dirty="0" smtClean="0"/>
              <a:t> de: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s-ES" sz="1800" dirty="0" smtClean="0"/>
              <a:t>A Constitución española.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O Estatuto de Autonomía </a:t>
            </a:r>
            <a:r>
              <a:rPr lang="es-ES" sz="1800" dirty="0" smtClean="0"/>
              <a:t>de </a:t>
            </a:r>
            <a:r>
              <a:rPr lang="es-ES" sz="1800" dirty="0" smtClean="0"/>
              <a:t>Galicia e </a:t>
            </a:r>
            <a:r>
              <a:rPr lang="es-ES" sz="1800" dirty="0" smtClean="0"/>
              <a:t>do </a:t>
            </a:r>
            <a:r>
              <a:rPr lang="es-ES" sz="1800" dirty="0" smtClean="0"/>
              <a:t>Partido </a:t>
            </a:r>
            <a:r>
              <a:rPr lang="es-ES" sz="1800" dirty="0" err="1" smtClean="0"/>
              <a:t>galeguista</a:t>
            </a:r>
            <a:r>
              <a:rPr lang="es-ES" sz="1800" dirty="0" smtClean="0"/>
              <a:t>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O Concello de Santiago de Compostela.</a:t>
            </a:r>
          </a:p>
          <a:p>
            <a:pPr marL="514350" indent="-514350">
              <a:buAutoNum type="alphaLcParenR"/>
            </a:pPr>
            <a:r>
              <a:rPr lang="es-ES" sz="1800" dirty="0" smtClean="0"/>
              <a:t>O folclore e </a:t>
            </a:r>
            <a:r>
              <a:rPr lang="es-ES" sz="1800" dirty="0" err="1" smtClean="0"/>
              <a:t>festas</a:t>
            </a:r>
            <a:r>
              <a:rPr lang="es-ES" sz="1800" dirty="0" smtClean="0"/>
              <a:t> de Galicia.</a:t>
            </a:r>
          </a:p>
          <a:p>
            <a:pPr marL="514350" indent="-514350">
              <a:buAutoNum type="alphaLcParenR"/>
            </a:pPr>
            <a:endParaRPr lang="es-ES" sz="1800" dirty="0" smtClean="0"/>
          </a:p>
          <a:p>
            <a:pPr marL="514350" indent="-514350">
              <a:buAutoNum type="alphaLcParenR"/>
            </a:pP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</a:rPr>
              <a:t>RICARDO CARVALHO CALERO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16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 smtClean="0"/>
              <a:t>Na</a:t>
            </a:r>
            <a:r>
              <a:rPr lang="es-ES" dirty="0" smtClean="0"/>
              <a:t> </a:t>
            </a:r>
            <a:r>
              <a:rPr lang="es-ES" dirty="0" err="1" smtClean="0"/>
              <a:t>súa</a:t>
            </a:r>
            <a:r>
              <a:rPr lang="es-ES" dirty="0" smtClean="0"/>
              <a:t> estadía en Madrid Ricardo </a:t>
            </a:r>
            <a:r>
              <a:rPr lang="es-ES" dirty="0"/>
              <a:t>C</a:t>
            </a:r>
            <a:r>
              <a:rPr lang="es-ES" dirty="0" smtClean="0"/>
              <a:t>arballo </a:t>
            </a:r>
            <a:r>
              <a:rPr lang="es-ES" dirty="0" smtClean="0"/>
              <a:t>Calero…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AutoNum type="alphaLcParenR"/>
            </a:pPr>
            <a:r>
              <a:rPr lang="es-ES" sz="1800" dirty="0" smtClean="0"/>
              <a:t>Estaba a </a:t>
            </a:r>
            <a:r>
              <a:rPr lang="es-ES" sz="1800" dirty="0" err="1" smtClean="0"/>
              <a:t>traballar</a:t>
            </a:r>
            <a:r>
              <a:rPr lang="es-ES" sz="1800" dirty="0" smtClean="0"/>
              <a:t> como profesor </a:t>
            </a:r>
            <a:r>
              <a:rPr lang="es-ES" sz="1800" dirty="0" err="1" smtClean="0"/>
              <a:t>nunha</a:t>
            </a:r>
            <a:r>
              <a:rPr lang="es-ES" sz="1800" dirty="0" smtClean="0"/>
              <a:t> </a:t>
            </a:r>
            <a:r>
              <a:rPr lang="es-ES" sz="1800" dirty="0" err="1" smtClean="0"/>
              <a:t>facultade</a:t>
            </a:r>
            <a:r>
              <a:rPr lang="es-ES" sz="1800" dirty="0" smtClean="0"/>
              <a:t>.</a:t>
            </a:r>
          </a:p>
          <a:p>
            <a:pPr>
              <a:buAutoNum type="alphaLcParenR"/>
            </a:pPr>
            <a:r>
              <a:rPr lang="es-ES" sz="1800" dirty="0" smtClean="0"/>
              <a:t>Estaba preparándose para ser profesor de </a:t>
            </a:r>
            <a:r>
              <a:rPr lang="es-ES" sz="1800" dirty="0" err="1" smtClean="0"/>
              <a:t>bacharelato</a:t>
            </a:r>
            <a:r>
              <a:rPr lang="es-ES" sz="1800" dirty="0" smtClean="0"/>
              <a:t>.</a:t>
            </a:r>
          </a:p>
          <a:p>
            <a:pPr>
              <a:buAutoNum type="alphaLcParenR"/>
            </a:pPr>
            <a:r>
              <a:rPr lang="es-ES" sz="1800" dirty="0" smtClean="0"/>
              <a:t>Estaba </a:t>
            </a:r>
            <a:r>
              <a:rPr lang="es-ES" sz="1800" dirty="0" err="1" smtClean="0"/>
              <a:t>Impartindo</a:t>
            </a:r>
            <a:r>
              <a:rPr lang="es-ES" sz="1800" dirty="0" smtClean="0"/>
              <a:t> charlas e conferencias sobre Galicia.</a:t>
            </a:r>
          </a:p>
          <a:p>
            <a:pPr>
              <a:buAutoNum type="alphaLcParenR"/>
            </a:pPr>
            <a:r>
              <a:rPr lang="es-ES" sz="1800" dirty="0" smtClean="0"/>
              <a:t>Nunca estivo en Madrid.</a:t>
            </a:r>
            <a:endParaRPr lang="es-ES" sz="1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</a:rPr>
              <a:t>RICARDO CARVALHO CALERO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90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Cando </a:t>
            </a:r>
            <a:r>
              <a:rPr lang="es-ES" dirty="0" err="1" smtClean="0"/>
              <a:t>estalou</a:t>
            </a:r>
            <a:r>
              <a:rPr lang="es-ES" dirty="0" smtClean="0"/>
              <a:t> a Guerra Civil Española Ricardo Carvalho Calero…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1800" dirty="0" smtClean="0"/>
              <a:t>a)</a:t>
            </a:r>
            <a:r>
              <a:rPr lang="es-ES" sz="1800" dirty="0" err="1" smtClean="0"/>
              <a:t>Fuxiu</a:t>
            </a:r>
            <a:r>
              <a:rPr lang="es-ES" sz="1800" dirty="0" smtClean="0"/>
              <a:t> para Galicia para </a:t>
            </a:r>
            <a:r>
              <a:rPr lang="es-ES" sz="1800" dirty="0" err="1" smtClean="0"/>
              <a:t>poñerse</a:t>
            </a:r>
            <a:r>
              <a:rPr lang="es-ES" sz="1800" dirty="0" smtClean="0"/>
              <a:t> a salvo.</a:t>
            </a:r>
          </a:p>
          <a:p>
            <a:r>
              <a:rPr lang="es-ES" sz="1800" dirty="0" smtClean="0"/>
              <a:t>b) </a:t>
            </a:r>
            <a:r>
              <a:rPr lang="es-ES" sz="1800" dirty="0" err="1" smtClean="0"/>
              <a:t>Loitou</a:t>
            </a:r>
            <a:r>
              <a:rPr lang="es-ES" sz="1800" dirty="0" smtClean="0"/>
              <a:t>  no bando republicano a favor da </a:t>
            </a:r>
            <a:r>
              <a:rPr lang="es-ES" sz="1800" dirty="0" err="1" smtClean="0"/>
              <a:t>liberdade</a:t>
            </a:r>
            <a:r>
              <a:rPr lang="es-ES" sz="1800" dirty="0" smtClean="0"/>
              <a:t> e contra o fascismo.</a:t>
            </a:r>
          </a:p>
          <a:p>
            <a:r>
              <a:rPr lang="es-ES" sz="1800" dirty="0" smtClean="0"/>
              <a:t>c)</a:t>
            </a:r>
            <a:r>
              <a:rPr lang="es-ES" sz="1800" dirty="0" err="1" smtClean="0"/>
              <a:t>Loitou</a:t>
            </a:r>
            <a:r>
              <a:rPr lang="es-ES" sz="1800" dirty="0" smtClean="0"/>
              <a:t> no bando dos sublevados.</a:t>
            </a:r>
          </a:p>
          <a:p>
            <a:endParaRPr lang="es-ES" sz="1800" dirty="0" smtClean="0"/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</a:rPr>
              <a:t>RICARDO CARVALHO CALERO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278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Como represalia por </a:t>
            </a:r>
            <a:r>
              <a:rPr lang="es-ES" dirty="0" err="1" smtClean="0"/>
              <a:t>loitar</a:t>
            </a:r>
            <a:r>
              <a:rPr lang="es-ES" dirty="0" smtClean="0"/>
              <a:t> </a:t>
            </a:r>
            <a:r>
              <a:rPr lang="es-ES" dirty="0" err="1" smtClean="0"/>
              <a:t>co</a:t>
            </a:r>
            <a:r>
              <a:rPr lang="es-ES" dirty="0" smtClean="0"/>
              <a:t> bando republicano, a Carvalho Calero…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AutoNum type="alphaLcParenR"/>
            </a:pPr>
            <a:r>
              <a:rPr lang="es-ES" sz="1800" dirty="0" smtClean="0"/>
              <a:t>Non </a:t>
            </a:r>
            <a:r>
              <a:rPr lang="es-ES" sz="1800" dirty="0" err="1" smtClean="0"/>
              <a:t>lle</a:t>
            </a:r>
            <a:r>
              <a:rPr lang="es-ES" sz="1800" dirty="0" smtClean="0"/>
              <a:t> </a:t>
            </a:r>
            <a:r>
              <a:rPr lang="es-ES" sz="1800" dirty="0" err="1" smtClean="0"/>
              <a:t>deixaron</a:t>
            </a:r>
            <a:r>
              <a:rPr lang="es-ES" sz="1800" dirty="0" smtClean="0"/>
              <a:t> </a:t>
            </a:r>
            <a:r>
              <a:rPr lang="es-ES" sz="1800" dirty="0" err="1" smtClean="0"/>
              <a:t>exercer</a:t>
            </a:r>
            <a:r>
              <a:rPr lang="es-ES" sz="1800" dirty="0" smtClean="0"/>
              <a:t> como profesor </a:t>
            </a:r>
            <a:r>
              <a:rPr lang="es-ES" sz="1800" dirty="0" err="1" smtClean="0"/>
              <a:t>nun</a:t>
            </a:r>
            <a:r>
              <a:rPr lang="es-ES" sz="1800" dirty="0" smtClean="0"/>
              <a:t> instituto público.</a:t>
            </a:r>
          </a:p>
          <a:p>
            <a:pPr>
              <a:buAutoNum type="alphaLcParenR"/>
            </a:pPr>
            <a:r>
              <a:rPr lang="es-ES" sz="1800" dirty="0" err="1" smtClean="0"/>
              <a:t>Dedicáronlle</a:t>
            </a:r>
            <a:r>
              <a:rPr lang="es-ES" sz="1800" dirty="0" smtClean="0"/>
              <a:t> o Día das Letras Galegas 2020.</a:t>
            </a:r>
          </a:p>
          <a:p>
            <a:pPr>
              <a:buAutoNum type="alphaLcParenR"/>
            </a:pPr>
            <a:r>
              <a:rPr lang="es-ES" sz="1800" dirty="0" err="1" smtClean="0"/>
              <a:t>Ofrecéronlle</a:t>
            </a:r>
            <a:r>
              <a:rPr lang="es-ES" sz="1800" dirty="0" smtClean="0"/>
              <a:t> a cátedra de </a:t>
            </a:r>
            <a:r>
              <a:rPr lang="es-ES" sz="1800" dirty="0" err="1" smtClean="0"/>
              <a:t>Lingua</a:t>
            </a:r>
            <a:r>
              <a:rPr lang="es-ES" sz="1800" dirty="0" smtClean="0"/>
              <a:t> e Literatura galegas na USC.</a:t>
            </a:r>
          </a:p>
          <a:p>
            <a:pPr>
              <a:buAutoNum type="alphaLcParenR"/>
            </a:pPr>
            <a:r>
              <a:rPr lang="es-ES" sz="1800" dirty="0" err="1" smtClean="0"/>
              <a:t>Nun</a:t>
            </a:r>
            <a:r>
              <a:rPr lang="es-ES" sz="1800" dirty="0" smtClean="0"/>
              <a:t> </a:t>
            </a:r>
            <a:r>
              <a:rPr lang="es-ES" sz="1800" dirty="0" err="1" smtClean="0"/>
              <a:t>puido</a:t>
            </a:r>
            <a:r>
              <a:rPr lang="es-ES" sz="1800" dirty="0" smtClean="0"/>
              <a:t> </a:t>
            </a:r>
            <a:r>
              <a:rPr lang="es-ES" sz="1800" dirty="0" err="1" smtClean="0"/>
              <a:t>voltar</a:t>
            </a:r>
            <a:r>
              <a:rPr lang="es-ES" sz="1800" dirty="0" smtClean="0"/>
              <a:t> </a:t>
            </a:r>
            <a:r>
              <a:rPr lang="es-ES" sz="1800" dirty="0" err="1" smtClean="0"/>
              <a:t>máis</a:t>
            </a:r>
            <a:r>
              <a:rPr lang="es-ES" sz="1800" dirty="0" smtClean="0"/>
              <a:t> a Galicia.</a:t>
            </a:r>
          </a:p>
          <a:p>
            <a:pPr>
              <a:buAutoNum type="alphaLcParenR"/>
            </a:pPr>
            <a:endParaRPr lang="es-ES" sz="1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</a:rPr>
              <a:t>RICARDO CARVALHO CALERO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30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Ricardo Carvalho Calero…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1800" dirty="0" smtClean="0"/>
              <a:t>a)</a:t>
            </a:r>
            <a:r>
              <a:rPr lang="es-ES" sz="1800" dirty="0" err="1" smtClean="0"/>
              <a:t>Só</a:t>
            </a:r>
            <a:r>
              <a:rPr lang="es-ES" sz="1800" dirty="0" smtClean="0"/>
              <a:t> </a:t>
            </a:r>
            <a:r>
              <a:rPr lang="es-ES" sz="1800" dirty="0" err="1" smtClean="0"/>
              <a:t>ecribiu</a:t>
            </a:r>
            <a:r>
              <a:rPr lang="es-ES" sz="1800" dirty="0" smtClean="0"/>
              <a:t> poesía.</a:t>
            </a:r>
          </a:p>
          <a:p>
            <a:r>
              <a:rPr lang="es-ES" sz="1800" dirty="0" smtClean="0"/>
              <a:t>b)</a:t>
            </a:r>
            <a:r>
              <a:rPr lang="es-ES" sz="1800" dirty="0" err="1" smtClean="0"/>
              <a:t>Escribiu</a:t>
            </a:r>
            <a:r>
              <a:rPr lang="es-ES" sz="1800" dirty="0" smtClean="0"/>
              <a:t> poesía e teatro.</a:t>
            </a:r>
          </a:p>
          <a:p>
            <a:r>
              <a:rPr lang="es-ES" sz="1800" dirty="0" smtClean="0"/>
              <a:t>c) </a:t>
            </a:r>
            <a:r>
              <a:rPr lang="es-ES" sz="1800" dirty="0" err="1" smtClean="0"/>
              <a:t>Cultivou</a:t>
            </a:r>
            <a:r>
              <a:rPr lang="es-ES" sz="1800" dirty="0" smtClean="0"/>
              <a:t> os tres </a:t>
            </a:r>
            <a:r>
              <a:rPr lang="es-ES" sz="1800" dirty="0" err="1" smtClean="0"/>
              <a:t>xéneros</a:t>
            </a:r>
            <a:r>
              <a:rPr lang="es-ES" sz="1800" dirty="0" smtClean="0"/>
              <a:t> literarios.</a:t>
            </a:r>
          </a:p>
          <a:p>
            <a:r>
              <a:rPr lang="es-ES" sz="1800" dirty="0" smtClean="0"/>
              <a:t>d) </a:t>
            </a:r>
            <a:r>
              <a:rPr lang="es-ES" sz="1800" dirty="0" err="1" smtClean="0"/>
              <a:t>Só</a:t>
            </a:r>
            <a:r>
              <a:rPr lang="es-ES" sz="1800" dirty="0" smtClean="0"/>
              <a:t> se </a:t>
            </a:r>
            <a:r>
              <a:rPr lang="es-ES" sz="1800" dirty="0" err="1" smtClean="0"/>
              <a:t>dedicou</a:t>
            </a:r>
            <a:r>
              <a:rPr lang="es-ES" sz="1800" dirty="0" smtClean="0"/>
              <a:t> a impartir clases na USC de </a:t>
            </a:r>
            <a:r>
              <a:rPr lang="es-ES" sz="1800" dirty="0" err="1" smtClean="0"/>
              <a:t>Lingua</a:t>
            </a:r>
            <a:r>
              <a:rPr lang="es-ES" sz="1800" dirty="0" smtClean="0"/>
              <a:t> e Literatura Galegas.</a:t>
            </a:r>
            <a:endParaRPr lang="es-ES" sz="1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F0"/>
                </a:solidFill>
              </a:rPr>
              <a:t>RICARDO CARVALHO CALERO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413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s-ES" sz="1600" dirty="0">
                <a:solidFill>
                  <a:srgbClr val="000000"/>
                </a:solidFill>
              </a:rPr>
              <a:t>Ola rapazas e rapaces:</a:t>
            </a:r>
          </a:p>
          <a:p>
            <a:pPr lvl="0" algn="just"/>
            <a:r>
              <a:rPr lang="es-ES" sz="1600" dirty="0" err="1">
                <a:solidFill>
                  <a:srgbClr val="000000"/>
                </a:solidFill>
              </a:rPr>
              <a:t>Chámome</a:t>
            </a:r>
            <a:r>
              <a:rPr lang="es-ES" sz="1600" dirty="0">
                <a:solidFill>
                  <a:srgbClr val="000000"/>
                </a:solidFill>
              </a:rPr>
              <a:t> Ricardo e son o escritor </a:t>
            </a:r>
            <a:r>
              <a:rPr lang="es-ES" sz="1600" dirty="0" err="1">
                <a:solidFill>
                  <a:srgbClr val="000000"/>
                </a:solidFill>
              </a:rPr>
              <a:t>homenaxeado</a:t>
            </a:r>
            <a:r>
              <a:rPr lang="es-ES" sz="1600" dirty="0">
                <a:solidFill>
                  <a:srgbClr val="000000"/>
                </a:solidFill>
              </a:rPr>
              <a:t> polo día das letras galegas o próximo 17 de </a:t>
            </a:r>
            <a:r>
              <a:rPr lang="es-ES" sz="1600" dirty="0" err="1">
                <a:solidFill>
                  <a:srgbClr val="000000"/>
                </a:solidFill>
              </a:rPr>
              <a:t>maio</a:t>
            </a:r>
            <a:r>
              <a:rPr lang="es-ES" sz="1600" dirty="0">
                <a:solidFill>
                  <a:srgbClr val="000000"/>
                </a:solidFill>
              </a:rPr>
              <a:t>. A </a:t>
            </a:r>
            <a:r>
              <a:rPr lang="es-ES" sz="1600" dirty="0" err="1">
                <a:solidFill>
                  <a:srgbClr val="000000"/>
                </a:solidFill>
              </a:rPr>
              <a:t>verdade</a:t>
            </a:r>
            <a:r>
              <a:rPr lang="es-ES" sz="1600" dirty="0">
                <a:solidFill>
                  <a:srgbClr val="000000"/>
                </a:solidFill>
              </a:rPr>
              <a:t> é que o </a:t>
            </a:r>
            <a:r>
              <a:rPr lang="es-ES" sz="1600" dirty="0" err="1">
                <a:solidFill>
                  <a:srgbClr val="000000"/>
                </a:solidFill>
              </a:rPr>
              <a:t>meu</a:t>
            </a:r>
            <a:r>
              <a:rPr lang="es-ES" sz="1600" dirty="0">
                <a:solidFill>
                  <a:srgbClr val="000000"/>
                </a:solidFill>
              </a:rPr>
              <a:t> </a:t>
            </a:r>
            <a:r>
              <a:rPr lang="es-ES" sz="1600" dirty="0" err="1">
                <a:solidFill>
                  <a:srgbClr val="000000"/>
                </a:solidFill>
              </a:rPr>
              <a:t>nomeamento</a:t>
            </a:r>
            <a:r>
              <a:rPr lang="es-ES" sz="1600" dirty="0">
                <a:solidFill>
                  <a:srgbClr val="000000"/>
                </a:solidFill>
              </a:rPr>
              <a:t>  </a:t>
            </a:r>
            <a:r>
              <a:rPr lang="es-ES" sz="1600" dirty="0" err="1">
                <a:solidFill>
                  <a:srgbClr val="000000"/>
                </a:solidFill>
              </a:rPr>
              <a:t>pola</a:t>
            </a:r>
            <a:r>
              <a:rPr lang="es-ES" sz="1600" dirty="0">
                <a:solidFill>
                  <a:srgbClr val="000000"/>
                </a:solidFill>
              </a:rPr>
              <a:t> RAG como </a:t>
            </a:r>
            <a:r>
              <a:rPr lang="es-ES" sz="1600" dirty="0" err="1">
                <a:solidFill>
                  <a:srgbClr val="000000"/>
                </a:solidFill>
              </a:rPr>
              <a:t>homenaxeado</a:t>
            </a:r>
            <a:r>
              <a:rPr lang="es-ES" sz="1600" dirty="0">
                <a:solidFill>
                  <a:srgbClr val="000000"/>
                </a:solidFill>
              </a:rPr>
              <a:t> </a:t>
            </a:r>
            <a:r>
              <a:rPr lang="es-ES" sz="1600" dirty="0" err="1">
                <a:solidFill>
                  <a:srgbClr val="000000"/>
                </a:solidFill>
              </a:rPr>
              <a:t>polas</a:t>
            </a:r>
            <a:r>
              <a:rPr lang="es-ES" sz="1600" dirty="0">
                <a:solidFill>
                  <a:srgbClr val="000000"/>
                </a:solidFill>
              </a:rPr>
              <a:t> Letras  </a:t>
            </a:r>
            <a:r>
              <a:rPr lang="es-ES" sz="1600" dirty="0" err="1">
                <a:solidFill>
                  <a:srgbClr val="000000"/>
                </a:solidFill>
              </a:rPr>
              <a:t>foi</a:t>
            </a:r>
            <a:r>
              <a:rPr lang="es-ES" sz="1600" dirty="0">
                <a:solidFill>
                  <a:srgbClr val="000000"/>
                </a:solidFill>
              </a:rPr>
              <a:t> algo </a:t>
            </a:r>
            <a:r>
              <a:rPr lang="es-ES" sz="1600" dirty="0" smtClean="0">
                <a:solidFill>
                  <a:srgbClr val="000000"/>
                </a:solidFill>
              </a:rPr>
              <a:t>polémico, </a:t>
            </a:r>
            <a:r>
              <a:rPr lang="es-ES" sz="1600" dirty="0" err="1" smtClean="0">
                <a:solidFill>
                  <a:srgbClr val="000000"/>
                </a:solidFill>
              </a:rPr>
              <a:t>mais</a:t>
            </a:r>
            <a:r>
              <a:rPr lang="es-ES" sz="1600" dirty="0" smtClean="0">
                <a:solidFill>
                  <a:srgbClr val="000000"/>
                </a:solidFill>
              </a:rPr>
              <a:t> </a:t>
            </a:r>
            <a:r>
              <a:rPr lang="es-ES" sz="1600" dirty="0">
                <a:solidFill>
                  <a:srgbClr val="000000"/>
                </a:solidFill>
              </a:rPr>
              <a:t>a </a:t>
            </a:r>
            <a:r>
              <a:rPr lang="es-ES" sz="1600" dirty="0" err="1">
                <a:solidFill>
                  <a:srgbClr val="000000"/>
                </a:solidFill>
              </a:rPr>
              <a:t>mesma</a:t>
            </a:r>
            <a:r>
              <a:rPr lang="es-ES" sz="1600" dirty="0">
                <a:solidFill>
                  <a:srgbClr val="000000"/>
                </a:solidFill>
              </a:rPr>
              <a:t> RAG </a:t>
            </a:r>
            <a:r>
              <a:rPr lang="es-ES" sz="1600" dirty="0" err="1">
                <a:solidFill>
                  <a:srgbClr val="000000"/>
                </a:solidFill>
              </a:rPr>
              <a:t>concluíu</a:t>
            </a:r>
            <a:r>
              <a:rPr lang="es-ES" sz="1600" dirty="0">
                <a:solidFill>
                  <a:srgbClr val="000000"/>
                </a:solidFill>
              </a:rPr>
              <a:t> que </a:t>
            </a:r>
            <a:r>
              <a:rPr lang="es-ES" sz="1600" dirty="0" err="1">
                <a:solidFill>
                  <a:srgbClr val="000000"/>
                </a:solidFill>
              </a:rPr>
              <a:t>fun</a:t>
            </a:r>
            <a:r>
              <a:rPr lang="es-ES" sz="1600" dirty="0">
                <a:solidFill>
                  <a:srgbClr val="000000"/>
                </a:solidFill>
              </a:rPr>
              <a:t> “</a:t>
            </a:r>
            <a:r>
              <a:rPr lang="es-ES" sz="1600" dirty="0" err="1">
                <a:solidFill>
                  <a:srgbClr val="000000"/>
                </a:solidFill>
              </a:rPr>
              <a:t>Unha</a:t>
            </a:r>
            <a:r>
              <a:rPr lang="es-ES" sz="1600" dirty="0">
                <a:solidFill>
                  <a:srgbClr val="000000"/>
                </a:solidFill>
              </a:rPr>
              <a:t> das figuras </a:t>
            </a:r>
            <a:r>
              <a:rPr lang="es-ES" sz="1600" dirty="0" err="1">
                <a:solidFill>
                  <a:srgbClr val="000000"/>
                </a:solidFill>
              </a:rPr>
              <a:t>máis</a:t>
            </a:r>
            <a:r>
              <a:rPr lang="es-ES" sz="1600" dirty="0">
                <a:solidFill>
                  <a:srgbClr val="000000"/>
                </a:solidFill>
              </a:rPr>
              <a:t> relevantes da cultura galega na segunda </a:t>
            </a:r>
            <a:r>
              <a:rPr lang="es-ES" sz="1600" dirty="0" err="1">
                <a:solidFill>
                  <a:srgbClr val="000000"/>
                </a:solidFill>
              </a:rPr>
              <a:t>metade</a:t>
            </a:r>
            <a:r>
              <a:rPr lang="es-ES" sz="1600" dirty="0">
                <a:solidFill>
                  <a:srgbClr val="000000"/>
                </a:solidFill>
              </a:rPr>
              <a:t> do </a:t>
            </a:r>
            <a:r>
              <a:rPr lang="es-ES" sz="1600" dirty="0" err="1">
                <a:solidFill>
                  <a:srgbClr val="000000"/>
                </a:solidFill>
              </a:rPr>
              <a:t>século</a:t>
            </a:r>
            <a:r>
              <a:rPr lang="es-ES" sz="1600" dirty="0">
                <a:solidFill>
                  <a:srgbClr val="000000"/>
                </a:solidFill>
              </a:rPr>
              <a:t> XX”, pero…</a:t>
            </a:r>
            <a:r>
              <a:rPr lang="es-ES" sz="1600" dirty="0" err="1">
                <a:solidFill>
                  <a:srgbClr val="000000"/>
                </a:solidFill>
              </a:rPr>
              <a:t>isto</a:t>
            </a:r>
            <a:r>
              <a:rPr lang="es-ES" sz="1600" dirty="0">
                <a:solidFill>
                  <a:srgbClr val="000000"/>
                </a:solidFill>
              </a:rPr>
              <a:t> é </a:t>
            </a:r>
            <a:r>
              <a:rPr lang="es-ES" sz="1600" dirty="0" err="1">
                <a:solidFill>
                  <a:srgbClr val="000000"/>
                </a:solidFill>
              </a:rPr>
              <a:t>outra</a:t>
            </a:r>
            <a:r>
              <a:rPr lang="es-ES" sz="1600" dirty="0">
                <a:solidFill>
                  <a:srgbClr val="000000"/>
                </a:solidFill>
              </a:rPr>
              <a:t> historia.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RICARDO CARVALHO CALERO</a:t>
            </a:r>
            <a:endParaRPr lang="es-E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223224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41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just"/>
            <a:r>
              <a:rPr lang="es-ES" sz="1700" dirty="0">
                <a:solidFill>
                  <a:srgbClr val="000000"/>
                </a:solidFill>
              </a:rPr>
              <a:t>En Galicia , </a:t>
            </a:r>
            <a:r>
              <a:rPr lang="es-ES" sz="1700" dirty="0" err="1">
                <a:solidFill>
                  <a:srgbClr val="000000"/>
                </a:solidFill>
              </a:rPr>
              <a:t>aínda</a:t>
            </a:r>
            <a:r>
              <a:rPr lang="es-ES" sz="1700" dirty="0">
                <a:solidFill>
                  <a:srgbClr val="000000"/>
                </a:solidFill>
              </a:rPr>
              <a:t> que </a:t>
            </a:r>
            <a:r>
              <a:rPr lang="es-ES" sz="1700" dirty="0" smtClean="0">
                <a:solidFill>
                  <a:srgbClr val="000000"/>
                </a:solidFill>
              </a:rPr>
              <a:t>non </a:t>
            </a:r>
            <a:r>
              <a:rPr lang="es-ES" sz="1700" dirty="0">
                <a:solidFill>
                  <a:srgbClr val="000000"/>
                </a:solidFill>
              </a:rPr>
              <a:t>está ben que </a:t>
            </a:r>
            <a:r>
              <a:rPr lang="es-ES" sz="1700" dirty="0" err="1">
                <a:solidFill>
                  <a:srgbClr val="000000"/>
                </a:solidFill>
              </a:rPr>
              <a:t>eu</a:t>
            </a:r>
            <a:r>
              <a:rPr lang="es-ES" sz="1700" dirty="0">
                <a:solidFill>
                  <a:srgbClr val="000000"/>
                </a:solidFill>
              </a:rPr>
              <a:t> o diga, </a:t>
            </a:r>
            <a:r>
              <a:rPr lang="es-ES" sz="1700" dirty="0" err="1">
                <a:solidFill>
                  <a:srgbClr val="000000"/>
                </a:solidFill>
              </a:rPr>
              <a:t>fun</a:t>
            </a:r>
            <a:r>
              <a:rPr lang="es-ES" sz="1700" dirty="0">
                <a:solidFill>
                  <a:srgbClr val="000000"/>
                </a:solidFill>
              </a:rPr>
              <a:t> o </a:t>
            </a:r>
            <a:r>
              <a:rPr lang="es-ES" sz="1700" dirty="0" err="1">
                <a:solidFill>
                  <a:srgbClr val="000000"/>
                </a:solidFill>
              </a:rPr>
              <a:t>primeiro</a:t>
            </a:r>
            <a:r>
              <a:rPr lang="es-ES" sz="1700" dirty="0">
                <a:solidFill>
                  <a:srgbClr val="000000"/>
                </a:solidFill>
              </a:rPr>
              <a:t> </a:t>
            </a:r>
            <a:r>
              <a:rPr lang="es-ES" sz="1700" dirty="0" err="1">
                <a:solidFill>
                  <a:srgbClr val="000000"/>
                </a:solidFill>
              </a:rPr>
              <a:t>nalgunas</a:t>
            </a:r>
            <a:r>
              <a:rPr lang="es-ES" sz="1700" dirty="0">
                <a:solidFill>
                  <a:srgbClr val="000000"/>
                </a:solidFill>
              </a:rPr>
              <a:t> </a:t>
            </a:r>
            <a:r>
              <a:rPr lang="es-ES" sz="1700" dirty="0" err="1">
                <a:solidFill>
                  <a:srgbClr val="000000"/>
                </a:solidFill>
              </a:rPr>
              <a:t>cousas</a:t>
            </a:r>
            <a:r>
              <a:rPr lang="es-ES" sz="1700" dirty="0">
                <a:solidFill>
                  <a:srgbClr val="000000"/>
                </a:solidFill>
              </a:rPr>
              <a:t>, por </a:t>
            </a:r>
            <a:r>
              <a:rPr lang="es-ES" sz="1700" dirty="0" err="1">
                <a:solidFill>
                  <a:srgbClr val="000000"/>
                </a:solidFill>
              </a:rPr>
              <a:t>exemplo</a:t>
            </a:r>
            <a:r>
              <a:rPr lang="es-ES" sz="1700" dirty="0">
                <a:solidFill>
                  <a:srgbClr val="000000"/>
                </a:solidFill>
              </a:rPr>
              <a:t>, na </a:t>
            </a:r>
            <a:r>
              <a:rPr lang="es-ES" sz="1700" dirty="0" err="1">
                <a:solidFill>
                  <a:srgbClr val="000000"/>
                </a:solidFill>
              </a:rPr>
              <a:t>U</a:t>
            </a:r>
            <a:r>
              <a:rPr lang="es-ES" sz="1700" dirty="0" err="1" smtClean="0">
                <a:solidFill>
                  <a:srgbClr val="000000"/>
                </a:solidFill>
              </a:rPr>
              <a:t>niversidade</a:t>
            </a:r>
            <a:r>
              <a:rPr lang="es-ES" sz="1700" dirty="0" smtClean="0">
                <a:solidFill>
                  <a:srgbClr val="000000"/>
                </a:solidFill>
              </a:rPr>
              <a:t> </a:t>
            </a:r>
            <a:r>
              <a:rPr lang="es-ES" sz="1700" dirty="0">
                <a:solidFill>
                  <a:srgbClr val="000000"/>
                </a:solidFill>
              </a:rPr>
              <a:t>de Santiago de Compostela (USC) </a:t>
            </a:r>
            <a:r>
              <a:rPr lang="es-ES" sz="1700" dirty="0" err="1">
                <a:solidFill>
                  <a:srgbClr val="000000"/>
                </a:solidFill>
              </a:rPr>
              <a:t>fun</a:t>
            </a:r>
            <a:r>
              <a:rPr lang="es-ES" sz="1700" dirty="0">
                <a:solidFill>
                  <a:srgbClr val="000000"/>
                </a:solidFill>
              </a:rPr>
              <a:t> o </a:t>
            </a:r>
            <a:r>
              <a:rPr lang="es-ES" sz="1700" dirty="0" err="1">
                <a:solidFill>
                  <a:srgbClr val="000000"/>
                </a:solidFill>
              </a:rPr>
              <a:t>primeiro</a:t>
            </a:r>
            <a:r>
              <a:rPr lang="es-ES" sz="1700" dirty="0">
                <a:solidFill>
                  <a:srgbClr val="000000"/>
                </a:solidFill>
              </a:rPr>
              <a:t> docente en impartir a asignatura de </a:t>
            </a:r>
            <a:r>
              <a:rPr lang="es-ES" sz="1700" dirty="0" err="1">
                <a:solidFill>
                  <a:srgbClr val="000000"/>
                </a:solidFill>
              </a:rPr>
              <a:t>Lingua</a:t>
            </a:r>
            <a:r>
              <a:rPr lang="es-ES" sz="1700" dirty="0">
                <a:solidFill>
                  <a:srgbClr val="000000"/>
                </a:solidFill>
              </a:rPr>
              <a:t> e Literatura galegas e o </a:t>
            </a:r>
            <a:r>
              <a:rPr lang="es-ES" sz="1700" dirty="0" err="1">
                <a:solidFill>
                  <a:srgbClr val="000000"/>
                </a:solidFill>
              </a:rPr>
              <a:t>primeiro</a:t>
            </a:r>
            <a:r>
              <a:rPr lang="es-ES" sz="1700" dirty="0">
                <a:solidFill>
                  <a:srgbClr val="000000"/>
                </a:solidFill>
              </a:rPr>
              <a:t> catedrático </a:t>
            </a:r>
            <a:r>
              <a:rPr lang="es-ES" sz="1700" dirty="0" err="1">
                <a:solidFill>
                  <a:srgbClr val="000000"/>
                </a:solidFill>
              </a:rPr>
              <a:t>nesta</a:t>
            </a:r>
            <a:r>
              <a:rPr lang="es-ES" sz="1700" dirty="0">
                <a:solidFill>
                  <a:srgbClr val="000000"/>
                </a:solidFill>
              </a:rPr>
              <a:t> asignatura.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RICARDO CARVALHO CALERO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316835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74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just"/>
            <a:r>
              <a:rPr lang="es-ES" sz="2000" dirty="0" err="1">
                <a:solidFill>
                  <a:srgbClr val="000000"/>
                </a:solidFill>
              </a:rPr>
              <a:t>Sempre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tiven</a:t>
            </a:r>
            <a:r>
              <a:rPr lang="es-ES" sz="2000" dirty="0">
                <a:solidFill>
                  <a:srgbClr val="000000"/>
                </a:solidFill>
              </a:rPr>
              <a:t> un compromiso </a:t>
            </a:r>
            <a:r>
              <a:rPr lang="es-ES" sz="2000" dirty="0" err="1">
                <a:solidFill>
                  <a:srgbClr val="000000"/>
                </a:solidFill>
              </a:rPr>
              <a:t>moi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forte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co</a:t>
            </a:r>
            <a:r>
              <a:rPr lang="es-ES" sz="2000" dirty="0">
                <a:solidFill>
                  <a:srgbClr val="000000"/>
                </a:solidFill>
              </a:rPr>
              <a:t> “</a:t>
            </a:r>
            <a:r>
              <a:rPr lang="es-ES" sz="2000" dirty="0" err="1">
                <a:solidFill>
                  <a:srgbClr val="000000"/>
                </a:solidFill>
              </a:rPr>
              <a:t>galeguismo</a:t>
            </a:r>
            <a:r>
              <a:rPr lang="es-ES" sz="2000" dirty="0">
                <a:solidFill>
                  <a:srgbClr val="000000"/>
                </a:solidFill>
              </a:rPr>
              <a:t>” e </a:t>
            </a:r>
            <a:r>
              <a:rPr lang="es-ES" sz="2000" dirty="0" err="1">
                <a:solidFill>
                  <a:srgbClr val="000000"/>
                </a:solidFill>
              </a:rPr>
              <a:t>tratei</a:t>
            </a:r>
            <a:r>
              <a:rPr lang="es-ES" sz="2000" dirty="0">
                <a:solidFill>
                  <a:srgbClr val="000000"/>
                </a:solidFill>
              </a:rPr>
              <a:t> de frecuentar a escritores e </a:t>
            </a:r>
            <a:r>
              <a:rPr lang="es-ES" sz="2000" dirty="0" err="1">
                <a:solidFill>
                  <a:srgbClr val="000000"/>
                </a:solidFill>
              </a:rPr>
              <a:t>intelectuais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afíns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ás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miñas</a:t>
            </a:r>
            <a:r>
              <a:rPr lang="es-ES" sz="2000" dirty="0">
                <a:solidFill>
                  <a:srgbClr val="000000"/>
                </a:solidFill>
              </a:rPr>
              <a:t> ideas como Vicente Risco, </a:t>
            </a:r>
            <a:r>
              <a:rPr lang="es-ES" sz="2000" dirty="0" err="1">
                <a:solidFill>
                  <a:srgbClr val="000000"/>
                </a:solidFill>
              </a:rPr>
              <a:t>Castelao</a:t>
            </a:r>
            <a:r>
              <a:rPr lang="es-ES" sz="2000" dirty="0">
                <a:solidFill>
                  <a:srgbClr val="000000"/>
                </a:solidFill>
              </a:rPr>
              <a:t>, Otero </a:t>
            </a:r>
            <a:r>
              <a:rPr lang="es-ES" sz="2000" dirty="0" err="1">
                <a:solidFill>
                  <a:srgbClr val="000000"/>
                </a:solidFill>
              </a:rPr>
              <a:t>Pedraio</a:t>
            </a:r>
            <a:r>
              <a:rPr lang="es-ES" sz="2000" dirty="0">
                <a:solidFill>
                  <a:srgbClr val="000000"/>
                </a:solidFill>
              </a:rPr>
              <a:t> e </a:t>
            </a:r>
            <a:r>
              <a:rPr lang="es-ES" sz="2000" dirty="0" err="1">
                <a:solidFill>
                  <a:srgbClr val="000000"/>
                </a:solidFill>
              </a:rPr>
              <a:t>outros</a:t>
            </a:r>
            <a:r>
              <a:rPr lang="es-ES" sz="2000" dirty="0">
                <a:solidFill>
                  <a:srgbClr val="000000"/>
                </a:solidFill>
              </a:rPr>
              <a:t> da “</a:t>
            </a:r>
            <a:r>
              <a:rPr lang="es-ES" sz="2000" dirty="0" err="1">
                <a:solidFill>
                  <a:srgbClr val="000000"/>
                </a:solidFill>
              </a:rPr>
              <a:t>Xeración</a:t>
            </a:r>
            <a:r>
              <a:rPr lang="es-ES" sz="2000" dirty="0">
                <a:solidFill>
                  <a:srgbClr val="000000"/>
                </a:solidFill>
              </a:rPr>
              <a:t> </a:t>
            </a:r>
            <a:r>
              <a:rPr lang="es-ES" sz="2000" dirty="0" err="1">
                <a:solidFill>
                  <a:srgbClr val="000000"/>
                </a:solidFill>
              </a:rPr>
              <a:t>Nós</a:t>
            </a:r>
            <a:r>
              <a:rPr lang="es-ES" sz="2000" dirty="0">
                <a:solidFill>
                  <a:srgbClr val="000000"/>
                </a:solidFill>
              </a:rPr>
              <a:t>”.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RICARDO </a:t>
            </a:r>
            <a:r>
              <a:rPr lang="es-ES" dirty="0" smtClean="0"/>
              <a:t>CARVALHO </a:t>
            </a:r>
            <a:r>
              <a:rPr lang="es-ES" dirty="0" smtClean="0"/>
              <a:t>CALERO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46814"/>
            <a:ext cx="4032448" cy="199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1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just"/>
            <a:r>
              <a:rPr lang="es-ES" sz="1800" dirty="0">
                <a:solidFill>
                  <a:srgbClr val="000000"/>
                </a:solidFill>
              </a:rPr>
              <a:t>O interés por Galicia e polo </a:t>
            </a:r>
            <a:r>
              <a:rPr lang="es-ES" sz="1800" dirty="0" err="1">
                <a:solidFill>
                  <a:srgbClr val="000000"/>
                </a:solidFill>
              </a:rPr>
              <a:t>galego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sempre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foi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unha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teima</a:t>
            </a:r>
            <a:r>
              <a:rPr lang="es-ES" sz="1800" dirty="0">
                <a:solidFill>
                  <a:srgbClr val="000000"/>
                </a:solidFill>
              </a:rPr>
              <a:t> na </a:t>
            </a:r>
            <a:r>
              <a:rPr lang="es-ES" sz="1800" dirty="0" err="1">
                <a:solidFill>
                  <a:srgbClr val="000000"/>
                </a:solidFill>
              </a:rPr>
              <a:t>miña</a:t>
            </a:r>
            <a:r>
              <a:rPr lang="es-ES" sz="1800" dirty="0">
                <a:solidFill>
                  <a:srgbClr val="000000"/>
                </a:solidFill>
              </a:rPr>
              <a:t> vida e, </a:t>
            </a:r>
            <a:r>
              <a:rPr lang="es-ES" sz="1800" dirty="0" err="1">
                <a:solidFill>
                  <a:srgbClr val="000000"/>
                </a:solidFill>
              </a:rPr>
              <a:t>isto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levoume</a:t>
            </a:r>
            <a:r>
              <a:rPr lang="es-ES" sz="1800" dirty="0">
                <a:solidFill>
                  <a:srgbClr val="000000"/>
                </a:solidFill>
              </a:rPr>
              <a:t> a </a:t>
            </a:r>
            <a:r>
              <a:rPr lang="es-ES" sz="1800" dirty="0" err="1">
                <a:solidFill>
                  <a:srgbClr val="000000"/>
                </a:solidFill>
              </a:rPr>
              <a:t>traballar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pola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galeguización</a:t>
            </a:r>
            <a:r>
              <a:rPr lang="es-ES" sz="1800" dirty="0">
                <a:solidFill>
                  <a:srgbClr val="000000"/>
                </a:solidFill>
              </a:rPr>
              <a:t> da </a:t>
            </a:r>
            <a:r>
              <a:rPr lang="es-ES" sz="1800" dirty="0" err="1">
                <a:solidFill>
                  <a:srgbClr val="000000"/>
                </a:solidFill>
              </a:rPr>
              <a:t>Universidade</a:t>
            </a:r>
            <a:r>
              <a:rPr lang="es-ES" sz="1800" dirty="0">
                <a:solidFill>
                  <a:srgbClr val="000000"/>
                </a:solidFill>
              </a:rPr>
              <a:t> de Santiago de Compostela (USC),  á fundación </a:t>
            </a:r>
            <a:r>
              <a:rPr lang="es-ES" sz="1800" dirty="0" err="1">
                <a:solidFill>
                  <a:srgbClr val="000000"/>
                </a:solidFill>
              </a:rPr>
              <a:t>dun</a:t>
            </a:r>
            <a:r>
              <a:rPr lang="es-ES" sz="1800" dirty="0">
                <a:solidFill>
                  <a:srgbClr val="000000"/>
                </a:solidFill>
              </a:rPr>
              <a:t> partido político (Partido </a:t>
            </a:r>
            <a:r>
              <a:rPr lang="es-ES" sz="1800" dirty="0" err="1">
                <a:solidFill>
                  <a:srgbClr val="000000"/>
                </a:solidFill>
              </a:rPr>
              <a:t>Galeguista</a:t>
            </a:r>
            <a:r>
              <a:rPr lang="es-ES" sz="1800" dirty="0">
                <a:solidFill>
                  <a:srgbClr val="000000"/>
                </a:solidFill>
              </a:rPr>
              <a:t>) e á </a:t>
            </a:r>
            <a:r>
              <a:rPr lang="es-ES" sz="1800" dirty="0" err="1">
                <a:solidFill>
                  <a:srgbClr val="000000"/>
                </a:solidFill>
              </a:rPr>
              <a:t>miña</a:t>
            </a:r>
            <a:r>
              <a:rPr lang="es-ES" sz="1800" dirty="0">
                <a:solidFill>
                  <a:srgbClr val="000000"/>
                </a:solidFill>
              </a:rPr>
              <a:t> participación como redactor do Estatuto de Autonomía para Galicia.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RICARDO CARVALHO CALERO</a:t>
            </a: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82443"/>
            <a:ext cx="1455420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82443"/>
            <a:ext cx="2938645" cy="293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18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ES" sz="5500" dirty="0" err="1"/>
              <a:t>Na</a:t>
            </a:r>
            <a:r>
              <a:rPr lang="es-ES" sz="5500" dirty="0"/>
              <a:t> </a:t>
            </a:r>
            <a:r>
              <a:rPr lang="es-ES" sz="5500" dirty="0" err="1"/>
              <a:t>miña</a:t>
            </a:r>
            <a:r>
              <a:rPr lang="es-ES" sz="5500" dirty="0"/>
              <a:t> estadía na capital de España, Madrid, cando me preparaba para profesor de </a:t>
            </a:r>
            <a:r>
              <a:rPr lang="es-ES" sz="5500" dirty="0" err="1" smtClean="0"/>
              <a:t>bacharelato</a:t>
            </a:r>
            <a:r>
              <a:rPr lang="es-ES" sz="5500" dirty="0" smtClean="0"/>
              <a:t>, </a:t>
            </a:r>
            <a:r>
              <a:rPr lang="es-ES" sz="5500" dirty="0" err="1"/>
              <a:t>estalou</a:t>
            </a:r>
            <a:r>
              <a:rPr lang="es-ES" sz="5500" dirty="0"/>
              <a:t> a Guerra Civil española. </a:t>
            </a:r>
            <a:endParaRPr lang="es-ES" sz="5500" dirty="0" smtClean="0"/>
          </a:p>
          <a:p>
            <a:r>
              <a:rPr lang="es-ES" sz="5500" dirty="0" err="1" smtClean="0"/>
              <a:t>Loitei</a:t>
            </a:r>
            <a:r>
              <a:rPr lang="es-ES" sz="5500" dirty="0" smtClean="0"/>
              <a:t> </a:t>
            </a:r>
            <a:r>
              <a:rPr lang="es-ES" sz="5500" dirty="0"/>
              <a:t>no bando republicano, </a:t>
            </a:r>
            <a:r>
              <a:rPr lang="es-ES" sz="5500" dirty="0" err="1"/>
              <a:t>sendo</a:t>
            </a:r>
            <a:r>
              <a:rPr lang="es-ES" sz="5500" dirty="0"/>
              <a:t> </a:t>
            </a:r>
            <a:r>
              <a:rPr lang="es-ES" sz="5500" dirty="0" err="1"/>
              <a:t>detido</a:t>
            </a:r>
            <a:r>
              <a:rPr lang="es-ES" sz="5500" dirty="0"/>
              <a:t> no ano 1939 e enviado </a:t>
            </a:r>
            <a:r>
              <a:rPr lang="es-ES" sz="5500" dirty="0" err="1" smtClean="0"/>
              <a:t>ao</a:t>
            </a:r>
            <a:r>
              <a:rPr lang="es-ES" sz="5500" dirty="0" smtClean="0"/>
              <a:t> </a:t>
            </a:r>
            <a:r>
              <a:rPr lang="es-ES" sz="5500" dirty="0" err="1"/>
              <a:t>cárcere</a:t>
            </a:r>
            <a:r>
              <a:rPr lang="es-ES" sz="5500" dirty="0"/>
              <a:t>, no que me </a:t>
            </a:r>
            <a:r>
              <a:rPr lang="es-ES" sz="5500" dirty="0" err="1"/>
              <a:t>tiveron</a:t>
            </a:r>
            <a:r>
              <a:rPr lang="es-ES" sz="5500" dirty="0"/>
              <a:t> </a:t>
            </a:r>
            <a:r>
              <a:rPr lang="es-ES" sz="5500" dirty="0" err="1"/>
              <a:t>dous</a:t>
            </a:r>
            <a:r>
              <a:rPr lang="es-ES" sz="5500" dirty="0"/>
              <a:t> anos. </a:t>
            </a:r>
            <a:r>
              <a:rPr lang="es-ES" sz="5500" dirty="0" err="1"/>
              <a:t>Isto</a:t>
            </a:r>
            <a:r>
              <a:rPr lang="es-ES" sz="5500" dirty="0"/>
              <a:t> </a:t>
            </a:r>
            <a:r>
              <a:rPr lang="es-ES" sz="5500" dirty="0" err="1"/>
              <a:t>supúxome</a:t>
            </a:r>
            <a:r>
              <a:rPr lang="es-ES" sz="5500" dirty="0"/>
              <a:t> non poder </a:t>
            </a:r>
            <a:r>
              <a:rPr lang="es-ES" sz="5500" dirty="0" err="1"/>
              <a:t>exercer</a:t>
            </a:r>
            <a:r>
              <a:rPr lang="es-ES" sz="5500" dirty="0"/>
              <a:t> cargos públicos ( como o de profesor no instituto), polo que me </a:t>
            </a:r>
            <a:r>
              <a:rPr lang="es-ES" sz="5500" dirty="0" err="1"/>
              <a:t>dediquei</a:t>
            </a:r>
            <a:r>
              <a:rPr lang="es-ES" sz="5500" dirty="0"/>
              <a:t> á docencia  </a:t>
            </a:r>
            <a:r>
              <a:rPr lang="es-ES" sz="5500" dirty="0" err="1"/>
              <a:t>nun</a:t>
            </a:r>
            <a:r>
              <a:rPr lang="es-ES" sz="5500" dirty="0"/>
              <a:t> centro privado en </a:t>
            </a:r>
            <a:r>
              <a:rPr lang="es-ES" sz="5500" dirty="0" smtClean="0"/>
              <a:t>Lugo( </a:t>
            </a:r>
            <a:r>
              <a:rPr lang="es-ES" sz="5500" dirty="0" err="1" smtClean="0"/>
              <a:t>Colexio</a:t>
            </a:r>
            <a:r>
              <a:rPr lang="es-ES" sz="5500" dirty="0" smtClean="0"/>
              <a:t> </a:t>
            </a:r>
            <a:r>
              <a:rPr lang="es-ES" sz="5500" dirty="0" err="1" smtClean="0"/>
              <a:t>Fingoi</a:t>
            </a:r>
            <a:r>
              <a:rPr lang="es-ES" sz="5500" dirty="0" smtClean="0"/>
              <a:t>).</a:t>
            </a:r>
            <a:endParaRPr lang="es-ES" sz="5500" dirty="0"/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RICARDO CARVALHO CALERO</a:t>
            </a:r>
            <a:endParaRPr lang="es-E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288032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94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A </a:t>
            </a:r>
            <a:r>
              <a:rPr lang="es-ES" dirty="0" err="1"/>
              <a:t>miña</a:t>
            </a:r>
            <a:r>
              <a:rPr lang="es-ES" dirty="0"/>
              <a:t> creación literaria </a:t>
            </a:r>
            <a:r>
              <a:rPr lang="es-ES" dirty="0" err="1"/>
              <a:t>abarcou</a:t>
            </a:r>
            <a:r>
              <a:rPr lang="es-ES" dirty="0"/>
              <a:t> </a:t>
            </a:r>
            <a:r>
              <a:rPr lang="es-ES" dirty="0" err="1"/>
              <a:t>tódolos</a:t>
            </a:r>
            <a:r>
              <a:rPr lang="es-ES" dirty="0"/>
              <a:t> </a:t>
            </a:r>
            <a:r>
              <a:rPr lang="es-ES" dirty="0" err="1"/>
              <a:t>xéneros</a:t>
            </a:r>
            <a:r>
              <a:rPr lang="es-ES" dirty="0"/>
              <a:t> </a:t>
            </a:r>
            <a:r>
              <a:rPr lang="es-ES" dirty="0" err="1"/>
              <a:t>lietrarios</a:t>
            </a:r>
            <a:r>
              <a:rPr lang="es-ES" dirty="0"/>
              <a:t>: poesía, narrativa e teatro, pero </a:t>
            </a:r>
            <a:r>
              <a:rPr lang="es-ES" dirty="0" err="1"/>
              <a:t>sempre</a:t>
            </a:r>
            <a:r>
              <a:rPr lang="es-ES" dirty="0"/>
              <a:t> </a:t>
            </a:r>
            <a:r>
              <a:rPr lang="es-ES" dirty="0" err="1"/>
              <a:t>destilou</a:t>
            </a:r>
            <a:r>
              <a:rPr lang="es-ES" dirty="0"/>
              <a:t> amor por Galicia en estado puro.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RICARDO </a:t>
            </a:r>
            <a:r>
              <a:rPr lang="es-ES" dirty="0" smtClean="0"/>
              <a:t>CARVALHO </a:t>
            </a:r>
            <a:r>
              <a:rPr lang="es-ES" dirty="0" smtClean="0"/>
              <a:t>CALERO</a:t>
            </a:r>
            <a:endParaRPr lang="es-E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331236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63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RICARDO CARVALHO CALERO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11960" y="2060848"/>
            <a:ext cx="4345371" cy="3954759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rgbClr val="0070C0"/>
                </a:solidFill>
              </a:rPr>
              <a:t>Ricardo Carvalho  </a:t>
            </a:r>
            <a:r>
              <a:rPr lang="es-ES" sz="1800" dirty="0" smtClean="0">
                <a:solidFill>
                  <a:srgbClr val="C00000"/>
                </a:solidFill>
              </a:rPr>
              <a:t>( como el quería escribir o </a:t>
            </a:r>
            <a:r>
              <a:rPr lang="es-ES" sz="1800" dirty="0" err="1" smtClean="0">
                <a:solidFill>
                  <a:srgbClr val="C00000"/>
                </a:solidFill>
              </a:rPr>
              <a:t>seu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apelido</a:t>
            </a:r>
            <a:r>
              <a:rPr lang="es-ES" sz="1800" dirty="0" smtClean="0">
                <a:solidFill>
                  <a:srgbClr val="C00000"/>
                </a:solidFill>
              </a:rPr>
              <a:t>) </a:t>
            </a:r>
            <a:r>
              <a:rPr lang="es-ES" sz="1800" dirty="0" smtClean="0">
                <a:solidFill>
                  <a:srgbClr val="0070C0"/>
                </a:solidFill>
              </a:rPr>
              <a:t>Calero</a:t>
            </a:r>
            <a:r>
              <a:rPr lang="es-ES" sz="1800" dirty="0" smtClean="0"/>
              <a:t> </a:t>
            </a:r>
            <a:r>
              <a:rPr lang="es-ES" sz="1800" dirty="0" err="1" smtClean="0"/>
              <a:t>tivo</a:t>
            </a:r>
            <a:r>
              <a:rPr lang="es-ES" sz="1800" dirty="0" smtClean="0"/>
              <a:t> que superar un </a:t>
            </a:r>
            <a:r>
              <a:rPr lang="es-ES" sz="1800" dirty="0" err="1" smtClean="0"/>
              <a:t>forte</a:t>
            </a:r>
            <a:r>
              <a:rPr lang="es-ES" sz="1800" dirty="0" smtClean="0"/>
              <a:t> debate que </a:t>
            </a:r>
            <a:r>
              <a:rPr lang="es-ES" sz="1800" dirty="0" err="1" smtClean="0"/>
              <a:t>tivo</a:t>
            </a:r>
            <a:r>
              <a:rPr lang="es-ES" sz="1800" dirty="0" smtClean="0"/>
              <a:t> lugar durante </a:t>
            </a:r>
            <a:r>
              <a:rPr lang="es-ES" sz="1800" dirty="0" err="1" smtClean="0"/>
              <a:t>moitos</a:t>
            </a:r>
            <a:r>
              <a:rPr lang="es-ES" sz="1800" dirty="0" smtClean="0"/>
              <a:t> anos no seo da  Real Academia Galega (RAG). </a:t>
            </a:r>
            <a:r>
              <a:rPr lang="es-ES" sz="1800" dirty="0" err="1" smtClean="0"/>
              <a:t>Dito</a:t>
            </a:r>
            <a:r>
              <a:rPr lang="es-ES" sz="1800" dirty="0" smtClean="0"/>
              <a:t> debate versaba sobre a </a:t>
            </a:r>
            <a:r>
              <a:rPr lang="es-ES" sz="1800" dirty="0" err="1" smtClean="0"/>
              <a:t>comemencia</a:t>
            </a:r>
            <a:r>
              <a:rPr lang="es-ES" sz="1800" dirty="0" smtClean="0"/>
              <a:t> </a:t>
            </a:r>
            <a:r>
              <a:rPr lang="es-ES" sz="1800" dirty="0" err="1" smtClean="0"/>
              <a:t>ou</a:t>
            </a:r>
            <a:r>
              <a:rPr lang="es-ES" sz="1800" dirty="0" smtClean="0"/>
              <a:t> non de </a:t>
            </a:r>
            <a:r>
              <a:rPr lang="es-ES" sz="1800" dirty="0" err="1" smtClean="0"/>
              <a:t>homenaxear</a:t>
            </a:r>
            <a:r>
              <a:rPr lang="es-ES" sz="1800" dirty="0" smtClean="0"/>
              <a:t> a un autor  </a:t>
            </a:r>
            <a:r>
              <a:rPr lang="es-ES" sz="1800" dirty="0" err="1" smtClean="0"/>
              <a:t>cunha</a:t>
            </a:r>
            <a:r>
              <a:rPr lang="es-ES" sz="1800" dirty="0" smtClean="0"/>
              <a:t> visión </a:t>
            </a:r>
            <a:r>
              <a:rPr lang="es-ES" sz="1800" dirty="0" err="1" smtClean="0"/>
              <a:t>lusista</a:t>
            </a:r>
            <a:r>
              <a:rPr lang="es-ES" sz="1800" dirty="0" smtClean="0"/>
              <a:t> e </a:t>
            </a:r>
            <a:r>
              <a:rPr lang="es-ES" sz="1800" dirty="0" err="1" smtClean="0"/>
              <a:t>reintegracionista</a:t>
            </a:r>
            <a:r>
              <a:rPr lang="es-ES" sz="1800" dirty="0" smtClean="0"/>
              <a:t> do idioma </a:t>
            </a:r>
            <a:r>
              <a:rPr lang="es-ES" sz="1800" dirty="0" err="1" smtClean="0"/>
              <a:t>galego</a:t>
            </a:r>
            <a:r>
              <a:rPr lang="es-ES" sz="1800" dirty="0" smtClean="0"/>
              <a:t>. Finalmente, o pleno </a:t>
            </a:r>
            <a:r>
              <a:rPr lang="es-ES" sz="1800" dirty="0" err="1" smtClean="0"/>
              <a:t>daRAG</a:t>
            </a:r>
            <a:r>
              <a:rPr lang="es-ES" sz="1800" dirty="0" smtClean="0"/>
              <a:t> </a:t>
            </a:r>
            <a:r>
              <a:rPr lang="es-ES" sz="1800" dirty="0" err="1" smtClean="0"/>
              <a:t>facendo</a:t>
            </a:r>
            <a:r>
              <a:rPr lang="es-ES" sz="1800" dirty="0" smtClean="0"/>
              <a:t> </a:t>
            </a:r>
            <a:r>
              <a:rPr lang="es-ES" sz="1800" dirty="0" err="1" smtClean="0"/>
              <a:t>xustiza</a:t>
            </a:r>
            <a:r>
              <a:rPr lang="es-ES" sz="1800" dirty="0" smtClean="0"/>
              <a:t> a un </a:t>
            </a:r>
            <a:r>
              <a:rPr lang="es-ES" sz="1800" dirty="0" err="1" smtClean="0"/>
              <a:t>loitador</a:t>
            </a:r>
            <a:r>
              <a:rPr lang="es-ES" sz="1800" dirty="0" smtClean="0"/>
              <a:t> polo idioma, </a:t>
            </a:r>
            <a:r>
              <a:rPr lang="es-ES" sz="1800" dirty="0" err="1" smtClean="0"/>
              <a:t>acordou</a:t>
            </a:r>
            <a:r>
              <a:rPr lang="es-ES" sz="1800" dirty="0" smtClean="0"/>
              <a:t> o  </a:t>
            </a:r>
            <a:r>
              <a:rPr lang="es-ES" sz="1800" dirty="0" err="1" smtClean="0"/>
              <a:t>seu</a:t>
            </a:r>
            <a:r>
              <a:rPr lang="es-ES" sz="1800" dirty="0" smtClean="0"/>
              <a:t> </a:t>
            </a:r>
            <a:r>
              <a:rPr lang="es-ES" sz="1800" dirty="0" err="1" smtClean="0"/>
              <a:t>nomeamento</a:t>
            </a:r>
            <a:r>
              <a:rPr lang="es-ES" sz="1800" dirty="0" smtClean="0"/>
              <a:t> </a:t>
            </a:r>
            <a:r>
              <a:rPr lang="es-ES" sz="1800" dirty="0" err="1" smtClean="0"/>
              <a:t>presentándoo</a:t>
            </a:r>
            <a:r>
              <a:rPr lang="es-ES" sz="1800" dirty="0" smtClean="0"/>
              <a:t> como : </a:t>
            </a:r>
            <a:r>
              <a:rPr lang="es-ES" sz="1800" dirty="0" smtClean="0">
                <a:solidFill>
                  <a:srgbClr val="7030A0"/>
                </a:solidFill>
              </a:rPr>
              <a:t>“</a:t>
            </a:r>
            <a:r>
              <a:rPr lang="es-ES" sz="1800" dirty="0" err="1" smtClean="0">
                <a:solidFill>
                  <a:srgbClr val="7030A0"/>
                </a:solidFill>
              </a:rPr>
              <a:t>Unha</a:t>
            </a:r>
            <a:r>
              <a:rPr lang="es-ES" sz="1800" dirty="0" smtClean="0">
                <a:solidFill>
                  <a:srgbClr val="7030A0"/>
                </a:solidFill>
              </a:rPr>
              <a:t> das figuras </a:t>
            </a:r>
            <a:r>
              <a:rPr lang="es-ES" sz="1800" dirty="0" err="1" smtClean="0">
                <a:solidFill>
                  <a:srgbClr val="7030A0"/>
                </a:solidFill>
              </a:rPr>
              <a:t>máis</a:t>
            </a:r>
            <a:r>
              <a:rPr lang="es-ES" sz="1800" dirty="0" smtClean="0">
                <a:solidFill>
                  <a:srgbClr val="7030A0"/>
                </a:solidFill>
              </a:rPr>
              <a:t> relevantes da cultura galega da segunda </a:t>
            </a:r>
            <a:r>
              <a:rPr lang="es-ES" sz="1800" dirty="0" err="1" smtClean="0">
                <a:solidFill>
                  <a:srgbClr val="7030A0"/>
                </a:solidFill>
              </a:rPr>
              <a:t>metade</a:t>
            </a:r>
            <a:r>
              <a:rPr lang="es-ES" sz="1800" dirty="0" smtClean="0">
                <a:solidFill>
                  <a:srgbClr val="7030A0"/>
                </a:solidFill>
              </a:rPr>
              <a:t> do </a:t>
            </a:r>
            <a:r>
              <a:rPr lang="es-ES" sz="1800" dirty="0" err="1" smtClean="0">
                <a:solidFill>
                  <a:srgbClr val="7030A0"/>
                </a:solidFill>
              </a:rPr>
              <a:t>s.XX</a:t>
            </a:r>
            <a:r>
              <a:rPr lang="es-ES" sz="1800" dirty="0" smtClean="0">
                <a:solidFill>
                  <a:srgbClr val="7030A0"/>
                </a:solidFill>
              </a:rPr>
              <a:t>”.</a:t>
            </a:r>
            <a:endParaRPr lang="es-ES" sz="1800" dirty="0">
              <a:solidFill>
                <a:srgbClr val="7030A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Amor por Galicia en estado puro.,</a:t>
            </a:r>
            <a:endParaRPr lang="es-ES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2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CONCURSO LETRAS GALEGAS</a:t>
            </a:r>
            <a:br>
              <a:rPr lang="es-ES" dirty="0" smtClean="0"/>
            </a:br>
            <a:r>
              <a:rPr lang="es-ES" dirty="0" smtClean="0">
                <a:solidFill>
                  <a:srgbClr val="00B0F0"/>
                </a:solidFill>
              </a:rPr>
              <a:t>RICARDO CARVALHO CALERO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Letras galegas 2020, é de </a:t>
            </a:r>
            <a:r>
              <a:rPr lang="es-ES" dirty="0" err="1" smtClean="0">
                <a:solidFill>
                  <a:srgbClr val="FF0000"/>
                </a:solidFill>
              </a:rPr>
              <a:t>xustiza</a:t>
            </a:r>
            <a:r>
              <a:rPr lang="es-ES" dirty="0" smtClean="0"/>
              <a:t>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835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</TotalTime>
  <Words>757</Words>
  <Application>Microsoft Office PowerPoint</Application>
  <PresentationFormat>Presentación en pantalla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Ángulos</vt:lpstr>
      <vt:lpstr>Presentación de PowerPoint</vt:lpstr>
      <vt:lpstr>RICARDO CARVALHO CALERO</vt:lpstr>
      <vt:lpstr>RICARDO CARVALHO CALERO</vt:lpstr>
      <vt:lpstr>RICARDO CARVALHO CALERO</vt:lpstr>
      <vt:lpstr>RICARDO CARVALHO CALERO</vt:lpstr>
      <vt:lpstr>RICARDO CARVALHO CALERO</vt:lpstr>
      <vt:lpstr>RICARDO CARVALHO CALERO</vt:lpstr>
      <vt:lpstr>RICARDO CARVALHO CALERO</vt:lpstr>
      <vt:lpstr>CONCURSO LETRAS GALEGAS RICARDO CARVALHO CALERO</vt:lpstr>
      <vt:lpstr>RICARDO CARVALHO CALERO</vt:lpstr>
      <vt:lpstr>RICARDO CARVALHO CALERO</vt:lpstr>
      <vt:lpstr>RICARDO CARVALHO CALERO</vt:lpstr>
      <vt:lpstr>RICARDO CARVALHO CALERO</vt:lpstr>
      <vt:lpstr>RICARDO CARVALHO CALERO</vt:lpstr>
      <vt:lpstr>RICARDO CARVALHO CALERO</vt:lpstr>
      <vt:lpstr>RICARDO CARVALHO CALERO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SalaProf</dc:creator>
  <cp:lastModifiedBy>SalaProf</cp:lastModifiedBy>
  <cp:revision>51</cp:revision>
  <dcterms:created xsi:type="dcterms:W3CDTF">2020-03-03T16:32:40Z</dcterms:created>
  <dcterms:modified xsi:type="dcterms:W3CDTF">2020-03-11T07:41:15Z</dcterms:modified>
</cp:coreProperties>
</file>